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14" r:id="rId2"/>
    <p:sldId id="472" r:id="rId3"/>
    <p:sldId id="475" r:id="rId4"/>
    <p:sldId id="318" r:id="rId5"/>
    <p:sldId id="478" r:id="rId6"/>
    <p:sldId id="540" r:id="rId7"/>
    <p:sldId id="316" r:id="rId8"/>
    <p:sldId id="576" r:id="rId9"/>
    <p:sldId id="577" r:id="rId10"/>
    <p:sldId id="537" r:id="rId11"/>
    <p:sldId id="539" r:id="rId12"/>
    <p:sldId id="580" r:id="rId13"/>
    <p:sldId id="542" r:id="rId14"/>
    <p:sldId id="543" r:id="rId15"/>
    <p:sldId id="538" r:id="rId16"/>
    <p:sldId id="456" r:id="rId17"/>
    <p:sldId id="321" r:id="rId18"/>
    <p:sldId id="457" r:id="rId19"/>
    <p:sldId id="585" r:id="rId20"/>
    <p:sldId id="608" r:id="rId21"/>
    <p:sldId id="586" r:id="rId22"/>
    <p:sldId id="587" r:id="rId23"/>
    <p:sldId id="589" r:id="rId24"/>
    <p:sldId id="590" r:id="rId25"/>
    <p:sldId id="591" r:id="rId26"/>
    <p:sldId id="592" r:id="rId27"/>
    <p:sldId id="593" r:id="rId28"/>
    <p:sldId id="594" r:id="rId29"/>
    <p:sldId id="595" r:id="rId30"/>
    <p:sldId id="596" r:id="rId31"/>
    <p:sldId id="597" r:id="rId32"/>
    <p:sldId id="598" r:id="rId33"/>
    <p:sldId id="599" r:id="rId34"/>
    <p:sldId id="600" r:id="rId35"/>
    <p:sldId id="601" r:id="rId36"/>
    <p:sldId id="602" r:id="rId37"/>
    <p:sldId id="603" r:id="rId38"/>
    <p:sldId id="604" r:id="rId39"/>
    <p:sldId id="605" r:id="rId40"/>
    <p:sldId id="606" r:id="rId41"/>
    <p:sldId id="458" r:id="rId42"/>
    <p:sldId id="609" r:id="rId43"/>
    <p:sldId id="610" r:id="rId44"/>
    <p:sldId id="611" r:id="rId45"/>
    <p:sldId id="336" r:id="rId46"/>
    <p:sldId id="285" r:id="rId47"/>
    <p:sldId id="379" r:id="rId48"/>
    <p:sldId id="382" r:id="rId49"/>
    <p:sldId id="381" r:id="rId50"/>
    <p:sldId id="383" r:id="rId51"/>
    <p:sldId id="528" r:id="rId52"/>
    <p:sldId id="527" r:id="rId53"/>
    <p:sldId id="447" r:id="rId54"/>
    <p:sldId id="509" r:id="rId55"/>
    <p:sldId id="529" r:id="rId56"/>
    <p:sldId id="530" r:id="rId57"/>
    <p:sldId id="531" r:id="rId58"/>
    <p:sldId id="532" r:id="rId59"/>
    <p:sldId id="510" r:id="rId60"/>
    <p:sldId id="533" r:id="rId61"/>
    <p:sldId id="549" r:id="rId62"/>
    <p:sldId id="393" r:id="rId63"/>
    <p:sldId id="394" r:id="rId64"/>
    <p:sldId id="555" r:id="rId65"/>
    <p:sldId id="574" r:id="rId66"/>
    <p:sldId id="575" r:id="rId67"/>
    <p:sldId id="552" r:id="rId68"/>
    <p:sldId id="374" r:id="rId69"/>
    <p:sldId id="571" r:id="rId70"/>
    <p:sldId id="403" r:id="rId71"/>
    <p:sldId id="512" r:id="rId72"/>
    <p:sldId id="405" r:id="rId73"/>
    <p:sldId id="404" r:id="rId74"/>
    <p:sldId id="411" r:id="rId75"/>
    <p:sldId id="412" r:id="rId76"/>
    <p:sldId id="544" r:id="rId77"/>
    <p:sldId id="484" r:id="rId78"/>
    <p:sldId id="572" r:id="rId79"/>
    <p:sldId id="414" r:id="rId80"/>
    <p:sldId id="418" r:id="rId81"/>
    <p:sldId id="419" r:id="rId82"/>
    <p:sldId id="421" r:id="rId83"/>
    <p:sldId id="422" r:id="rId84"/>
    <p:sldId id="485" r:id="rId85"/>
    <p:sldId id="546" r:id="rId86"/>
    <p:sldId id="547" r:id="rId87"/>
    <p:sldId id="548" r:id="rId88"/>
    <p:sldId id="427" r:id="rId89"/>
    <p:sldId id="428" r:id="rId90"/>
    <p:sldId id="430"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D0F92E-07D0-45A0-80A0-3BF549689798}">
          <p14:sldIdLst/>
        </p14:section>
        <p14:section name="目录" id="{9F41A1C2-3EA9-4A08-83F9-BC41F325B388}">
          <p14:sldIdLst/>
        </p14:section>
        <p14:section name="无线信道-1学时" id="{0B1790EA-7067-4642-98E3-AF71FF121F79}">
          <p14:sldIdLst/>
        </p14:section>
        <p14:section name="个域网-1学时" id="{53CD9ECD-AFEA-489A-AAAA-7C14EF5F8BC6}">
          <p14:sldIdLst/>
        </p14:section>
        <p14:section name="局域网-1学时" id="{9C99B235-1F09-48BB-BD29-B042D848600E}">
          <p14:sldIdLst>
            <p14:sldId id="314"/>
            <p14:sldId id="472"/>
            <p14:sldId id="475"/>
            <p14:sldId id="318"/>
            <p14:sldId id="478"/>
            <p14:sldId id="540"/>
            <p14:sldId id="316"/>
            <p14:sldId id="576"/>
            <p14:sldId id="577"/>
            <p14:sldId id="537"/>
            <p14:sldId id="539"/>
            <p14:sldId id="580"/>
            <p14:sldId id="542"/>
            <p14:sldId id="543"/>
            <p14:sldId id="538"/>
            <p14:sldId id="456"/>
            <p14:sldId id="321"/>
            <p14:sldId id="457"/>
            <p14:sldId id="585"/>
            <p14:sldId id="608"/>
            <p14:sldId id="586"/>
            <p14:sldId id="587"/>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458"/>
            <p14:sldId id="609"/>
            <p14:sldId id="610"/>
            <p14:sldId id="611"/>
          </p14:sldIdLst>
        </p14:section>
        <p14:section name="无线传感器网络-2学时" id="{6EC9DE96-8706-4881-A88C-3D759F42B02B}">
          <p14:sldIdLst>
            <p14:sldId id="336"/>
            <p14:sldId id="285"/>
            <p14:sldId id="379"/>
            <p14:sldId id="382"/>
            <p14:sldId id="381"/>
            <p14:sldId id="383"/>
            <p14:sldId id="528"/>
            <p14:sldId id="527"/>
            <p14:sldId id="447"/>
            <p14:sldId id="509"/>
            <p14:sldId id="529"/>
            <p14:sldId id="530"/>
            <p14:sldId id="531"/>
            <p14:sldId id="532"/>
            <p14:sldId id="510"/>
            <p14:sldId id="533"/>
            <p14:sldId id="549"/>
            <p14:sldId id="393"/>
            <p14:sldId id="394"/>
            <p14:sldId id="555"/>
            <p14:sldId id="574"/>
            <p14:sldId id="575"/>
            <p14:sldId id="552"/>
            <p14:sldId id="374"/>
            <p14:sldId id="571"/>
            <p14:sldId id="403"/>
          </p14:sldIdLst>
        </p14:section>
        <p14:section name="无线自组织网络-2学时" id="{90CDC950-5CE4-456D-8733-E925C55A0F5C}">
          <p14:sldIdLst>
            <p14:sldId id="512"/>
            <p14:sldId id="405"/>
            <p14:sldId id="404"/>
            <p14:sldId id="411"/>
            <p14:sldId id="412"/>
            <p14:sldId id="544"/>
            <p14:sldId id="484"/>
            <p14:sldId id="572"/>
            <p14:sldId id="414"/>
            <p14:sldId id="418"/>
            <p14:sldId id="419"/>
            <p14:sldId id="421"/>
            <p14:sldId id="422"/>
            <p14:sldId id="485"/>
            <p14:sldId id="546"/>
            <p14:sldId id="547"/>
            <p14:sldId id="548"/>
            <p14:sldId id="427"/>
            <p14:sldId id="428"/>
            <p14:sldId id="430"/>
          </p14:sldIdLst>
        </p14:section>
        <p14:section name="广域网-2学时" id="{4AC92AE6-A7ED-4E4F-B891-D4F913E454DF}">
          <p14:sldIdLst/>
        </p14:section>
        <p14:section name="移动管理-1学时" id="{BDC910B0-E476-4C3B-9934-245745CAC5F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A44"/>
    <a:srgbClr val="953735"/>
    <a:srgbClr val="D5D5D5"/>
    <a:srgbClr val="CBCBCB"/>
    <a:srgbClr val="F5F5F5"/>
    <a:srgbClr val="989898"/>
    <a:srgbClr val="4F81BD"/>
    <a:srgbClr val="282828"/>
    <a:srgbClr val="FFFFFF"/>
    <a:srgbClr val="214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93" autoAdjust="0"/>
    <p:restoredTop sz="70462" autoAdjust="0"/>
  </p:normalViewPr>
  <p:slideViewPr>
    <p:cSldViewPr snapToGrid="0">
      <p:cViewPr varScale="1">
        <p:scale>
          <a:sx n="112" d="100"/>
          <a:sy n="112" d="100"/>
        </p:scale>
        <p:origin x="2864" y="184"/>
      </p:cViewPr>
      <p:guideLst/>
    </p:cSldViewPr>
  </p:slideViewPr>
  <p:notesTextViewPr>
    <p:cViewPr>
      <p:scale>
        <a:sx n="3" d="2"/>
        <a:sy n="3" d="2"/>
      </p:scale>
      <p:origin x="0" y="0"/>
    </p:cViewPr>
  </p:notesTextViewPr>
  <p:sorterViewPr>
    <p:cViewPr varScale="1">
      <p:scale>
        <a:sx n="1" d="1"/>
        <a:sy n="1" d="1"/>
      </p:scale>
      <p:origin x="0" y="-415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Sheet1!$A$2:$A$7</c:f>
              <c:strCache>
                <c:ptCount val="6"/>
                <c:pt idx="0">
                  <c:v>传感器</c:v>
                </c:pt>
                <c:pt idx="1">
                  <c:v>处理器</c:v>
                </c:pt>
                <c:pt idx="2">
                  <c:v>发送</c:v>
                </c:pt>
                <c:pt idx="3">
                  <c:v>接收</c:v>
                </c:pt>
                <c:pt idx="4">
                  <c:v>空闲</c:v>
                </c:pt>
                <c:pt idx="5">
                  <c:v>睡眠</c:v>
                </c:pt>
              </c:strCache>
            </c:strRef>
          </c:cat>
          <c:val>
            <c:numRef>
              <c:f>Sheet1!$B$2:$B$7</c:f>
              <c:numCache>
                <c:formatCode>General</c:formatCode>
                <c:ptCount val="6"/>
                <c:pt idx="0">
                  <c:v>1</c:v>
                </c:pt>
                <c:pt idx="1">
                  <c:v>2</c:v>
                </c:pt>
                <c:pt idx="2">
                  <c:v>14</c:v>
                </c:pt>
                <c:pt idx="3">
                  <c:v>11</c:v>
                </c:pt>
                <c:pt idx="4">
                  <c:v>9</c:v>
                </c:pt>
                <c:pt idx="5">
                  <c:v>1</c:v>
                </c:pt>
              </c:numCache>
            </c:numRef>
          </c:val>
          <c:extLst>
            <c:ext xmlns:c16="http://schemas.microsoft.com/office/drawing/2014/chart" uri="{C3380CC4-5D6E-409C-BE32-E72D297353CC}">
              <c16:uniqueId val="{00000000-B925-40D1-93A0-8C48D9E2A74D}"/>
            </c:ext>
          </c:extLst>
        </c:ser>
        <c:dLbls>
          <c:showLegendKey val="0"/>
          <c:showVal val="0"/>
          <c:showCatName val="0"/>
          <c:showSerName val="0"/>
          <c:showPercent val="0"/>
          <c:showBubbleSize val="0"/>
        </c:dLbls>
        <c:gapWidth val="219"/>
        <c:overlap val="-27"/>
        <c:axId val="1932872288"/>
        <c:axId val="1932873120"/>
      </c:barChart>
      <c:catAx>
        <c:axId val="1932872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crossAx val="1932873120"/>
        <c:crosses val="autoZero"/>
        <c:auto val="1"/>
        <c:lblAlgn val="ctr"/>
        <c:lblOffset val="100"/>
        <c:noMultiLvlLbl val="0"/>
      </c:catAx>
      <c:valAx>
        <c:axId val="193287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crossAx val="1932872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6C19D-7747-4054-95CF-C668225E05E3}" type="datetimeFigureOut">
              <a:rPr lang="zh-CN" altLang="en-US" smtClean="0"/>
              <a:t>2019/9/24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76A9-7AC7-469C-99F7-1CB70429BA05}" type="slidenum">
              <a:rPr lang="zh-CN" altLang="en-US" smtClean="0"/>
              <a:t>‹#›</a:t>
            </a:fld>
            <a:endParaRPr lang="zh-CN" altLang="en-US"/>
          </a:p>
        </p:txBody>
      </p:sp>
    </p:spTree>
    <p:extLst>
      <p:ext uri="{BB962C8B-B14F-4D97-AF65-F5344CB8AC3E}">
        <p14:creationId xmlns:p14="http://schemas.microsoft.com/office/powerpoint/2010/main" val="83939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baike.baidu.com/item/WLAN" TargetMode="External"/><Relationship Id="rId3" Type="http://schemas.openxmlformats.org/officeDocument/2006/relationships/hyperlink" Target="http://baike.baidu.com/item/%E8%84%89%E5%86%B2" TargetMode="External"/><Relationship Id="rId7" Type="http://schemas.openxmlformats.org/officeDocument/2006/relationships/hyperlink" Target="http://baike.baidu.com/item/%E7%94%B5%E7%A3%81%E6%B3%A2%E8%BE%90%E5%B0%84"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baike.baidu.com/item/%E9%A2%91%E8%B0%B1%E5%AF%86%E5%BA%A6" TargetMode="External"/><Relationship Id="rId5" Type="http://schemas.openxmlformats.org/officeDocument/2006/relationships/hyperlink" Target="http://baike.baidu.com/item/%E6%97%B6%E9%97%B4%E8%BD%B4" TargetMode="External"/><Relationship Id="rId10" Type="http://schemas.openxmlformats.org/officeDocument/2006/relationships/hyperlink" Target="http://baike.baidu.com/item/%E7%9B%B8%E5%AF%B9%E5%B8%A6%E5%AE%BD" TargetMode="External"/><Relationship Id="rId4" Type="http://schemas.openxmlformats.org/officeDocument/2006/relationships/hyperlink" Target="http://baike.baidu.com/item/%E7%AA%84%E5%B8%A6" TargetMode="External"/><Relationship Id="rId9" Type="http://schemas.openxmlformats.org/officeDocument/2006/relationships/hyperlink" Target="http://baike.baidu.com/item/%E9%A2%91%E6%AE%B5"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aike.baidu.com/view/47398.htm"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baike.baidu.com/view/807.ht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aike.baidu.com/item/%E6%97%A0%E7%BA%BF%E7%BD%91%E6%A0%BC%E7%BD%91%E7%BB%9C"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baike.baidu.com/item/%E5%A4%9A%E8%B7%B3"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51dzw.com/SC9636-006-s.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baike.baidu.com/item/%E7%89%A9%E7%90%86%E5%B1%82" TargetMode="External"/><Relationship Id="rId4" Type="http://schemas.openxmlformats.org/officeDocument/2006/relationships/hyperlink" Target="http://baike.baidu.com/item/%E8%8A%82%E7%82%B9"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aike.baidu.com/item/%E7%A7%BB%E5%8A%A8%E7%BD%91%E7%BB%9C"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baike.sogou.com/lemma/ShowInnerLink.htm?lemmaId=15367" TargetMode="External"/><Relationship Id="rId4" Type="http://schemas.openxmlformats.org/officeDocument/2006/relationships/hyperlink" Target="http://baike.sogou.com/lemma/ShowInnerLink.htm?lemmaId=72823274&amp;ss_c=ssc.citiao.link"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aike.baidu.com/item/%E7%BE%8E%E5%9B%BD"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baike.baidu.com/item/%E7%A7%BB%E5%8A%A8%E7%BD%91%E7%BB%9C" TargetMode="External"/><Relationship Id="rId4" Type="http://schemas.openxmlformats.org/officeDocument/2006/relationships/hyperlink" Target="http://baike.baidu.com/item/%E6%95%B0%E6%8D%AE%E9%80%9A%E4%BF%A1"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baike.sogou.com/lemma/ShowInnerLink.htm?lemmaId=72823274&amp;ss_c=ssc.citiao.link"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baike.sogou.com/lemma/ShowInnerLink.htm?lemmaId=15367"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item/%E4%BB%8B%E8%B4%A8%E8%AE%BF%E9%97%AE%E6%8E%A7%E5%88%B6"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baike.baidu.com/item/%E6%8E%A7%E5%88%B6%E5%B8%A7" TargetMode="External"/><Relationship Id="rId4" Type="http://schemas.openxmlformats.org/officeDocument/2006/relationships/hyperlink" Target="http://baike.baidu.com/item/%E5%BC%82%E6%AD%A5%E4%BC%A0%E8%BE%93"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497278.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ib.csdn.net/base/softwaretes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457200"/>
            <a:r>
              <a:rPr lang="zh-CN" altLang="en-US" sz="3200" dirty="0"/>
              <a:t>站（</a:t>
            </a:r>
            <a:r>
              <a:rPr lang="en-US" altLang="zh-CN" sz="3200" dirty="0"/>
              <a:t>Station</a:t>
            </a:r>
            <a:r>
              <a:rPr lang="zh-CN" altLang="en-US" sz="3200" dirty="0"/>
              <a:t>，</a:t>
            </a:r>
            <a:r>
              <a:rPr lang="en-US" altLang="zh-CN" sz="3200" dirty="0"/>
              <a:t>STA</a:t>
            </a:r>
            <a:r>
              <a:rPr lang="zh-CN" altLang="en-US" sz="3200" dirty="0"/>
              <a:t>）</a:t>
            </a:r>
          </a:p>
          <a:p>
            <a:pPr marL="457200" lvl="1" indent="-457200"/>
            <a:r>
              <a:rPr lang="zh-CN" altLang="en-US" sz="3200" dirty="0"/>
              <a:t>无线介质（</a:t>
            </a:r>
            <a:r>
              <a:rPr lang="en-US" altLang="zh-CN" sz="3200" dirty="0"/>
              <a:t>Wireless Medium</a:t>
            </a:r>
            <a:r>
              <a:rPr lang="zh-CN" altLang="en-US" sz="3200" dirty="0"/>
              <a:t>，</a:t>
            </a:r>
            <a:r>
              <a:rPr lang="en-US" altLang="zh-CN" sz="3200" dirty="0"/>
              <a:t>WM</a:t>
            </a:r>
            <a:r>
              <a:rPr lang="zh-CN" altLang="en-US" sz="3200" dirty="0"/>
              <a:t>）</a:t>
            </a:r>
          </a:p>
          <a:p>
            <a:pPr marL="457200" lvl="1" indent="-457200"/>
            <a:r>
              <a:rPr lang="zh-CN" altLang="en-US" sz="3200" dirty="0"/>
              <a:t>基站（</a:t>
            </a:r>
            <a:r>
              <a:rPr lang="en-US" altLang="zh-CN" sz="3200" dirty="0"/>
              <a:t>Base Station</a:t>
            </a:r>
            <a:r>
              <a:rPr lang="zh-CN" altLang="en-US" sz="3200" dirty="0"/>
              <a:t>，</a:t>
            </a:r>
            <a:r>
              <a:rPr lang="en-US" altLang="zh-CN" sz="3200" dirty="0"/>
              <a:t>BS</a:t>
            </a:r>
            <a:r>
              <a:rPr lang="zh-CN" altLang="en-US" sz="3200" dirty="0"/>
              <a:t>）</a:t>
            </a:r>
          </a:p>
          <a:p>
            <a:pPr marL="457200" lvl="1" indent="-457200"/>
            <a:r>
              <a:rPr lang="zh-CN" altLang="en-US" sz="3200" dirty="0"/>
              <a:t>接入点（</a:t>
            </a:r>
            <a:r>
              <a:rPr lang="en-US" altLang="zh-CN" sz="3200" dirty="0"/>
              <a:t>Access Point</a:t>
            </a:r>
            <a:r>
              <a:rPr lang="zh-CN" altLang="en-US" sz="3200" dirty="0"/>
              <a:t>，</a:t>
            </a:r>
            <a:r>
              <a:rPr lang="en-US" altLang="zh-CN" sz="3200" dirty="0"/>
              <a:t>AP</a:t>
            </a:r>
            <a:r>
              <a:rPr lang="zh-CN" altLang="en-US" sz="3200" dirty="0"/>
              <a:t>）</a:t>
            </a:r>
          </a:p>
          <a:p>
            <a:pPr marL="457200" lvl="1" indent="-457200"/>
            <a:r>
              <a:rPr lang="zh-CN" altLang="en-US" sz="3200" dirty="0"/>
              <a:t>分布式系统（</a:t>
            </a:r>
            <a:r>
              <a:rPr lang="en-US" altLang="zh-CN" sz="3200" dirty="0"/>
              <a:t>Distribution System</a:t>
            </a:r>
            <a:r>
              <a:rPr lang="zh-CN" altLang="en-US" sz="3200" dirty="0"/>
              <a:t>，</a:t>
            </a:r>
            <a:r>
              <a:rPr lang="en-US" altLang="zh-CN" sz="3200" dirty="0"/>
              <a:t>DS</a:t>
            </a:r>
            <a:r>
              <a:rPr lang="zh-CN" altLang="en-US" sz="3200" dirty="0"/>
              <a:t>）</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a:t>
            </a:fld>
            <a:endParaRPr lang="zh-CN" altLang="en-US"/>
          </a:p>
        </p:txBody>
      </p:sp>
    </p:spTree>
    <p:extLst>
      <p:ext uri="{BB962C8B-B14F-4D97-AF65-F5344CB8AC3E}">
        <p14:creationId xmlns:p14="http://schemas.microsoft.com/office/powerpoint/2010/main" val="1079922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适合用来组建无线传感器网络</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17</a:t>
            </a:fld>
            <a:endParaRPr lang="zh-CN" altLang="en-US"/>
          </a:p>
        </p:txBody>
      </p:sp>
    </p:spTree>
    <p:extLst>
      <p:ext uri="{BB962C8B-B14F-4D97-AF65-F5344CB8AC3E}">
        <p14:creationId xmlns:p14="http://schemas.microsoft.com/office/powerpoint/2010/main" val="3015226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设备：</a:t>
            </a:r>
            <a:endParaRPr lang="en-US" altLang="zh-CN" dirty="0"/>
          </a:p>
          <a:p>
            <a:r>
              <a:rPr lang="zh-CN" altLang="en-US" dirty="0"/>
              <a:t>协调器节点（网络中心）：</a:t>
            </a:r>
            <a:r>
              <a:rPr lang="zh-CN" altLang="en-US" sz="1200" kern="1200" dirty="0">
                <a:solidFill>
                  <a:schemeClr val="tx1"/>
                </a:solidFill>
                <a:latin typeface="+mn-lt"/>
                <a:ea typeface="+mn-ea"/>
                <a:cs typeface="+mn-cs"/>
              </a:rPr>
              <a:t>建立、维持和管理</a:t>
            </a:r>
            <a:r>
              <a:rPr lang="en-US" altLang="zh-TW" sz="1200" kern="1200" dirty="0">
                <a:solidFill>
                  <a:schemeClr val="tx1"/>
                </a:solidFill>
                <a:latin typeface="+mn-lt"/>
                <a:ea typeface="+mn-ea"/>
                <a:cs typeface="+mn-cs"/>
              </a:rPr>
              <a:t>M</a:t>
            </a:r>
            <a:r>
              <a:rPr lang="zh-TW" altLang="en-US" sz="1200" kern="1200" dirty="0">
                <a:solidFill>
                  <a:schemeClr val="tx1"/>
                </a:solidFill>
                <a:latin typeface="+mn-lt"/>
                <a:ea typeface="+mn-ea"/>
                <a:cs typeface="+mn-cs"/>
              </a:rPr>
              <a:t>络，分配</a:t>
            </a:r>
            <a:r>
              <a:rPr lang="zh-CN" altLang="en-US" sz="1200" kern="1200" dirty="0">
                <a:solidFill>
                  <a:schemeClr val="tx1"/>
                </a:solidFill>
                <a:latin typeface="+mn-lt"/>
                <a:ea typeface="+mn-ea"/>
                <a:cs typeface="+mn-cs"/>
              </a:rPr>
              <a:t>网络</a:t>
            </a:r>
            <a:r>
              <a:rPr lang="zh-TW" altLang="en-US" sz="1200" kern="1200" dirty="0">
                <a:solidFill>
                  <a:schemeClr val="tx1"/>
                </a:solidFill>
                <a:latin typeface="+mn-lt"/>
                <a:ea typeface="+mn-ea"/>
                <a:cs typeface="+mn-cs"/>
              </a:rPr>
              <a:t>地址</a:t>
            </a:r>
            <a:r>
              <a:rPr lang="zh-CN" altLang="en-US" sz="1200" kern="1200" dirty="0">
                <a:solidFill>
                  <a:schemeClr val="tx1"/>
                </a:solidFill>
                <a:latin typeface="+mn-lt"/>
                <a:ea typeface="+mn-ea"/>
                <a:cs typeface="+mn-cs"/>
              </a:rPr>
              <a:t>等。</a:t>
            </a:r>
            <a:endParaRPr lang="en-US" altLang="zh-CN" sz="1200" kern="1200" dirty="0">
              <a:solidFill>
                <a:schemeClr val="tx1"/>
              </a:solidFill>
              <a:latin typeface="+mn-lt"/>
              <a:ea typeface="+mn-ea"/>
              <a:cs typeface="+mn-cs"/>
            </a:endParaRPr>
          </a:p>
          <a:p>
            <a:r>
              <a:rPr lang="zh-CN" altLang="en-US" dirty="0"/>
              <a:t>路由器节点：</a:t>
            </a:r>
            <a:r>
              <a:rPr lang="zh-CN" altLang="en-US" sz="1200" kern="1200" dirty="0">
                <a:solidFill>
                  <a:schemeClr val="tx1"/>
                </a:solidFill>
                <a:latin typeface="+mn-lt"/>
                <a:ea typeface="+mn-ea"/>
                <a:cs typeface="+mn-cs"/>
              </a:rPr>
              <a:t>路由发现、消息传输、 允许其他节点通过它接入到网络。</a:t>
            </a:r>
            <a:endParaRPr lang="en-US" altLang="zh-CN" sz="1200" kern="1200" dirty="0">
              <a:solidFill>
                <a:schemeClr val="tx1"/>
              </a:solidFill>
              <a:latin typeface="+mn-lt"/>
              <a:ea typeface="+mn-ea"/>
              <a:cs typeface="+mn-cs"/>
            </a:endParaRPr>
          </a:p>
          <a:p>
            <a:r>
              <a:rPr lang="zh-CN" altLang="en-US" dirty="0"/>
              <a:t>终端节点：</a:t>
            </a:r>
            <a:r>
              <a:rPr lang="zh-TW" altLang="en-US" sz="1200" kern="1200" dirty="0">
                <a:solidFill>
                  <a:schemeClr val="tx1"/>
                </a:solidFill>
                <a:latin typeface="+mn-lt"/>
                <a:ea typeface="+mn-ea"/>
                <a:cs typeface="+mn-cs"/>
              </a:rPr>
              <a:t>通过</a:t>
            </a:r>
            <a:r>
              <a:rPr lang="en-US" altLang="zh-TW" sz="1200" kern="1200" dirty="0" err="1">
                <a:solidFill>
                  <a:schemeClr val="tx1"/>
                </a:solidFill>
                <a:latin typeface="+mn-lt"/>
                <a:ea typeface="+mn-ea"/>
                <a:cs typeface="+mn-cs"/>
              </a:rPr>
              <a:t>Zigbee</a:t>
            </a:r>
            <a:r>
              <a:rPr lang="zh-TW" altLang="en-US" sz="1200" kern="1200" dirty="0">
                <a:solidFill>
                  <a:schemeClr val="tx1"/>
                </a:solidFill>
                <a:latin typeface="+mn-lt"/>
                <a:ea typeface="+mn-ea"/>
                <a:cs typeface="+mn-cs"/>
              </a:rPr>
              <a:t>协凋器或者</a:t>
            </a:r>
            <a:r>
              <a:rPr lang="en-US" altLang="zh-TW" sz="1200" kern="1200" dirty="0" err="1">
                <a:solidFill>
                  <a:schemeClr val="tx1"/>
                </a:solidFill>
                <a:latin typeface="+mn-lt"/>
                <a:ea typeface="+mn-ea"/>
                <a:cs typeface="+mn-cs"/>
              </a:rPr>
              <a:t>Zigbee</a:t>
            </a:r>
            <a:r>
              <a:rPr lang="zh-CN" altLang="en-US" sz="1200" kern="1200" dirty="0">
                <a:solidFill>
                  <a:schemeClr val="tx1"/>
                </a:solidFill>
                <a:latin typeface="+mn-lt"/>
                <a:ea typeface="+mn-ea"/>
                <a:cs typeface="+mn-cs"/>
              </a:rPr>
              <a:t>路由器接入到网络中。主要负责数据采集或控制功能，但不允许其他节点通过它加入到网络屮。</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18</a:t>
            </a:fld>
            <a:endParaRPr lang="zh-CN" altLang="en-US"/>
          </a:p>
        </p:txBody>
      </p:sp>
    </p:spTree>
    <p:extLst>
      <p:ext uri="{BB962C8B-B14F-4D97-AF65-F5344CB8AC3E}">
        <p14:creationId xmlns:p14="http://schemas.microsoft.com/office/powerpoint/2010/main" val="383071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IEEE802.15.4</a:t>
            </a:r>
            <a:r>
              <a:rPr lang="zh-CN" altLang="en-US" sz="1200" kern="1200" dirty="0">
                <a:solidFill>
                  <a:schemeClr val="tx1"/>
                </a:solidFill>
                <a:latin typeface="+mn-lt"/>
                <a:ea typeface="+mn-ea"/>
                <a:cs typeface="+mn-cs"/>
              </a:rPr>
              <a:t>定义了</a:t>
            </a:r>
            <a:r>
              <a:rPr lang="zh-CN" altLang="en-US" sz="1200" b="1" kern="1200" dirty="0">
                <a:solidFill>
                  <a:schemeClr val="tx1"/>
                </a:solidFill>
                <a:latin typeface="+mn-lt"/>
                <a:ea typeface="+mn-ea"/>
                <a:cs typeface="+mn-cs"/>
              </a:rPr>
              <a:t>两个物理标准</a:t>
            </a:r>
            <a:r>
              <a:rPr lang="zh-CN" altLang="en-US" sz="1200" kern="1200" dirty="0">
                <a:solidFill>
                  <a:schemeClr val="tx1"/>
                </a:solidFill>
                <a:latin typeface="+mn-lt"/>
                <a:ea typeface="+mn-ea"/>
                <a:cs typeface="+mn-cs"/>
              </a:rPr>
              <a:t>，分别是</a:t>
            </a:r>
            <a:r>
              <a:rPr lang="en-US" altLang="zh-TW" sz="1200" kern="1200" dirty="0">
                <a:solidFill>
                  <a:schemeClr val="tx1"/>
                </a:solidFill>
                <a:latin typeface="+mn-lt"/>
                <a:ea typeface="+mn-ea"/>
                <a:cs typeface="+mn-cs"/>
              </a:rPr>
              <a:t>2450 MHz(—</a:t>
            </a:r>
            <a:r>
              <a:rPr lang="zh-TW" altLang="en-US" sz="1200" kern="1200" dirty="0">
                <a:solidFill>
                  <a:schemeClr val="tx1"/>
                </a:solidFill>
                <a:latin typeface="+mn-lt"/>
                <a:ea typeface="+mn-ea"/>
                <a:cs typeface="+mn-cs"/>
              </a:rPr>
              <a:t> 般称为</a:t>
            </a:r>
            <a:r>
              <a:rPr lang="en-US" altLang="zh-TW" sz="1200" kern="1200" dirty="0">
                <a:solidFill>
                  <a:schemeClr val="tx1"/>
                </a:solidFill>
                <a:latin typeface="+mn-lt"/>
                <a:ea typeface="+mn-ea"/>
                <a:cs typeface="+mn-cs"/>
              </a:rPr>
              <a:t>2.4 GHz)</a:t>
            </a:r>
            <a:r>
              <a:rPr lang="zh-TW" altLang="en-US" sz="1200" kern="1200" dirty="0">
                <a:solidFill>
                  <a:schemeClr val="tx1"/>
                </a:solidFill>
                <a:latin typeface="+mn-lt"/>
                <a:ea typeface="+mn-ea"/>
                <a:cs typeface="+mn-cs"/>
              </a:rPr>
              <a:t>的物理层和</a:t>
            </a:r>
            <a:r>
              <a:rPr lang="en-US" altLang="zh-TW" sz="1200" kern="1200" dirty="0">
                <a:solidFill>
                  <a:schemeClr val="tx1"/>
                </a:solidFill>
                <a:latin typeface="+mn-lt"/>
                <a:ea typeface="+mn-ea"/>
                <a:cs typeface="+mn-cs"/>
              </a:rPr>
              <a:t>868/915 MHz</a:t>
            </a:r>
            <a:r>
              <a:rPr lang="zh-CN" altLang="en-US" sz="1200" kern="1200" dirty="0">
                <a:solidFill>
                  <a:schemeClr val="tx1"/>
                </a:solidFill>
                <a:latin typeface="+mn-lt"/>
                <a:ea typeface="+mn-ea"/>
                <a:cs typeface="+mn-cs"/>
              </a:rPr>
              <a:t>的物理层。它们基于直接序列扩频，使用相同的物理层数据包格式，区别在于</a:t>
            </a:r>
            <a:r>
              <a:rPr lang="zh-CN" altLang="en-US" sz="1200" b="1" kern="1200" dirty="0">
                <a:solidFill>
                  <a:schemeClr val="tx1"/>
                </a:solidFill>
                <a:latin typeface="+mn-lt"/>
                <a:ea typeface="+mn-ea"/>
                <a:cs typeface="+mn-cs"/>
              </a:rPr>
              <a:t>工作频段</a:t>
            </a:r>
            <a:r>
              <a:rPr lang="zh-CN" altLang="en-US" sz="1200"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调制技术</a:t>
            </a:r>
            <a:r>
              <a:rPr lang="zh-CN" altLang="en-US" sz="1200" kern="1200" dirty="0">
                <a:solidFill>
                  <a:schemeClr val="tx1"/>
                </a:solidFill>
                <a:latin typeface="+mn-lt"/>
                <a:ea typeface="+mn-ea"/>
                <a:cs typeface="+mn-cs"/>
              </a:rPr>
              <a:t>和</a:t>
            </a:r>
            <a:r>
              <a:rPr lang="zh-CN" altLang="en-US" sz="1200" b="1" kern="1200" dirty="0">
                <a:solidFill>
                  <a:schemeClr val="tx1"/>
                </a:solidFill>
                <a:latin typeface="+mn-lt"/>
                <a:ea typeface="+mn-ea"/>
                <a:cs typeface="+mn-cs"/>
              </a:rPr>
              <a:t>传输速率</a:t>
            </a:r>
            <a:r>
              <a:rPr lang="zh-CN" altLang="en-US" sz="1200" kern="1200" dirty="0">
                <a:solidFill>
                  <a:schemeClr val="tx1"/>
                </a:solidFill>
                <a:latin typeface="+mn-lt"/>
                <a:ea typeface="+mn-ea"/>
                <a:cs typeface="+mn-cs"/>
              </a:rPr>
              <a:t>的不同。</a:t>
            </a: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采用</a:t>
            </a:r>
            <a:r>
              <a:rPr lang="en-US" altLang="zh-CN" sz="1200" kern="1200" dirty="0">
                <a:solidFill>
                  <a:schemeClr val="tx1"/>
                </a:solidFill>
                <a:latin typeface="+mn-lt"/>
                <a:ea typeface="+mn-ea"/>
                <a:cs typeface="+mn-cs"/>
              </a:rPr>
              <a:t>CSMA/CA</a:t>
            </a:r>
            <a:r>
              <a:rPr lang="zh-CN" altLang="en-US" sz="1200" kern="1200" dirty="0">
                <a:solidFill>
                  <a:schemeClr val="tx1"/>
                </a:solidFill>
                <a:latin typeface="+mn-lt"/>
                <a:ea typeface="+mn-ea"/>
                <a:cs typeface="+mn-cs"/>
              </a:rPr>
              <a:t>机制来访问信道。</a:t>
            </a:r>
            <a:endParaRPr lang="en-US" altLang="zh-CN"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20</a:t>
            </a:fld>
            <a:endParaRPr lang="zh-CN" altLang="en-US"/>
          </a:p>
        </p:txBody>
      </p:sp>
    </p:spTree>
    <p:extLst>
      <p:ext uri="{BB962C8B-B14F-4D97-AF65-F5344CB8AC3E}">
        <p14:creationId xmlns:p14="http://schemas.microsoft.com/office/powerpoint/2010/main" val="353600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也称为脉冲无线电，从</a:t>
            </a:r>
            <a:r>
              <a:rPr lang="en-US" altLang="zh-CN" sz="1200" b="0" i="0" kern="1200" dirty="0">
                <a:solidFill>
                  <a:schemeClr val="tx1"/>
                </a:solidFill>
                <a:effectLst/>
                <a:latin typeface="+mn-lt"/>
                <a:ea typeface="+mn-ea"/>
                <a:cs typeface="+mn-cs"/>
              </a:rPr>
              <a:t>1960</a:t>
            </a:r>
            <a:r>
              <a:rPr lang="zh-CN" altLang="en-US" sz="1200" b="0" i="0" kern="1200" dirty="0">
                <a:solidFill>
                  <a:schemeClr val="tx1"/>
                </a:solidFill>
                <a:effectLst/>
                <a:latin typeface="+mn-lt"/>
                <a:ea typeface="+mn-ea"/>
                <a:cs typeface="+mn-cs"/>
              </a:rPr>
              <a:t>年开始开发的军用技术。</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历史：</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出现于</a:t>
            </a:r>
            <a:r>
              <a:rPr lang="en-US" altLang="zh-CN" sz="1200" b="0" i="0" kern="1200" dirty="0">
                <a:solidFill>
                  <a:schemeClr val="tx1"/>
                </a:solidFill>
                <a:effectLst/>
                <a:latin typeface="+mn-lt"/>
                <a:ea typeface="+mn-ea"/>
                <a:cs typeface="+mn-cs"/>
              </a:rPr>
              <a:t>1960</a:t>
            </a:r>
            <a:r>
              <a:rPr lang="zh-CN" altLang="en-US" sz="1200" b="0" i="0" kern="1200" dirty="0">
                <a:solidFill>
                  <a:schemeClr val="tx1"/>
                </a:solidFill>
                <a:effectLst/>
                <a:latin typeface="+mn-lt"/>
                <a:ea typeface="+mn-ea"/>
                <a:cs typeface="+mn-cs"/>
              </a:rPr>
              <a:t>年， 当时主要研究受时域脉冲响应控制的微波网络的瞬态动作。通过</a:t>
            </a:r>
            <a:r>
              <a:rPr lang="en-US" altLang="zh-CN" sz="1200" b="0" i="0" kern="1200" dirty="0" err="1">
                <a:solidFill>
                  <a:schemeClr val="tx1"/>
                </a:solidFill>
                <a:effectLst/>
                <a:latin typeface="+mn-lt"/>
                <a:ea typeface="+mn-ea"/>
                <a:cs typeface="+mn-cs"/>
              </a:rPr>
              <a:t>Harmuth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Ross</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Robbins</a:t>
            </a:r>
            <a:r>
              <a:rPr lang="zh-CN" altLang="en-US" sz="1200" b="0" i="0" kern="1200" dirty="0">
                <a:solidFill>
                  <a:schemeClr val="tx1"/>
                </a:solidFill>
                <a:effectLst/>
                <a:latin typeface="+mn-lt"/>
                <a:ea typeface="+mn-ea"/>
                <a:cs typeface="+mn-cs"/>
              </a:rPr>
              <a:t>等先行公司的研究， </a:t>
            </a:r>
            <a:r>
              <a:rPr lang="en-US" altLang="zh-CN" sz="1200" b="0" i="0" kern="1200" dirty="0">
                <a:solidFill>
                  <a:schemeClr val="tx1"/>
                </a:solidFill>
                <a:effectLst/>
                <a:latin typeface="+mn-lt"/>
                <a:ea typeface="+mn-ea"/>
                <a:cs typeface="+mn-cs"/>
              </a:rPr>
              <a:t>UWB </a:t>
            </a:r>
            <a:r>
              <a:rPr lang="zh-CN" altLang="en-US" sz="1200" b="0" i="0" kern="1200" dirty="0">
                <a:solidFill>
                  <a:schemeClr val="tx1"/>
                </a:solidFill>
                <a:effectLst/>
                <a:latin typeface="+mn-lt"/>
                <a:ea typeface="+mn-ea"/>
                <a:cs typeface="+mn-cs"/>
              </a:rPr>
              <a:t>技术在</a:t>
            </a:r>
            <a:r>
              <a:rPr lang="en-US" altLang="zh-CN" sz="1200" b="0" i="0" kern="1200" dirty="0">
                <a:solidFill>
                  <a:schemeClr val="tx1"/>
                </a:solidFill>
                <a:effectLst/>
                <a:latin typeface="+mn-lt"/>
                <a:ea typeface="+mn-ea"/>
                <a:cs typeface="+mn-cs"/>
              </a:rPr>
              <a:t>70 </a:t>
            </a:r>
            <a:r>
              <a:rPr lang="zh-CN" altLang="en-US" sz="1200" b="0" i="0" kern="1200" dirty="0">
                <a:solidFill>
                  <a:schemeClr val="tx1"/>
                </a:solidFill>
                <a:effectLst/>
                <a:latin typeface="+mn-lt"/>
                <a:ea typeface="+mn-ea"/>
                <a:cs typeface="+mn-cs"/>
              </a:rPr>
              <a:t>年代获得了重要的发展， 其中多数集中在雷达系统应用中，包括探地雷达系统。到</a:t>
            </a:r>
            <a:r>
              <a:rPr lang="en-US" altLang="zh-CN" sz="1200" b="0" i="0" kern="1200" dirty="0">
                <a:solidFill>
                  <a:schemeClr val="tx1"/>
                </a:solidFill>
                <a:effectLst/>
                <a:latin typeface="+mn-lt"/>
                <a:ea typeface="+mn-ea"/>
                <a:cs typeface="+mn-cs"/>
              </a:rPr>
              <a:t>80 </a:t>
            </a:r>
            <a:r>
              <a:rPr lang="zh-CN" altLang="en-US" sz="1200" b="0" i="0" kern="1200" dirty="0">
                <a:solidFill>
                  <a:schemeClr val="tx1"/>
                </a:solidFill>
                <a:effectLst/>
                <a:latin typeface="+mn-lt"/>
                <a:ea typeface="+mn-ea"/>
                <a:cs typeface="+mn-cs"/>
              </a:rPr>
              <a:t>年代后期， 该技术开始被称为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无载波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无线电，或脉冲无线电。美国国防部在</a:t>
            </a:r>
            <a:r>
              <a:rPr lang="en-US" altLang="zh-CN" sz="1200" b="0" i="0" kern="1200" dirty="0">
                <a:solidFill>
                  <a:schemeClr val="tx1"/>
                </a:solidFill>
                <a:effectLst/>
                <a:latin typeface="+mn-lt"/>
                <a:ea typeface="+mn-ea"/>
                <a:cs typeface="+mn-cs"/>
              </a:rPr>
              <a:t>1989 </a:t>
            </a:r>
            <a:r>
              <a:rPr lang="zh-CN" altLang="en-US" sz="1200" b="0" i="0" kern="1200" dirty="0">
                <a:solidFill>
                  <a:schemeClr val="tx1"/>
                </a:solidFill>
                <a:effectLst/>
                <a:latin typeface="+mn-lt"/>
                <a:ea typeface="+mn-ea"/>
                <a:cs typeface="+mn-cs"/>
              </a:rPr>
              <a:t>年首次使用了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超带宽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这一术语。</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原理：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利用纳秒至微微秒级的非正弦波窄</a:t>
            </a:r>
            <a:r>
              <a:rPr lang="zh-CN" altLang="en-US" sz="1200" b="0" i="0" u="none" strike="noStrike" kern="1200" dirty="0">
                <a:solidFill>
                  <a:schemeClr val="tx1"/>
                </a:solidFill>
                <a:effectLst/>
                <a:latin typeface="+mn-lt"/>
                <a:ea typeface="+mn-ea"/>
                <a:cs typeface="+mn-cs"/>
                <a:hlinkClick r:id="rId3"/>
              </a:rPr>
              <a:t>脉冲</a:t>
            </a:r>
            <a:r>
              <a:rPr lang="zh-CN" altLang="en-US" sz="1200" b="0" i="0" kern="1200" dirty="0">
                <a:solidFill>
                  <a:schemeClr val="tx1"/>
                </a:solidFill>
                <a:effectLst/>
                <a:latin typeface="+mn-lt"/>
                <a:ea typeface="+mn-ea"/>
                <a:cs typeface="+mn-cs"/>
              </a:rPr>
              <a:t>传输数据。采用时间间隔极短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1ns)</a:t>
            </a:r>
            <a:r>
              <a:rPr lang="zh-CN" altLang="en-US" sz="1200" b="0" i="0"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3"/>
              </a:rPr>
              <a:t>脉冲</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短暂起伏的电冲击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电压或电流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，计算机内的信号就是脉冲信号，又叫数字信号</a:t>
            </a:r>
            <a:r>
              <a:rPr lang="zh-CN" altLang="en-US" sz="1200" b="0"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进行通信的方式。能在</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米左右的范围内实现数百</a:t>
            </a:r>
            <a:r>
              <a:rPr lang="en-US" altLang="zh-CN" sz="1200" b="0" i="0" kern="1200" dirty="0">
                <a:solidFill>
                  <a:schemeClr val="tx1"/>
                </a:solidFill>
                <a:effectLst/>
                <a:latin typeface="+mn-lt"/>
                <a:ea typeface="+mn-ea"/>
                <a:cs typeface="+mn-cs"/>
              </a:rPr>
              <a:t>Mbit/s</a:t>
            </a:r>
            <a:r>
              <a:rPr lang="zh-CN" altLang="en-US" sz="1200" b="0" i="0" kern="1200" dirty="0">
                <a:solidFill>
                  <a:schemeClr val="tx1"/>
                </a:solidFill>
                <a:effectLst/>
                <a:latin typeface="+mn-lt"/>
                <a:ea typeface="+mn-ea"/>
                <a:cs typeface="+mn-cs"/>
              </a:rPr>
              <a:t>至数</a:t>
            </a:r>
            <a:r>
              <a:rPr lang="en-US" altLang="zh-CN" sz="1200" b="0" i="0" kern="1200" dirty="0" err="1">
                <a:solidFill>
                  <a:schemeClr val="tx1"/>
                </a:solidFill>
                <a:effectLst/>
                <a:latin typeface="+mn-lt"/>
                <a:ea typeface="+mn-ea"/>
                <a:cs typeface="+mn-cs"/>
              </a:rPr>
              <a:t>Gbit</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的数据传输速率。</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较宽的频谱上传送极低功率的信号</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调制采用脉冲宽度在</a:t>
            </a:r>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级的快速上升和下降脉冲，脉冲覆盖的频谱从直流至</a:t>
            </a:r>
            <a:r>
              <a:rPr lang="en-US" altLang="zh-CN" sz="1200" b="0" i="0" kern="1200" dirty="0">
                <a:solidFill>
                  <a:schemeClr val="tx1"/>
                </a:solidFill>
                <a:effectLst/>
                <a:latin typeface="+mn-lt"/>
                <a:ea typeface="+mn-ea"/>
                <a:cs typeface="+mn-cs"/>
              </a:rPr>
              <a:t>GHz</a:t>
            </a:r>
            <a:r>
              <a:rPr lang="zh-CN" altLang="en-US" sz="1200" b="0" i="0" kern="1200" dirty="0">
                <a:solidFill>
                  <a:schemeClr val="tx1"/>
                </a:solidFill>
                <a:effectLst/>
                <a:latin typeface="+mn-lt"/>
                <a:ea typeface="+mn-ea"/>
                <a:cs typeface="+mn-cs"/>
              </a:rPr>
              <a:t>，不需常规</a:t>
            </a:r>
            <a:r>
              <a:rPr lang="zh-CN" altLang="en-US" sz="1200" b="0" i="0" u="none" strike="noStrike" kern="1200" dirty="0">
                <a:solidFill>
                  <a:schemeClr val="tx1"/>
                </a:solidFill>
                <a:effectLst/>
                <a:latin typeface="+mn-lt"/>
                <a:ea typeface="+mn-ea"/>
                <a:cs typeface="+mn-cs"/>
                <a:hlinkClick r:id="rId4"/>
              </a:rPr>
              <a:t>窄带</a:t>
            </a:r>
            <a:r>
              <a:rPr lang="zh-CN" altLang="en-US" sz="1200" b="0" i="0" kern="1200" dirty="0">
                <a:solidFill>
                  <a:schemeClr val="tx1"/>
                </a:solidFill>
                <a:effectLst/>
                <a:latin typeface="+mn-lt"/>
                <a:ea typeface="+mn-ea"/>
                <a:cs typeface="+mn-cs"/>
              </a:rPr>
              <a:t>调制所需的</a:t>
            </a:r>
            <a:r>
              <a:rPr lang="en-US" altLang="zh-CN" sz="1200" b="0" i="0" kern="1200" dirty="0">
                <a:solidFill>
                  <a:schemeClr val="tx1"/>
                </a:solidFill>
                <a:effectLst/>
                <a:latin typeface="+mn-lt"/>
                <a:ea typeface="+mn-ea"/>
                <a:cs typeface="+mn-cs"/>
              </a:rPr>
              <a:t>RF</a:t>
            </a:r>
            <a:r>
              <a:rPr lang="zh-CN" altLang="en-US" sz="1200" b="0" i="0" kern="1200" dirty="0">
                <a:solidFill>
                  <a:schemeClr val="tx1"/>
                </a:solidFill>
                <a:effectLst/>
                <a:latin typeface="+mn-lt"/>
                <a:ea typeface="+mn-ea"/>
                <a:cs typeface="+mn-cs"/>
              </a:rPr>
              <a:t>频率变换，脉冲成型后可直接送至天线发射。脉冲峰峰时间间隔在</a:t>
            </a:r>
            <a:r>
              <a:rPr lang="en-US" altLang="zh-CN" sz="1200" b="0" i="0" kern="1200" dirty="0">
                <a:solidFill>
                  <a:schemeClr val="tx1"/>
                </a:solidFill>
                <a:effectLst/>
                <a:latin typeface="+mn-lt"/>
                <a:ea typeface="+mn-ea"/>
                <a:cs typeface="+mn-cs"/>
              </a:rPr>
              <a:t>10 - 100 </a:t>
            </a:r>
            <a:r>
              <a:rPr lang="en-US" altLang="zh-CN" sz="1200" b="0" i="0" kern="1200" dirty="0" err="1">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级。</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信号在</a:t>
            </a:r>
            <a:r>
              <a:rPr lang="zh-CN" altLang="en-US" sz="1200" b="0" i="0" u="none" strike="noStrike" kern="1200" dirty="0">
                <a:solidFill>
                  <a:schemeClr val="tx1"/>
                </a:solidFill>
                <a:effectLst/>
                <a:latin typeface="+mn-lt"/>
                <a:ea typeface="+mn-ea"/>
                <a:cs typeface="+mn-cs"/>
                <a:hlinkClick r:id="rId5"/>
              </a:rPr>
              <a:t>时间轴</a:t>
            </a:r>
            <a:r>
              <a:rPr lang="zh-CN" altLang="en-US" sz="1200" b="0" i="0" kern="1200" dirty="0">
                <a:solidFill>
                  <a:schemeClr val="tx1"/>
                </a:solidFill>
                <a:effectLst/>
                <a:latin typeface="+mn-lt"/>
                <a:ea typeface="+mn-ea"/>
                <a:cs typeface="+mn-cs"/>
              </a:rPr>
              <a:t>上是稀疏分布的，其功率谱密度相当低，</a:t>
            </a:r>
            <a:r>
              <a:rPr lang="en-US" altLang="zh-CN" sz="1200" b="0" i="0" kern="1200" dirty="0">
                <a:solidFill>
                  <a:schemeClr val="tx1"/>
                </a:solidFill>
                <a:effectLst/>
                <a:latin typeface="+mn-lt"/>
                <a:ea typeface="+mn-ea"/>
                <a:cs typeface="+mn-cs"/>
              </a:rPr>
              <a:t>RF</a:t>
            </a:r>
            <a:r>
              <a:rPr lang="zh-CN" altLang="en-US" sz="1200" b="0" i="0" kern="1200" dirty="0">
                <a:solidFill>
                  <a:schemeClr val="tx1"/>
                </a:solidFill>
                <a:effectLst/>
                <a:latin typeface="+mn-lt"/>
                <a:ea typeface="+mn-ea"/>
                <a:cs typeface="+mn-cs"/>
              </a:rPr>
              <a:t>可同时发射多个</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信号。</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信号类似于基带信号，可视为在</a:t>
            </a:r>
            <a:r>
              <a:rPr lang="en-US" altLang="zh-CN" sz="1200" b="0" i="0" kern="1200" dirty="0">
                <a:solidFill>
                  <a:schemeClr val="tx1"/>
                </a:solidFill>
                <a:effectLst/>
                <a:latin typeface="+mn-lt"/>
                <a:ea typeface="+mn-ea"/>
                <a:cs typeface="+mn-cs"/>
              </a:rPr>
              <a:t>RF</a:t>
            </a:r>
            <a:r>
              <a:rPr lang="zh-CN" altLang="en-US" sz="1200" b="0" i="0" kern="1200" dirty="0">
                <a:solidFill>
                  <a:schemeClr val="tx1"/>
                </a:solidFill>
                <a:effectLst/>
                <a:latin typeface="+mn-lt"/>
                <a:ea typeface="+mn-ea"/>
                <a:cs typeface="+mn-cs"/>
              </a:rPr>
              <a:t>上基带传播方案，在建筑物内能以极低</a:t>
            </a:r>
            <a:r>
              <a:rPr lang="zh-CN" altLang="en-US" sz="1200" b="0" i="0" u="none" strike="noStrike" kern="1200" dirty="0">
                <a:solidFill>
                  <a:schemeClr val="tx1"/>
                </a:solidFill>
                <a:effectLst/>
                <a:latin typeface="+mn-lt"/>
                <a:ea typeface="+mn-ea"/>
                <a:cs typeface="+mn-cs"/>
                <a:hlinkClick r:id="rId6"/>
              </a:rPr>
              <a:t>频谱密度</a:t>
            </a:r>
            <a:r>
              <a:rPr lang="zh-CN" altLang="en-US" sz="1200" b="0" i="0" kern="1200" dirty="0">
                <a:solidFill>
                  <a:schemeClr val="tx1"/>
                </a:solidFill>
                <a:effectLst/>
                <a:latin typeface="+mn-lt"/>
                <a:ea typeface="+mn-ea"/>
                <a:cs typeface="+mn-cs"/>
              </a:rPr>
              <a:t>达到</a:t>
            </a:r>
            <a:r>
              <a:rPr lang="en-US" altLang="zh-CN" sz="1200" b="0" i="0" kern="1200" dirty="0">
                <a:solidFill>
                  <a:schemeClr val="tx1"/>
                </a:solidFill>
                <a:effectLst/>
                <a:latin typeface="+mn-lt"/>
                <a:ea typeface="+mn-ea"/>
                <a:cs typeface="+mn-cs"/>
              </a:rPr>
              <a:t>100 Mb/s</a:t>
            </a:r>
            <a:r>
              <a:rPr lang="zh-CN" altLang="en-US" sz="1200" b="0" i="0" kern="1200" dirty="0">
                <a:solidFill>
                  <a:schemeClr val="tx1"/>
                </a:solidFill>
                <a:effectLst/>
                <a:latin typeface="+mn-lt"/>
                <a:ea typeface="+mn-ea"/>
                <a:cs typeface="+mn-cs"/>
              </a:rPr>
              <a:t>数据速率。</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特点：</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能在宽频上发送一系列非常窄的低功率脉冲。较宽的频谱、较低的功率、脉冲化数据，意味着</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引起的干扰小于传统的窄带无线解决方案，并能够在室内无线环境中提供与有线相媲美的性能。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通信设备可以用小于</a:t>
            </a:r>
            <a:r>
              <a:rPr lang="en-US" altLang="zh-CN" sz="1200" b="0" i="0" kern="1200" dirty="0">
                <a:solidFill>
                  <a:schemeClr val="tx1"/>
                </a:solidFill>
                <a:effectLst/>
                <a:latin typeface="+mn-lt"/>
                <a:ea typeface="+mn-ea"/>
                <a:cs typeface="+mn-cs"/>
              </a:rPr>
              <a:t>1mW</a:t>
            </a:r>
            <a:r>
              <a:rPr lang="zh-CN" altLang="en-US" sz="1200" b="0" i="0" kern="1200" dirty="0">
                <a:solidFill>
                  <a:schemeClr val="tx1"/>
                </a:solidFill>
                <a:effectLst/>
                <a:latin typeface="+mn-lt"/>
                <a:ea typeface="+mn-ea"/>
                <a:cs typeface="+mn-cs"/>
              </a:rPr>
              <a:t>的发射功率就能实现通信。低发射功率大大延长系统电源工作时间。发射功率小，其</a:t>
            </a:r>
            <a:r>
              <a:rPr lang="zh-CN" altLang="en-US" sz="1200" b="0" i="0" u="none" strike="noStrike" kern="1200" dirty="0">
                <a:solidFill>
                  <a:schemeClr val="tx1"/>
                </a:solidFill>
                <a:effectLst/>
                <a:latin typeface="+mn-lt"/>
                <a:ea typeface="+mn-ea"/>
                <a:cs typeface="+mn-cs"/>
                <a:hlinkClick r:id="rId7"/>
              </a:rPr>
              <a:t>电磁波辐射</a:t>
            </a:r>
            <a:r>
              <a:rPr lang="zh-CN" altLang="en-US" sz="1200" b="0" i="0" kern="1200" dirty="0">
                <a:solidFill>
                  <a:schemeClr val="tx1"/>
                </a:solidFill>
                <a:effectLst/>
                <a:latin typeface="+mn-lt"/>
                <a:ea typeface="+mn-ea"/>
                <a:cs typeface="+mn-cs"/>
              </a:rPr>
              <a:t>对人体的影响也会很小，应用面就广。</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由于</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信号一般把信号能量弥散在极宽的频带范围内，对一般通信系统，</a:t>
            </a:r>
            <a:r>
              <a:rPr lang="en-US" altLang="zh-CN" sz="1200" b="0" i="0" kern="1200" dirty="0">
                <a:solidFill>
                  <a:schemeClr val="tx1"/>
                </a:solidFill>
                <a:effectLst/>
                <a:latin typeface="+mn-lt"/>
                <a:ea typeface="+mn-ea"/>
                <a:cs typeface="+mn-cs"/>
              </a:rPr>
              <a:t>UWB </a:t>
            </a:r>
            <a:r>
              <a:rPr lang="zh-CN" altLang="en-US" sz="1200" b="0" i="0" kern="1200" dirty="0">
                <a:solidFill>
                  <a:schemeClr val="tx1"/>
                </a:solidFill>
                <a:effectLst/>
                <a:latin typeface="+mn-lt"/>
                <a:ea typeface="+mn-ea"/>
                <a:cs typeface="+mn-cs"/>
              </a:rPr>
              <a:t>信号相当于白噪声信号，并且大多数情况下，</a:t>
            </a:r>
            <a:r>
              <a:rPr lang="en-US" altLang="zh-CN" sz="1200" b="0" i="0" kern="1200" dirty="0">
                <a:solidFill>
                  <a:schemeClr val="tx1"/>
                </a:solidFill>
                <a:effectLst/>
                <a:latin typeface="+mn-lt"/>
                <a:ea typeface="+mn-ea"/>
                <a:cs typeface="+mn-cs"/>
              </a:rPr>
              <a:t>UWB </a:t>
            </a:r>
            <a:r>
              <a:rPr lang="zh-CN" altLang="en-US" sz="1200" b="0" i="0" kern="1200" dirty="0">
                <a:solidFill>
                  <a:schemeClr val="tx1"/>
                </a:solidFill>
                <a:effectLst/>
                <a:latin typeface="+mn-lt"/>
                <a:ea typeface="+mn-ea"/>
                <a:cs typeface="+mn-cs"/>
              </a:rPr>
              <a:t>信号的功率谱密度低于自然的电子噪声，从电子噪声中将脉冲信号检测出来是一件非常困难的事。采用编码对脉冲参数进行伪随机化后，脉冲的检测将更加困难。</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冲激脉冲具有很高的定位精度，采用超宽带无线电通信，很容易将定位与通信合一，而常规无线电难以做到这一点。超宽带无线电具有极强的穿透能力，可在室内和地下进行精确定位。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应用：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早期被用来应用在近距离高速数据传输，近年来国外开始利用其亚纳秒级超窄脉冲来做近距离精确室内定位。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FCC</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2002</a:t>
            </a:r>
            <a:r>
              <a:rPr lang="zh-CN" altLang="en-US" sz="1200" b="0" i="0" kern="1200" dirty="0">
                <a:solidFill>
                  <a:schemeClr val="tx1"/>
                </a:solidFill>
                <a:effectLst/>
                <a:latin typeface="+mn-lt"/>
                <a:ea typeface="+mn-ea"/>
                <a:cs typeface="+mn-cs"/>
              </a:rPr>
              <a:t>年宣布</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可用于精确测距，金属探测，新一代</a:t>
            </a:r>
            <a:r>
              <a:rPr lang="en-US" altLang="zh-CN" sz="1200" b="0" i="0" u="none" strike="noStrike" kern="1200" dirty="0">
                <a:solidFill>
                  <a:schemeClr val="tx1"/>
                </a:solidFill>
                <a:effectLst/>
                <a:latin typeface="+mn-lt"/>
                <a:ea typeface="+mn-ea"/>
                <a:cs typeface="+mn-cs"/>
                <a:hlinkClick r:id="rId8"/>
              </a:rPr>
              <a:t>WLAN</a:t>
            </a:r>
            <a:r>
              <a:rPr lang="zh-CN" altLang="en-US" sz="1200" b="0" i="0" kern="1200" dirty="0">
                <a:solidFill>
                  <a:schemeClr val="tx1"/>
                </a:solidFill>
                <a:effectLst/>
                <a:latin typeface="+mn-lt"/>
                <a:ea typeface="+mn-ea"/>
                <a:cs typeface="+mn-cs"/>
              </a:rPr>
              <a:t>和无线通信。为保护</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，导航和军事通信</a:t>
            </a:r>
            <a:r>
              <a:rPr lang="zh-CN" altLang="en-US" sz="1200" b="0" i="0" u="none" strike="noStrike" kern="1200" dirty="0">
                <a:solidFill>
                  <a:schemeClr val="tx1"/>
                </a:solidFill>
                <a:effectLst/>
                <a:latin typeface="+mn-lt"/>
                <a:ea typeface="+mn-ea"/>
                <a:cs typeface="+mn-cs"/>
                <a:hlinkClick r:id="rId9"/>
              </a:rPr>
              <a:t>频段</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限制在</a:t>
            </a:r>
            <a:r>
              <a:rPr lang="en-US" altLang="zh-CN" sz="1200" b="0" i="0" kern="1200" dirty="0">
                <a:solidFill>
                  <a:schemeClr val="tx1"/>
                </a:solidFill>
                <a:effectLst/>
                <a:latin typeface="+mn-lt"/>
                <a:ea typeface="+mn-ea"/>
                <a:cs typeface="+mn-cs"/>
              </a:rPr>
              <a:t>3.1 - 10.6 GHz</a:t>
            </a:r>
            <a:r>
              <a:rPr lang="zh-CN" altLang="en-US" sz="1200" b="0" i="0" kern="1200" dirty="0">
                <a:solidFill>
                  <a:schemeClr val="tx1"/>
                </a:solidFill>
                <a:effectLst/>
                <a:latin typeface="+mn-lt"/>
                <a:ea typeface="+mn-ea"/>
                <a:cs typeface="+mn-cs"/>
              </a:rPr>
              <a:t>和低于</a:t>
            </a:r>
            <a:r>
              <a:rPr lang="en-US" altLang="zh-CN" sz="1200" b="0" i="0" kern="1200" dirty="0">
                <a:solidFill>
                  <a:schemeClr val="tx1"/>
                </a:solidFill>
                <a:effectLst/>
                <a:latin typeface="+mn-lt"/>
                <a:ea typeface="+mn-ea"/>
                <a:cs typeface="+mn-cs"/>
              </a:rPr>
              <a:t>41 dB</a:t>
            </a:r>
            <a:r>
              <a:rPr lang="zh-CN" altLang="en-US" sz="1200" b="0" i="0" kern="1200" dirty="0">
                <a:solidFill>
                  <a:schemeClr val="tx1"/>
                </a:solidFill>
                <a:effectLst/>
                <a:latin typeface="+mn-lt"/>
                <a:ea typeface="+mn-ea"/>
                <a:cs typeface="+mn-cs"/>
              </a:rPr>
              <a:t>发射功率。可将</a:t>
            </a:r>
            <a:r>
              <a:rPr lang="en-US" altLang="zh-CN" sz="1200" b="0" i="0" kern="1200" dirty="0">
                <a:solidFill>
                  <a:schemeClr val="tx1"/>
                </a:solidFill>
                <a:effectLst/>
                <a:latin typeface="+mn-lt"/>
                <a:ea typeface="+mn-ea"/>
                <a:cs typeface="+mn-cs"/>
              </a:rPr>
              <a:t>3.1G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10.6GHz</a:t>
            </a:r>
            <a:r>
              <a:rPr lang="zh-CN" altLang="en-US" sz="1200" b="0" i="0" kern="1200" dirty="0">
                <a:solidFill>
                  <a:schemeClr val="tx1"/>
                </a:solidFill>
                <a:effectLst/>
                <a:latin typeface="+mn-lt"/>
                <a:ea typeface="+mn-ea"/>
                <a:cs typeface="+mn-cs"/>
              </a:rPr>
              <a:t>的频带用于对地下和隔墙之物进行扫描的成像系统、汽车防撞雷达以及在家电终端和便携式终端间进行测距和无线数据通信。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探测地雷、检测地下埋藏的军事目标或以叶簇伪装的物体。</a:t>
            </a:r>
            <a:r>
              <a:rPr lang="en-US" altLang="zh-CN" sz="1200" b="0" i="0" kern="1200" dirty="0">
                <a:solidFill>
                  <a:schemeClr val="tx1"/>
                </a:solidFill>
                <a:effectLst/>
                <a:latin typeface="+mn-lt"/>
                <a:ea typeface="+mn-ea"/>
                <a:cs typeface="+mn-cs"/>
              </a:rPr>
              <a:t>UWB </a:t>
            </a:r>
            <a:r>
              <a:rPr lang="zh-CN" altLang="en-US" sz="1200" b="0" i="0" kern="1200" dirty="0">
                <a:solidFill>
                  <a:schemeClr val="tx1"/>
                </a:solidFill>
                <a:effectLst/>
                <a:latin typeface="+mn-lt"/>
                <a:ea typeface="+mn-ea"/>
                <a:cs typeface="+mn-cs"/>
              </a:rPr>
              <a:t>技术一个介于雷达和通信之间的重要应用是精确地理定位，例如使用</a:t>
            </a:r>
            <a:r>
              <a:rPr lang="en-US" altLang="zh-CN" sz="1200" b="0" i="0" kern="1200" dirty="0">
                <a:solidFill>
                  <a:schemeClr val="tx1"/>
                </a:solidFill>
                <a:effectLst/>
                <a:latin typeface="+mn-lt"/>
                <a:ea typeface="+mn-ea"/>
                <a:cs typeface="+mn-cs"/>
              </a:rPr>
              <a:t>UWB </a:t>
            </a:r>
            <a:r>
              <a:rPr lang="zh-CN" altLang="en-US" sz="1200" b="0" i="0" kern="1200" dirty="0">
                <a:solidFill>
                  <a:schemeClr val="tx1"/>
                </a:solidFill>
                <a:effectLst/>
                <a:latin typeface="+mn-lt"/>
                <a:ea typeface="+mn-ea"/>
                <a:cs typeface="+mn-cs"/>
              </a:rPr>
              <a:t>技术的能够提供三维地理定位信息的设备。</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所谓</a:t>
            </a:r>
            <a:r>
              <a:rPr lang="zh-CN" altLang="en-US" sz="1200" b="0" i="0" u="none" strike="noStrike" kern="1200" dirty="0">
                <a:solidFill>
                  <a:schemeClr val="tx1"/>
                </a:solidFill>
                <a:effectLst/>
                <a:latin typeface="+mn-lt"/>
                <a:ea typeface="+mn-ea"/>
                <a:cs typeface="+mn-cs"/>
                <a:hlinkClick r:id="rId3"/>
              </a:rPr>
              <a:t>脉冲</a:t>
            </a:r>
            <a:r>
              <a:rPr lang="zh-CN" altLang="en-US" sz="1200" b="0" i="0" kern="1200" dirty="0">
                <a:solidFill>
                  <a:schemeClr val="tx1"/>
                </a:solidFill>
                <a:effectLst/>
                <a:latin typeface="+mn-lt"/>
                <a:ea typeface="+mn-ea"/>
                <a:cs typeface="+mn-cs"/>
              </a:rPr>
              <a:t>，就是指产生和消失时间极其短暂的瞬间电流。而</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方面，其产生和消失时间仅为数百微秒至数纳秒以下。</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毫秒是</a:t>
            </a:r>
            <a:r>
              <a:rPr lang="en-US" altLang="zh-CN" sz="1200" b="0" i="0" kern="1200" dirty="0">
                <a:solidFill>
                  <a:schemeClr val="tx1"/>
                </a:solidFill>
                <a:effectLst/>
                <a:latin typeface="+mn-lt"/>
                <a:ea typeface="+mn-ea"/>
                <a:cs typeface="+mn-cs"/>
              </a:rPr>
              <a:t>1/1000</a:t>
            </a:r>
            <a:r>
              <a:rPr lang="zh-CN" altLang="en-US" sz="1200" b="0" i="0" kern="1200" dirty="0">
                <a:solidFill>
                  <a:schemeClr val="tx1"/>
                </a:solidFill>
                <a:effectLst/>
                <a:latin typeface="+mn-lt"/>
                <a:ea typeface="+mn-ea"/>
                <a:cs typeface="+mn-cs"/>
              </a:rPr>
              <a:t>秒，</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微秒是</a:t>
            </a:r>
            <a:r>
              <a:rPr lang="en-US" altLang="zh-CN" sz="1200" b="0" i="0" kern="1200" dirty="0">
                <a:solidFill>
                  <a:schemeClr val="tx1"/>
                </a:solidFill>
                <a:effectLst/>
                <a:latin typeface="+mn-lt"/>
                <a:ea typeface="+mn-ea"/>
                <a:cs typeface="+mn-cs"/>
              </a:rPr>
              <a:t>1/1000</a:t>
            </a:r>
            <a:r>
              <a:rPr lang="zh-CN" altLang="en-US" sz="1200" b="0" i="0" kern="1200" dirty="0">
                <a:solidFill>
                  <a:schemeClr val="tx1"/>
                </a:solidFill>
                <a:effectLst/>
                <a:latin typeface="+mn-lt"/>
                <a:ea typeface="+mn-ea"/>
                <a:cs typeface="+mn-cs"/>
              </a:rPr>
              <a:t>毫秒，</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纳秒相当于</a:t>
            </a:r>
            <a:r>
              <a:rPr lang="en-US" altLang="zh-CN" sz="1200" b="0" i="0" kern="1200" dirty="0">
                <a:solidFill>
                  <a:schemeClr val="tx1"/>
                </a:solidFill>
                <a:effectLst/>
                <a:latin typeface="+mn-lt"/>
                <a:ea typeface="+mn-ea"/>
                <a:cs typeface="+mn-cs"/>
              </a:rPr>
              <a:t>1/1000</a:t>
            </a:r>
            <a:r>
              <a:rPr lang="zh-CN" altLang="en-US" sz="1200" b="0" i="0" kern="1200" dirty="0">
                <a:solidFill>
                  <a:schemeClr val="tx1"/>
                </a:solidFill>
                <a:effectLst/>
                <a:latin typeface="+mn-lt"/>
                <a:ea typeface="+mn-ea"/>
                <a:cs typeface="+mn-cs"/>
              </a:rPr>
              <a:t>微秒。由于在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纳秒的时间里光也只能传播约</a:t>
            </a:r>
            <a:r>
              <a:rPr lang="en-US" altLang="zh-CN" sz="1200" b="0" i="0" kern="1200" dirty="0">
                <a:solidFill>
                  <a:schemeClr val="tx1"/>
                </a:solidFill>
                <a:effectLst/>
                <a:latin typeface="+mn-lt"/>
                <a:ea typeface="+mn-ea"/>
                <a:cs typeface="+mn-cs"/>
              </a:rPr>
              <a:t>30cm</a:t>
            </a:r>
            <a:r>
              <a:rPr lang="zh-CN" altLang="en-US" sz="1200" b="0" i="0" kern="1200" dirty="0">
                <a:solidFill>
                  <a:schemeClr val="tx1"/>
                </a:solidFill>
                <a:effectLst/>
                <a:latin typeface="+mn-lt"/>
                <a:ea typeface="+mn-ea"/>
                <a:cs typeface="+mn-cs"/>
              </a:rPr>
              <a:t>的距离，可见这种脉冲非常之短。</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减小脉冲的长度，那么频带宽度的增加将与时间成反比。在使用脉冲传送信号时，脉冲长度越小，单位时间内传送的信号就越多。反过来说，带宽越宽就能够传送更多的脉冲。不仅速度可以提高，而且还能有效地降低耗电量。由于加电时间极其短暂，因此平均耗电量很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包含高达数</a:t>
            </a:r>
            <a:r>
              <a:rPr lang="en-US" altLang="zh-CN" sz="1200" b="0" i="0" kern="1200" dirty="0">
                <a:solidFill>
                  <a:schemeClr val="tx1"/>
                </a:solidFill>
                <a:effectLst/>
                <a:latin typeface="+mn-lt"/>
                <a:ea typeface="+mn-ea"/>
                <a:cs typeface="+mn-cs"/>
              </a:rPr>
              <a:t>GHz</a:t>
            </a:r>
            <a:r>
              <a:rPr lang="zh-CN" altLang="en-US" sz="1200" b="0" i="0" kern="1200" dirty="0">
                <a:solidFill>
                  <a:schemeClr val="tx1"/>
                </a:solidFill>
                <a:effectLst/>
                <a:latin typeface="+mn-lt"/>
                <a:ea typeface="+mn-ea"/>
                <a:cs typeface="+mn-cs"/>
              </a:rPr>
              <a:t>频带的频率成分的脉冲对于其他无线通信而言，只是干扰通信的噪音而已。</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窄带是指</a:t>
            </a:r>
            <a:r>
              <a:rPr lang="zh-CN" altLang="en-US" sz="1200" b="0" i="0" u="none" strike="noStrike" kern="1200" dirty="0">
                <a:solidFill>
                  <a:schemeClr val="tx1"/>
                </a:solidFill>
                <a:effectLst/>
                <a:latin typeface="+mn-lt"/>
                <a:ea typeface="+mn-ea"/>
                <a:cs typeface="+mn-cs"/>
                <a:hlinkClick r:id="rId10"/>
              </a:rPr>
              <a:t>相对带宽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信号带宽与中心频率之比</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，相对带宽在</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之间的被称为宽带，相对带宽大于</a:t>
            </a:r>
            <a:r>
              <a:rPr lang="en-US" altLang="zh-CN" sz="1200" b="0" i="0" kern="1200" dirty="0">
                <a:solidFill>
                  <a:schemeClr val="tx1"/>
                </a:solidFill>
                <a:effectLst/>
                <a:latin typeface="+mn-lt"/>
                <a:ea typeface="+mn-ea"/>
                <a:cs typeface="+mn-cs"/>
              </a:rPr>
              <a:t>25% </a:t>
            </a:r>
            <a:r>
              <a:rPr lang="zh-CN" altLang="en-US" sz="1200" b="0" i="0" kern="1200" dirty="0">
                <a:solidFill>
                  <a:schemeClr val="tx1"/>
                </a:solidFill>
                <a:effectLst/>
                <a:latin typeface="+mn-lt"/>
                <a:ea typeface="+mn-ea"/>
                <a:cs typeface="+mn-cs"/>
              </a:rPr>
              <a:t>，或者中心频率大于</a:t>
            </a:r>
            <a:r>
              <a:rPr lang="en-US" altLang="zh-CN" sz="1200" b="0" i="0" kern="1200" dirty="0">
                <a:solidFill>
                  <a:schemeClr val="tx1"/>
                </a:solidFill>
                <a:effectLst/>
                <a:latin typeface="+mn-lt"/>
                <a:ea typeface="+mn-ea"/>
                <a:cs typeface="+mn-cs"/>
              </a:rPr>
              <a:t>500MHz</a:t>
            </a:r>
            <a:r>
              <a:rPr lang="zh-CN" altLang="en-US" sz="1200" b="0" i="0" kern="1200" dirty="0">
                <a:solidFill>
                  <a:schemeClr val="tx1"/>
                </a:solidFill>
                <a:effectLst/>
                <a:latin typeface="+mn-lt"/>
                <a:ea typeface="+mn-ea"/>
                <a:cs typeface="+mn-cs"/>
              </a:rPr>
              <a:t>的被称为超宽带。</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41</a:t>
            </a:fld>
            <a:endParaRPr lang="zh-CN" altLang="en-US"/>
          </a:p>
        </p:txBody>
      </p:sp>
    </p:spTree>
    <p:extLst>
      <p:ext uri="{BB962C8B-B14F-4D97-AF65-F5344CB8AC3E}">
        <p14:creationId xmlns:p14="http://schemas.microsoft.com/office/powerpoint/2010/main" val="4067554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45</a:t>
            </a:fld>
            <a:endParaRPr lang="zh-CN" altLang="en-US"/>
          </a:p>
        </p:txBody>
      </p:sp>
    </p:spTree>
    <p:extLst>
      <p:ext uri="{BB962C8B-B14F-4D97-AF65-F5344CB8AC3E}">
        <p14:creationId xmlns:p14="http://schemas.microsoft.com/office/powerpoint/2010/main" val="1546388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发展历史：</a:t>
            </a:r>
            <a:r>
              <a:rPr lang="zh-CN" altLang="zh-CN" dirty="0"/>
              <a:t>传感器</a:t>
            </a:r>
            <a:r>
              <a:rPr lang="en-US" altLang="zh-CN" dirty="0"/>
              <a:t>→</a:t>
            </a:r>
            <a:r>
              <a:rPr lang="en-US" altLang="zh-CN" dirty="0" err="1"/>
              <a:t>无线传感器</a:t>
            </a:r>
            <a:r>
              <a:rPr lang="en-US" altLang="zh-CN" dirty="0"/>
              <a:t>→</a:t>
            </a:r>
            <a:r>
              <a:rPr lang="zh-CN" altLang="zh-CN" dirty="0"/>
              <a:t>无线传感器网络</a:t>
            </a:r>
            <a:endParaRPr lang="en-US" altLang="zh-CN" dirty="0"/>
          </a:p>
          <a:p>
            <a:pPr marL="228600" lvl="1" indent="-228600">
              <a:buAutoNum type="arabicPeriod"/>
            </a:pPr>
            <a:r>
              <a:rPr lang="en-US" altLang="zh-CN" dirty="0"/>
              <a:t>70</a:t>
            </a:r>
            <a:r>
              <a:rPr lang="zh-CN" altLang="en-US" dirty="0"/>
              <a:t>年代美军在越战中使用的“热带树”传感器</a:t>
            </a:r>
            <a:endParaRPr lang="en-US" altLang="zh-CN" dirty="0"/>
          </a:p>
          <a:p>
            <a:pPr marL="228600" lvl="1" indent="-228600">
              <a:buAutoNum type="arabicPeriod"/>
            </a:pPr>
            <a:r>
              <a:rPr lang="zh-CN" altLang="zh-CN" dirty="0"/>
              <a:t>二十世纪</a:t>
            </a:r>
            <a:r>
              <a:rPr lang="en-US" altLang="zh-CN" dirty="0"/>
              <a:t>80</a:t>
            </a:r>
            <a:r>
              <a:rPr lang="zh-CN" altLang="zh-CN" dirty="0"/>
              <a:t>年代至</a:t>
            </a:r>
            <a:r>
              <a:rPr lang="en-US" altLang="zh-CN" dirty="0"/>
              <a:t>90</a:t>
            </a:r>
            <a:r>
              <a:rPr lang="zh-CN" altLang="zh-CN" dirty="0"/>
              <a:t>年代之间</a:t>
            </a:r>
            <a:r>
              <a:rPr lang="zh-CN" altLang="en-US" dirty="0"/>
              <a:t>，</a:t>
            </a:r>
            <a:r>
              <a:rPr lang="zh-CN" altLang="zh-CN" dirty="0"/>
              <a:t>美军研制</a:t>
            </a:r>
            <a:r>
              <a:rPr lang="zh-CN" altLang="en-US" dirty="0"/>
              <a:t>：</a:t>
            </a:r>
            <a:r>
              <a:rPr lang="zh-CN" altLang="zh-CN" dirty="0"/>
              <a:t>分布式传感器网络系统</a:t>
            </a:r>
            <a:r>
              <a:rPr lang="zh-CN" altLang="en-US" dirty="0"/>
              <a:t>、</a:t>
            </a:r>
            <a:r>
              <a:rPr lang="zh-CN" altLang="zh-CN" dirty="0"/>
              <a:t>海军协同交战能力系统</a:t>
            </a:r>
            <a:r>
              <a:rPr lang="zh-CN" altLang="en-US" dirty="0"/>
              <a:t>、</a:t>
            </a:r>
            <a:r>
              <a:rPr lang="zh-CN" altLang="zh-CN" dirty="0"/>
              <a:t>远程战场传感器系统等</a:t>
            </a:r>
            <a:endParaRPr lang="en-US" altLang="zh-CN" dirty="0"/>
          </a:p>
          <a:p>
            <a:pPr marL="228600" lvl="1" indent="-228600">
              <a:buAutoNum type="arabicPeriod"/>
            </a:pPr>
            <a:r>
              <a:rPr lang="en-US" altLang="zh-CN" dirty="0"/>
              <a:t>21</a:t>
            </a:r>
            <a:r>
              <a:rPr lang="zh-CN" altLang="zh-CN" dirty="0"/>
              <a:t>世纪开始至今</a:t>
            </a:r>
            <a:r>
              <a:rPr lang="zh-CN" altLang="en-US" dirty="0"/>
              <a:t>：</a:t>
            </a:r>
            <a:r>
              <a:rPr lang="zh-CN" altLang="zh-CN" dirty="0"/>
              <a:t>网络传输自组织、节点设计低功耗</a:t>
            </a:r>
            <a:endParaRPr lang="en-US" altLang="zh-CN" dirty="0"/>
          </a:p>
          <a:p>
            <a:pPr marL="0" lvl="2"/>
            <a:endParaRPr lang="en-US" altLang="zh-CN" dirty="0"/>
          </a:p>
          <a:p>
            <a:pPr marL="0"/>
            <a:r>
              <a:rPr lang="zh-CN" altLang="en-US" sz="1200" b="0" i="0" kern="1200" dirty="0">
                <a:solidFill>
                  <a:schemeClr val="tx1"/>
                </a:solidFill>
                <a:effectLst/>
                <a:latin typeface="+mn-lt"/>
                <a:ea typeface="+mn-ea"/>
                <a:cs typeface="+mn-cs"/>
              </a:rPr>
              <a:t>上世纪</a:t>
            </a:r>
            <a:r>
              <a:rPr lang="en-US" altLang="zh-CN" sz="1200" b="0" i="0" kern="1200" dirty="0">
                <a:solidFill>
                  <a:schemeClr val="tx1"/>
                </a:solidFill>
                <a:effectLst/>
                <a:latin typeface="+mn-lt"/>
                <a:ea typeface="+mn-ea"/>
                <a:cs typeface="+mn-cs"/>
              </a:rPr>
              <a:t>70</a:t>
            </a:r>
            <a:r>
              <a:rPr lang="zh-CN" altLang="en-US" sz="1200" b="0" i="0" kern="1200" dirty="0">
                <a:solidFill>
                  <a:schemeClr val="tx1"/>
                </a:solidFill>
                <a:effectLst/>
                <a:latin typeface="+mn-lt"/>
                <a:ea typeface="+mn-ea"/>
                <a:cs typeface="+mn-cs"/>
              </a:rPr>
              <a:t>年代美军在越战中使用的“热带树”传感器。为了遏制北越在胡志明小道的后勤补给，美军在这条小道上沿途投放了上万个“热带树”传感器，这是一种振动和声响传感器，当北越车队经过时传感器探测到振动和声响即向指挥中心发送感知信号，美军收到信号后即组织轰炸，有资料显示越战期间美军依靠“热带树”的帮助总共炸坏了</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万多辆北越运输卡车。“热带树”传感器之间没有通信能力，所以实际上还称不上网络的概念。</a:t>
            </a:r>
          </a:p>
          <a:p>
            <a:pPr marL="0" lvl="0" algn="just" eaLnBrk="1" hangingPunct="1">
              <a:lnSpc>
                <a:spcPct val="150000"/>
              </a:lnSpc>
              <a:spcBef>
                <a:spcPts val="600"/>
              </a:spcBef>
              <a:spcAft>
                <a:spcPct val="20000"/>
              </a:spcAft>
              <a:buFont typeface="Wingdings" panose="05000000000000000000" pitchFamily="2" charset="2"/>
              <a:buNone/>
            </a:pPr>
            <a:endParaRPr lang="en-US" altLang="zh-CN" sz="2000" dirty="0"/>
          </a:p>
          <a:p>
            <a:pPr marL="0" lvl="0" algn="just" eaLnBrk="1" hangingPunct="1">
              <a:lnSpc>
                <a:spcPct val="150000"/>
              </a:lnSpc>
              <a:spcBef>
                <a:spcPts val="600"/>
              </a:spcBef>
              <a:spcAft>
                <a:spcPct val="20000"/>
              </a:spcAft>
              <a:buFont typeface="Wingdings" panose="05000000000000000000" pitchFamily="2" charset="2"/>
              <a:buNone/>
            </a:pPr>
            <a:endParaRPr lang="en-US" altLang="zh-CN" sz="2000" dirty="0"/>
          </a:p>
          <a:p>
            <a:pPr marL="0" lvl="0" algn="just" eaLnBrk="1" hangingPunct="1">
              <a:lnSpc>
                <a:spcPct val="150000"/>
              </a:lnSpc>
              <a:spcBef>
                <a:spcPts val="600"/>
              </a:spcBef>
              <a:spcAft>
                <a:spcPct val="20000"/>
              </a:spcAft>
              <a:buFont typeface="Wingdings" panose="05000000000000000000" pitchFamily="2" charset="2"/>
              <a:buChar char="Ø"/>
            </a:pPr>
            <a:r>
              <a:rPr lang="en-US" altLang="zh-CN" sz="2000" dirty="0"/>
              <a:t>20</a:t>
            </a:r>
            <a:r>
              <a:rPr lang="zh-CN" altLang="en-US" sz="2000" dirty="0"/>
              <a:t>世纪</a:t>
            </a:r>
            <a:r>
              <a:rPr lang="en-US" altLang="zh-CN" sz="2000" dirty="0"/>
              <a:t>70</a:t>
            </a:r>
            <a:r>
              <a:rPr lang="zh-CN" altLang="en-US" sz="2000" dirty="0"/>
              <a:t>年代，</a:t>
            </a:r>
            <a:r>
              <a:rPr lang="zh-CN" altLang="en-US" sz="2000" b="1" dirty="0"/>
              <a:t>第一代传感器网络</a:t>
            </a:r>
            <a:r>
              <a:rPr lang="zh-CN" altLang="en-US" sz="2000" dirty="0"/>
              <a:t>诞生，第一代传感器网络特别简单，传感器只能获取简单信号，数据传输采用点对点模式，传感器节点与传感控制器相连就构成了这样一个传感器网络。</a:t>
            </a:r>
          </a:p>
          <a:p>
            <a:pPr marL="0" lvl="0" algn="just" eaLnBrk="1" hangingPunct="1">
              <a:lnSpc>
                <a:spcPct val="150000"/>
              </a:lnSpc>
              <a:spcBef>
                <a:spcPts val="600"/>
              </a:spcBef>
              <a:spcAft>
                <a:spcPct val="20000"/>
              </a:spcAft>
              <a:buFont typeface="Wingdings" panose="05000000000000000000" pitchFamily="2" charset="2"/>
              <a:buChar char="Ø"/>
            </a:pPr>
            <a:r>
              <a:rPr lang="zh-CN" altLang="en-US" sz="2000" b="1" dirty="0"/>
              <a:t>第二代传感器网络</a:t>
            </a:r>
            <a:r>
              <a:rPr lang="zh-CN" altLang="en-US" sz="2000" dirty="0"/>
              <a:t>比第一代传感器网络在功能上稍有增强，它能够读取多种信号，硬件上采用串</a:t>
            </a:r>
            <a:r>
              <a:rPr lang="en-US" altLang="zh-CN" sz="2000" dirty="0"/>
              <a:t>/</a:t>
            </a:r>
            <a:r>
              <a:rPr lang="zh-CN" altLang="en-US" sz="2000" dirty="0"/>
              <a:t>并接口来连接传感控制器，是一种能够综合多种信息的传感器网络。传感器网络更新的速度越来越快。</a:t>
            </a:r>
            <a:endParaRPr lang="en-US" altLang="zh-CN" sz="2000" b="1" dirty="0">
              <a:solidFill>
                <a:srgbClr val="A50021"/>
              </a:solidFill>
              <a:latin typeface="楷体_GB2312" pitchFamily="49" charset="-122"/>
              <a:ea typeface="楷体_GB2312" pitchFamily="49" charset="-122"/>
            </a:endParaRPr>
          </a:p>
          <a:p>
            <a:pPr marL="0" lvl="0" algn="just" eaLnBrk="1" hangingPunct="1">
              <a:lnSpc>
                <a:spcPct val="150000"/>
              </a:lnSpc>
              <a:spcBef>
                <a:spcPts val="600"/>
              </a:spcBef>
              <a:buFont typeface="Wingdings" panose="05000000000000000000" pitchFamily="2" charset="2"/>
              <a:buChar char="Ø"/>
            </a:pPr>
            <a:r>
              <a:rPr lang="zh-CN" altLang="en-US" sz="2000" dirty="0"/>
              <a:t>在</a:t>
            </a:r>
            <a:r>
              <a:rPr lang="en-US" altLang="zh-CN" sz="2000" dirty="0"/>
              <a:t>20</a:t>
            </a:r>
            <a:r>
              <a:rPr lang="zh-CN" altLang="en-US" sz="2000" dirty="0"/>
              <a:t>世纪</a:t>
            </a:r>
            <a:r>
              <a:rPr lang="en-US" altLang="zh-CN" sz="2000" dirty="0"/>
              <a:t>90</a:t>
            </a:r>
            <a:r>
              <a:rPr lang="zh-CN" altLang="en-US" sz="2000" dirty="0"/>
              <a:t>年代后期，</a:t>
            </a:r>
            <a:r>
              <a:rPr lang="zh-CN" altLang="en-US" sz="2000" b="1" dirty="0"/>
              <a:t>第三代传感器网络</a:t>
            </a:r>
            <a:r>
              <a:rPr lang="zh-CN" altLang="en-US" sz="2000" dirty="0"/>
              <a:t>问世，它更加智能化，综合处理能力更强，能够智能地获取各种信息，网络采用局域网形式，通过一根总线实现传感器控制器的连接，是一种智能化的传感器网络。</a:t>
            </a:r>
          </a:p>
          <a:p>
            <a:pPr marL="0" lvl="0" algn="just" eaLnBrk="1" hangingPunct="1">
              <a:lnSpc>
                <a:spcPct val="150000"/>
              </a:lnSpc>
              <a:spcBef>
                <a:spcPts val="600"/>
              </a:spcBef>
              <a:buFont typeface="Wingdings" panose="05000000000000000000" pitchFamily="2" charset="2"/>
              <a:buChar char="Ø"/>
            </a:pPr>
            <a:r>
              <a:rPr lang="zh-CN" altLang="en-US" sz="2000" dirty="0"/>
              <a:t>到现在为止，</a:t>
            </a:r>
            <a:r>
              <a:rPr lang="zh-CN" altLang="en-US" sz="2000" b="1" dirty="0"/>
              <a:t>第四代传感器网络</a:t>
            </a:r>
            <a:r>
              <a:rPr lang="zh-CN" altLang="en-US" sz="2000" dirty="0"/>
              <a:t>还在开发之中，虽然实验室的无线传感器网络已经能够运行，但限于节点成本、电池生命周期等原因，大规模使用的产品出现得还很少，这一代网络结构采用无线通信模式，大规模地撒播具有简单数据处理和融合能力的传感器节点，无线自组织地实现网络间节点的相互通信，这就构成了第四代传感器网络，即无线传感器网络。</a:t>
            </a:r>
            <a:endParaRPr lang="en-US" altLang="zh-CN" sz="2000" b="1" dirty="0">
              <a:solidFill>
                <a:srgbClr val="A50021"/>
              </a:solidFill>
              <a:latin typeface="楷体_GB2312" pitchFamily="49" charset="-122"/>
              <a:ea typeface="楷体_GB2312" pitchFamily="49" charset="-122"/>
            </a:endParaRPr>
          </a:p>
          <a:p>
            <a:pPr marL="0"/>
            <a:endParaRPr lang="en-US" altLang="zh-CN" dirty="0"/>
          </a:p>
          <a:p>
            <a:pPr marL="0"/>
            <a:r>
              <a:rPr lang="zh-CN" altLang="en-US" dirty="0"/>
              <a:t>无线传感器网络的发展</a:t>
            </a:r>
          </a:p>
          <a:p>
            <a:pPr marL="0"/>
            <a:r>
              <a:rPr lang="en-US" altLang="zh-CN" dirty="0"/>
              <a:t>1993</a:t>
            </a:r>
            <a:r>
              <a:rPr lang="zh-CN" altLang="en-US" dirty="0"/>
              <a:t>年，美国加州大学洛杉矶分校（</a:t>
            </a:r>
            <a:r>
              <a:rPr lang="en-US" altLang="zh-CN" dirty="0"/>
              <a:t>UCLA</a:t>
            </a:r>
            <a:r>
              <a:rPr lang="zh-CN" altLang="en-US" dirty="0"/>
              <a:t>）联合</a:t>
            </a:r>
            <a:r>
              <a:rPr lang="en-US" altLang="zh-CN" dirty="0" err="1"/>
              <a:t>rockwell</a:t>
            </a:r>
            <a:r>
              <a:rPr lang="zh-CN" altLang="en-US" dirty="0"/>
              <a:t>研究中心在 </a:t>
            </a:r>
            <a:r>
              <a:rPr lang="en-US" altLang="zh-CN" dirty="0"/>
              <a:t>DARPA</a:t>
            </a:r>
            <a:r>
              <a:rPr lang="zh-CN" altLang="en-US" dirty="0"/>
              <a:t>的资助下开始进行了</a:t>
            </a:r>
            <a:r>
              <a:rPr lang="en-US" altLang="zh-CN" dirty="0"/>
              <a:t>WINS</a:t>
            </a:r>
            <a:r>
              <a:rPr lang="zh-CN" altLang="en-US" dirty="0"/>
              <a:t>（</a:t>
            </a:r>
            <a:r>
              <a:rPr lang="en-US" altLang="zh-CN" dirty="0"/>
              <a:t>Wireless Integrated Network Sensors</a:t>
            </a:r>
            <a:r>
              <a:rPr lang="zh-CN" altLang="en-US" dirty="0"/>
              <a:t>）的项目研究</a:t>
            </a:r>
            <a:endParaRPr lang="en-US" altLang="zh-CN" dirty="0"/>
          </a:p>
          <a:p>
            <a:pPr marL="0"/>
            <a:endParaRPr lang="zh-CN" altLang="en-US" dirty="0"/>
          </a:p>
          <a:p>
            <a:pPr marL="0"/>
            <a:r>
              <a:rPr lang="en-US" altLang="zh-CN" dirty="0"/>
              <a:t>1996</a:t>
            </a:r>
            <a:r>
              <a:rPr lang="zh-CN" altLang="en-US" dirty="0"/>
              <a:t>年起麻省理工学院</a:t>
            </a:r>
            <a:r>
              <a:rPr lang="en-US" altLang="zh-CN" dirty="0"/>
              <a:t>(MIT)</a:t>
            </a:r>
            <a:r>
              <a:rPr lang="zh-CN" altLang="en-US" dirty="0"/>
              <a:t>进行了</a:t>
            </a:r>
            <a:r>
              <a:rPr lang="en-US" altLang="zh-CN" dirty="0"/>
              <a:t>µAMPS(Micro-Adaptive Multi-domain Power-aware Sensors)</a:t>
            </a:r>
            <a:r>
              <a:rPr lang="zh-CN" altLang="en-US" dirty="0"/>
              <a:t>项目的研究，该项目主要关注网络问题，提出了无线传感器网络的组织应该以节能、自组织和可重构为目标。 （</a:t>
            </a:r>
            <a:r>
              <a:rPr lang="en-US" altLang="zh-CN" dirty="0"/>
              <a:t>LEACH</a:t>
            </a:r>
            <a:r>
              <a:rPr lang="zh-CN" altLang="en-US" dirty="0"/>
              <a:t>协议） </a:t>
            </a:r>
            <a:endParaRPr lang="en-US" altLang="zh-CN" dirty="0"/>
          </a:p>
          <a:p>
            <a:pPr marL="0"/>
            <a:endParaRPr lang="zh-CN" altLang="en-US" dirty="0"/>
          </a:p>
          <a:p>
            <a:pPr marL="0"/>
            <a:r>
              <a:rPr lang="zh-CN" altLang="en-US" dirty="0"/>
              <a:t>加州大学伯克利分校（</a:t>
            </a:r>
            <a:r>
              <a:rPr lang="en-US" altLang="zh-CN" dirty="0"/>
              <a:t>UC Berkeley</a:t>
            </a:r>
            <a:r>
              <a:rPr lang="zh-CN" altLang="en-US" dirty="0"/>
              <a:t>）于</a:t>
            </a:r>
            <a:r>
              <a:rPr lang="en-US" altLang="zh-CN" dirty="0"/>
              <a:t>1999</a:t>
            </a:r>
            <a:r>
              <a:rPr lang="zh-CN" altLang="en-US" dirty="0"/>
              <a:t>年在</a:t>
            </a:r>
            <a:r>
              <a:rPr lang="en-US" altLang="zh-CN" dirty="0"/>
              <a:t>DARPA</a:t>
            </a:r>
            <a:r>
              <a:rPr lang="zh-CN" altLang="en-US" dirty="0"/>
              <a:t>的资助下开始进行</a:t>
            </a:r>
            <a:r>
              <a:rPr lang="en-US" altLang="zh-CN" dirty="0"/>
              <a:t>Smart Dust</a:t>
            </a:r>
            <a:r>
              <a:rPr lang="zh-CN" altLang="en-US" dirty="0"/>
              <a:t>项目的研究，该项目的目标是研制体积不超过一立方毫米，使用太阳能电池供电，具有光通信能力的自治传感器节点</a:t>
            </a:r>
            <a:endParaRPr lang="en-US" altLang="zh-CN" dirty="0"/>
          </a:p>
          <a:p>
            <a:pPr marL="0"/>
            <a:endParaRPr lang="zh-CN" altLang="en-US" dirty="0"/>
          </a:p>
          <a:p>
            <a:pPr marL="0"/>
            <a:r>
              <a:rPr lang="zh-CN" altLang="en-US" dirty="0"/>
              <a:t>在美国自然科学基金（</a:t>
            </a:r>
            <a:r>
              <a:rPr lang="en-US" altLang="zh-CN" dirty="0"/>
              <a:t>NSF</a:t>
            </a:r>
            <a:r>
              <a:rPr lang="zh-CN" altLang="en-US" dirty="0"/>
              <a:t>）等单位的资助下，</a:t>
            </a:r>
            <a:r>
              <a:rPr lang="en-US" altLang="zh-CN" dirty="0"/>
              <a:t>UCLA</a:t>
            </a:r>
            <a:r>
              <a:rPr lang="zh-CN" altLang="en-US" dirty="0"/>
              <a:t>联合其他一些机构成立了</a:t>
            </a:r>
            <a:r>
              <a:rPr lang="en-US" altLang="zh-CN" dirty="0"/>
              <a:t>CENS</a:t>
            </a:r>
            <a:r>
              <a:rPr lang="zh-CN" altLang="en-US" dirty="0"/>
              <a:t>（</a:t>
            </a:r>
            <a:r>
              <a:rPr lang="en-US" altLang="zh-CN" dirty="0"/>
              <a:t>Center for Embedded Network Sensing</a:t>
            </a:r>
            <a:r>
              <a:rPr lang="zh-CN" altLang="en-US" dirty="0"/>
              <a:t>）。该中心对无线传感器网络的跟踪定位与节点部署、调试工具、数据存储与查询、能量管理等等诸多方面进行研究。</a:t>
            </a:r>
          </a:p>
          <a:p>
            <a:pPr marL="0"/>
            <a:r>
              <a:rPr lang="en-US" altLang="zh-CN" dirty="0"/>
              <a:t>UC Berkeley</a:t>
            </a:r>
            <a:r>
              <a:rPr lang="zh-CN" altLang="en-US" dirty="0"/>
              <a:t>成立了</a:t>
            </a:r>
            <a:r>
              <a:rPr lang="en-US" altLang="zh-CN" dirty="0"/>
              <a:t>WEBS</a:t>
            </a:r>
            <a:r>
              <a:rPr lang="zh-CN" altLang="en-US" dirty="0"/>
              <a:t>（</a:t>
            </a:r>
            <a:r>
              <a:rPr lang="en-US" altLang="zh-CN" dirty="0"/>
              <a:t>wireless Embedded Systems</a:t>
            </a:r>
            <a:r>
              <a:rPr lang="zh-CN" altLang="en-US" dirty="0"/>
              <a:t>），</a:t>
            </a:r>
            <a:r>
              <a:rPr lang="en-US" altLang="zh-CN" dirty="0"/>
              <a:t>WEBS</a:t>
            </a:r>
            <a:r>
              <a:rPr lang="zh-CN" altLang="en-US" dirty="0"/>
              <a:t>负责</a:t>
            </a:r>
            <a:r>
              <a:rPr lang="en-US" altLang="zh-CN" dirty="0"/>
              <a:t>Smart Dust</a:t>
            </a:r>
            <a:r>
              <a:rPr lang="zh-CN" altLang="en-US" dirty="0"/>
              <a:t>和</a:t>
            </a:r>
            <a:r>
              <a:rPr lang="en-US" altLang="zh-CN" dirty="0"/>
              <a:t>NEST</a:t>
            </a:r>
            <a:r>
              <a:rPr lang="zh-CN" altLang="en-US" dirty="0"/>
              <a:t>等项目，涉及硬件平台、安全路由、环境监测和定位系统等许多方面。</a:t>
            </a:r>
            <a:endParaRPr lang="en-US" altLang="zh-CN" dirty="0"/>
          </a:p>
          <a:p>
            <a:endParaRPr lang="en-US" altLang="zh-CN" dirty="0"/>
          </a:p>
          <a:p>
            <a:pPr algn="just">
              <a:lnSpc>
                <a:spcPct val="150000"/>
              </a:lnSpc>
              <a:spcAft>
                <a:spcPct val="20000"/>
              </a:spcAft>
              <a:buFont typeface="Wingdings" pitchFamily="2" charset="2"/>
              <a:buNone/>
              <a:defRPr/>
            </a:pPr>
            <a:r>
              <a:rPr lang="zh-CN" altLang="en-US" dirty="0"/>
              <a:t>空间探索领域和军事领域方面：</a:t>
            </a:r>
            <a:endParaRPr lang="en-US" altLang="zh-CN" dirty="0"/>
          </a:p>
          <a:p>
            <a:pPr algn="just">
              <a:lnSpc>
                <a:spcPct val="150000"/>
              </a:lnSpc>
              <a:spcAft>
                <a:spcPct val="20000"/>
              </a:spcAft>
              <a:buFont typeface="Wingdings" pitchFamily="2" charset="2"/>
              <a:buNone/>
              <a:defRPr/>
            </a:pPr>
            <a:r>
              <a:rPr lang="en-US" altLang="zh-CN" dirty="0"/>
              <a:t>DARPA</a:t>
            </a:r>
            <a:r>
              <a:rPr lang="zh-CN" altLang="en-US" dirty="0"/>
              <a:t>资助的</a:t>
            </a:r>
            <a:r>
              <a:rPr lang="en-US" altLang="zh-CN" dirty="0"/>
              <a:t>Sensor IT(Sensor Information Technology)</a:t>
            </a:r>
            <a:r>
              <a:rPr lang="zh-CN" altLang="en-US" dirty="0"/>
              <a:t>项目，战场环境不同种类的传感器的部署战场的组成的传感器网络。</a:t>
            </a:r>
            <a:endParaRPr lang="en-US" altLang="zh-CN" dirty="0"/>
          </a:p>
          <a:p>
            <a:pPr algn="just">
              <a:lnSpc>
                <a:spcPct val="150000"/>
              </a:lnSpc>
              <a:spcAft>
                <a:spcPct val="20000"/>
              </a:spcAft>
              <a:buFont typeface="Wingdings" pitchFamily="2" charset="2"/>
              <a:buNone/>
              <a:defRPr/>
            </a:pPr>
            <a:endParaRPr lang="en-US" altLang="zh-CN" dirty="0"/>
          </a:p>
          <a:p>
            <a:pPr algn="just">
              <a:lnSpc>
                <a:spcPct val="150000"/>
              </a:lnSpc>
              <a:spcAft>
                <a:spcPct val="20000"/>
              </a:spcAft>
              <a:buFont typeface="Wingdings" pitchFamily="2" charset="2"/>
              <a:buNone/>
              <a:defRPr/>
            </a:pPr>
            <a:r>
              <a:rPr lang="zh-CN" altLang="en-US" dirty="0"/>
              <a:t>美国海军研究局资助的</a:t>
            </a:r>
            <a:r>
              <a:rPr lang="en-US" altLang="zh-CN" dirty="0"/>
              <a:t>DADS </a:t>
            </a:r>
            <a:r>
              <a:rPr lang="zh-CN" altLang="en-US" dirty="0"/>
              <a:t>（</a:t>
            </a:r>
            <a:r>
              <a:rPr lang="en-US" altLang="zh-CN" dirty="0"/>
              <a:t>Deployable Autonomous Distributed System</a:t>
            </a:r>
            <a:r>
              <a:rPr lang="zh-CN" altLang="en-US" dirty="0"/>
              <a:t>）项目，开发可在近海水域部署的水下无线传感器网络。</a:t>
            </a:r>
            <a:endParaRPr lang="en-US" altLang="zh-CN" dirty="0"/>
          </a:p>
          <a:p>
            <a:pPr algn="just">
              <a:lnSpc>
                <a:spcPct val="150000"/>
              </a:lnSpc>
              <a:spcAft>
                <a:spcPct val="20000"/>
              </a:spcAft>
              <a:buFont typeface="Wingdings" pitchFamily="2" charset="2"/>
              <a:buNone/>
              <a:defRPr/>
            </a:pPr>
            <a:endParaRPr lang="zh-CN" altLang="en-US" dirty="0"/>
          </a:p>
          <a:p>
            <a:pPr algn="just">
              <a:lnSpc>
                <a:spcPct val="150000"/>
              </a:lnSpc>
              <a:spcAft>
                <a:spcPct val="20000"/>
              </a:spcAft>
              <a:buFont typeface="Wingdings" pitchFamily="2" charset="2"/>
              <a:buNone/>
              <a:defRPr/>
            </a:pPr>
            <a:r>
              <a:rPr lang="zh-CN" altLang="en-US" dirty="0"/>
              <a:t>在民用方面</a:t>
            </a:r>
            <a:endParaRPr lang="en-US" altLang="zh-CN" dirty="0"/>
          </a:p>
          <a:p>
            <a:pPr algn="just">
              <a:lnSpc>
                <a:spcPct val="150000"/>
              </a:lnSpc>
              <a:spcAft>
                <a:spcPct val="20000"/>
              </a:spcAft>
              <a:buFont typeface="Wingdings" pitchFamily="2" charset="2"/>
              <a:buNone/>
              <a:defRPr/>
            </a:pPr>
            <a:r>
              <a:rPr lang="en-US" altLang="zh-CN" dirty="0"/>
              <a:t>2002</a:t>
            </a:r>
            <a:r>
              <a:rPr lang="zh-CN" altLang="en-US" dirty="0"/>
              <a:t>年</a:t>
            </a:r>
            <a:r>
              <a:rPr lang="en-US" altLang="zh-CN" dirty="0"/>
              <a:t>Intel</a:t>
            </a:r>
            <a:r>
              <a:rPr lang="zh-CN" altLang="en-US" dirty="0"/>
              <a:t>公司的“基于微型传感器网络的新型计算发展规划” ，制定了微型传感器网络在预防医学、环境监测、森林灭火乃至海底板块调查、行星探查等领域的应用</a:t>
            </a:r>
          </a:p>
          <a:p>
            <a:endParaRPr lang="zh-CN" altLang="en-US" dirty="0"/>
          </a:p>
          <a:p>
            <a:pPr lvl="2"/>
            <a:endParaRPr lang="en-US" altLang="zh-CN"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46</a:t>
            </a:fld>
            <a:endParaRPr lang="zh-CN" altLang="en-US"/>
          </a:p>
        </p:txBody>
      </p:sp>
    </p:spTree>
    <p:extLst>
      <p:ext uri="{BB962C8B-B14F-4D97-AF65-F5344CB8AC3E}">
        <p14:creationId xmlns:p14="http://schemas.microsoft.com/office/powerpoint/2010/main" val="902020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加速度传感器与重力感应器看做是同一类型的传感器，当物体在加速过程中作用在物体上的力，就像地球引力，也就是我们所说的重力。</a:t>
            </a:r>
            <a:endParaRPr lang="en-US" altLang="zh-CN" dirty="0"/>
          </a:p>
          <a:p>
            <a:endParaRPr lang="en-US" altLang="zh-CN" dirty="0"/>
          </a:p>
          <a:p>
            <a:r>
              <a:rPr lang="zh-CN" altLang="en-US" dirty="0"/>
              <a:t>方向感应器：</a:t>
            </a:r>
            <a:r>
              <a:rPr lang="zh-CN" altLang="en-US" sz="1200" b="0" i="0" kern="1200" dirty="0">
                <a:solidFill>
                  <a:schemeClr val="tx1"/>
                </a:solidFill>
                <a:effectLst/>
                <a:latin typeface="+mn-lt"/>
                <a:ea typeface="+mn-ea"/>
                <a:cs typeface="+mn-cs"/>
              </a:rPr>
              <a:t>在玩赛车类游戏的时候使用有方向感应器的手机就可以让手机瞬间变身方向盘。（角速度传感器，能感应到水平面上的方位角、旋转角和倾斜角。）</a:t>
            </a:r>
            <a:endParaRPr lang="en-US" altLang="zh-CN" sz="1200" b="0" i="0" kern="1200" dirty="0">
              <a:solidFill>
                <a:schemeClr val="tx1"/>
              </a:solidFill>
              <a:effectLst/>
              <a:latin typeface="+mn-lt"/>
              <a:ea typeface="+mn-ea"/>
              <a:cs typeface="+mn-cs"/>
            </a:endParaRPr>
          </a:p>
          <a:p>
            <a:endParaRPr lang="en-US" altLang="zh-CN" dirty="0"/>
          </a:p>
          <a:p>
            <a:r>
              <a:rPr lang="zh-CN" altLang="en-US" dirty="0"/>
              <a:t>三轴陀螺仪：</a:t>
            </a:r>
            <a:r>
              <a:rPr lang="zh-CN" altLang="en-US" sz="1200" b="0" i="0" kern="1200" dirty="0">
                <a:solidFill>
                  <a:schemeClr val="tx1"/>
                </a:solidFill>
                <a:effectLst/>
                <a:latin typeface="+mn-lt"/>
                <a:ea typeface="+mn-ea"/>
                <a:cs typeface="+mn-cs"/>
              </a:rPr>
              <a:t>测定</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个方向的位置，运动轨迹，加速。利用高速回转体的动量及敏感壳体相对惯性空间绕正教育自转轴的一个或两个轴的角运动检测装置即为陀螺仪。</a:t>
            </a:r>
            <a:endParaRPr lang="en-US" altLang="zh-CN" dirty="0"/>
          </a:p>
          <a:p>
            <a:endParaRPr lang="en-US" altLang="zh-CN" dirty="0"/>
          </a:p>
          <a:p>
            <a:r>
              <a:rPr lang="zh-CN" altLang="en-US" dirty="0"/>
              <a:t>距离感应器：</a:t>
            </a:r>
            <a:r>
              <a:rPr lang="zh-CN" altLang="en-US" sz="1200" b="0" i="0" kern="1200" dirty="0">
                <a:solidFill>
                  <a:schemeClr val="tx1"/>
                </a:solidFill>
                <a:effectLst/>
                <a:latin typeface="+mn-lt"/>
                <a:ea typeface="+mn-ea"/>
                <a:cs typeface="+mn-cs"/>
              </a:rPr>
              <a:t>通过发射特别短的光脉冲，并测量所发射的光脉冲从发射到被物体反射回来的时间来检测手机与物体之间的距离。当我们打电话时，手机屏幕会在你的脸贴在手机上是自动熄灭， 而当手机离开脸部时屏幕又会自动亮起，也就是说通过距离感应器，我们手机的屏幕可以做到自动锁屏与解锁。</a:t>
            </a:r>
            <a:endParaRPr lang="en-US" altLang="zh-CN" sz="1200" b="0" i="0" kern="1200" dirty="0">
              <a:solidFill>
                <a:schemeClr val="tx1"/>
              </a:solidFill>
              <a:effectLst/>
              <a:latin typeface="+mn-lt"/>
              <a:ea typeface="+mn-ea"/>
              <a:cs typeface="+mn-cs"/>
            </a:endParaRPr>
          </a:p>
          <a:p>
            <a:endParaRPr lang="en-US" altLang="zh-CN" dirty="0"/>
          </a:p>
          <a:p>
            <a:r>
              <a:rPr lang="zh-CN" altLang="en-US" dirty="0"/>
              <a:t>光线传感器：</a:t>
            </a:r>
            <a:r>
              <a:rPr lang="zh-CN" altLang="en-US" sz="1200" b="0" i="0" kern="1200" dirty="0">
                <a:solidFill>
                  <a:schemeClr val="tx1"/>
                </a:solidFill>
                <a:effectLst/>
                <a:latin typeface="+mn-lt"/>
                <a:ea typeface="+mn-ea"/>
                <a:cs typeface="+mn-cs"/>
              </a:rPr>
              <a:t>根据手机所处环境 的光线来自动调节屏幕的亮度。</a:t>
            </a:r>
            <a:endParaRPr lang="en-US" altLang="zh-CN" dirty="0"/>
          </a:p>
          <a:p>
            <a:r>
              <a:rPr lang="zh-CN" altLang="en-US" dirty="0"/>
              <a:t>指纹传感器</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49</a:t>
            </a:fld>
            <a:endParaRPr lang="zh-CN" altLang="en-US"/>
          </a:p>
        </p:txBody>
      </p:sp>
    </p:spTree>
    <p:extLst>
      <p:ext uri="{BB962C8B-B14F-4D97-AF65-F5344CB8AC3E}">
        <p14:creationId xmlns:p14="http://schemas.microsoft.com/office/powerpoint/2010/main" val="4105412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50</a:t>
            </a:fld>
            <a:endParaRPr lang="zh-CN" altLang="en-US"/>
          </a:p>
        </p:txBody>
      </p:sp>
    </p:spTree>
    <p:extLst>
      <p:ext uri="{BB962C8B-B14F-4D97-AF65-F5344CB8AC3E}">
        <p14:creationId xmlns:p14="http://schemas.microsoft.com/office/powerpoint/2010/main" val="20379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在无线传感器网络指汇聚结点，主要负责传感器网与外网（</a:t>
            </a:r>
            <a:r>
              <a:rPr lang="en-US" altLang="zh-CN" dirty="0" err="1"/>
              <a:t>eg,gprs</a:t>
            </a:r>
            <a:r>
              <a:rPr lang="zh-CN" altLang="en-US" dirty="0"/>
              <a:t>， </a:t>
            </a:r>
            <a:r>
              <a:rPr lang="en-US" altLang="zh-CN" dirty="0"/>
              <a:t>internet</a:t>
            </a:r>
            <a:r>
              <a:rPr lang="zh-CN" altLang="en-US" dirty="0"/>
              <a:t>等）的连接，可看作网关节点。传感</a:t>
            </a:r>
            <a:r>
              <a:rPr lang="zh-CN" altLang="en-US" dirty="0">
                <a:hlinkClick r:id="rId3"/>
              </a:rPr>
              <a:t>节点</a:t>
            </a:r>
            <a:r>
              <a:rPr lang="zh-CN" altLang="en-US" dirty="0"/>
              <a:t>之间可以相互通信，自己组织成网并通过多跳的方式连接至</a:t>
            </a:r>
            <a:r>
              <a:rPr lang="en-US" altLang="zh-CN" dirty="0"/>
              <a:t>Sink</a:t>
            </a:r>
            <a:r>
              <a:rPr lang="zh-CN" altLang="en-US" dirty="0"/>
              <a:t>（基站节点），</a:t>
            </a:r>
            <a:r>
              <a:rPr lang="en-US" altLang="zh-CN" dirty="0"/>
              <a:t>Sink</a:t>
            </a:r>
            <a:r>
              <a:rPr lang="zh-CN" altLang="en-US" dirty="0"/>
              <a:t>节点收到数据后，通过</a:t>
            </a:r>
            <a:r>
              <a:rPr lang="zh-CN" altLang="en-US" dirty="0">
                <a:hlinkClick r:id="rId4"/>
              </a:rPr>
              <a:t>网关</a:t>
            </a:r>
            <a:r>
              <a:rPr lang="zh-CN" altLang="en-US" dirty="0"/>
              <a:t>（</a:t>
            </a:r>
            <a:r>
              <a:rPr lang="en-US" altLang="zh-CN" dirty="0"/>
              <a:t>Gateway</a:t>
            </a:r>
            <a:r>
              <a:rPr lang="zh-CN" altLang="en-US" dirty="0"/>
              <a:t>）完成和公用</a:t>
            </a:r>
            <a:r>
              <a:rPr lang="en-US" altLang="zh-CN" dirty="0"/>
              <a:t>Internet</a:t>
            </a:r>
            <a:r>
              <a:rPr lang="zh-CN" altLang="en-US" dirty="0"/>
              <a:t>网络的连接。整个系统通过任务管理器来管理和控制这个系统。</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网络有传感器节点、汇聚节点（</a:t>
            </a:r>
            <a:r>
              <a:rPr lang="en-US" altLang="zh-CN" dirty="0"/>
              <a:t>sink</a:t>
            </a:r>
            <a:r>
              <a:rPr lang="zh-CN" altLang="en-US" dirty="0"/>
              <a:t>）、现场数据采集处理决策部分及分散用户接收装置组成。传感器节点散布在感知区域内，每个节点都可以采集数据，并用平面自组多跳路由（</a:t>
            </a:r>
            <a:r>
              <a:rPr lang="en-US" altLang="zh-CN" dirty="0"/>
              <a:t>Multi-hop</a:t>
            </a:r>
            <a:r>
              <a:rPr lang="zh-CN" altLang="en-US" dirty="0"/>
              <a:t>）无线方式把数据传送到汇聚点，同时汇聚点也可以将信息发送给各节点，汇聚节点直接与互联网已有线的方式相连，通过互联网或文学方式实现任务管理节点（用户）与传感器之间的相互通信。</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52</a:t>
            </a:fld>
            <a:endParaRPr lang="zh-CN" altLang="en-US"/>
          </a:p>
        </p:txBody>
      </p:sp>
    </p:spTree>
    <p:extLst>
      <p:ext uri="{BB962C8B-B14F-4D97-AF65-F5344CB8AC3E}">
        <p14:creationId xmlns:p14="http://schemas.microsoft.com/office/powerpoint/2010/main" val="1629617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节点</a:t>
            </a:r>
            <a:r>
              <a:rPr lang="en-US" altLang="zh-CN" sz="1200" dirty="0"/>
              <a:t>A</a:t>
            </a:r>
            <a:r>
              <a:rPr lang="zh-CN" altLang="en-US" sz="1200" dirty="0"/>
              <a:t>感知到数据之后，通过节点</a:t>
            </a:r>
            <a:r>
              <a:rPr lang="en-US" altLang="zh-CN" sz="1200" dirty="0"/>
              <a:t>B</a:t>
            </a:r>
            <a:r>
              <a:rPr lang="zh-CN" altLang="en-US" sz="1200" dirty="0"/>
              <a:t>、</a:t>
            </a:r>
            <a:r>
              <a:rPr lang="en-US" altLang="zh-CN" sz="1200" dirty="0"/>
              <a:t>C</a:t>
            </a:r>
            <a:r>
              <a:rPr lang="zh-CN" altLang="en-US" sz="1200" dirty="0"/>
              <a:t>、</a:t>
            </a:r>
            <a:r>
              <a:rPr lang="en-US" altLang="zh-CN" sz="1200" dirty="0"/>
              <a:t>D</a:t>
            </a:r>
            <a:r>
              <a:rPr lang="zh-CN" altLang="en-US" sz="1200" dirty="0"/>
              <a:t>、</a:t>
            </a:r>
            <a:r>
              <a:rPr lang="en-US" altLang="zh-CN" sz="1200" dirty="0"/>
              <a:t>E</a:t>
            </a:r>
            <a:r>
              <a:rPr lang="zh-CN" altLang="en-US" sz="1200" dirty="0"/>
              <a:t>多跳传送给</a:t>
            </a:r>
            <a:r>
              <a:rPr lang="en-US" altLang="zh-CN" sz="1200" dirty="0"/>
              <a:t>Sink</a:t>
            </a:r>
            <a:r>
              <a:rPr lang="zh-CN" altLang="en-US" sz="1200" dirty="0"/>
              <a:t>节点，再由</a:t>
            </a:r>
            <a:r>
              <a:rPr lang="en-US" altLang="zh-CN" sz="1200" dirty="0"/>
              <a:t>Sink</a:t>
            </a:r>
            <a:r>
              <a:rPr lang="zh-CN" altLang="en-US" sz="1200" dirty="0"/>
              <a:t>节点传送给外部网络（如</a:t>
            </a:r>
            <a:r>
              <a:rPr lang="en-US" altLang="zh-CN" sz="1200" dirty="0"/>
              <a:t>Internet</a:t>
            </a:r>
            <a:r>
              <a:rPr lang="zh-CN" altLang="en-US" sz="1200" dirty="0"/>
              <a:t>）</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53</a:t>
            </a:fld>
            <a:endParaRPr lang="zh-CN" altLang="en-US"/>
          </a:p>
        </p:txBody>
      </p:sp>
    </p:spTree>
    <p:extLst>
      <p:ext uri="{BB962C8B-B14F-4D97-AF65-F5344CB8AC3E}">
        <p14:creationId xmlns:p14="http://schemas.microsoft.com/office/powerpoint/2010/main" val="264150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2407B303-6E3F-4ECF-B52A-FE4DB0EDD715}" type="slidenum">
              <a:rPr lang="zh-CN" altLang="en-US" sz="1200">
                <a:ea typeface="宋体" panose="02010600030101010101" pitchFamily="2" charset="-122"/>
              </a:rPr>
              <a:pPr algn="r"/>
              <a:t>3</a:t>
            </a:fld>
            <a:endParaRPr lang="en-US" altLang="zh-CN" sz="1200">
              <a:ea typeface="宋体" panose="02010600030101010101" pitchFamily="2" charset="-122"/>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ea typeface="宋体" panose="02010600030101010101" pitchFamily="2" charset="-122"/>
                <a:cs typeface="Times New Roman" panose="02020603050405020304" pitchFamily="18" charset="0"/>
              </a:rPr>
              <a:t>使用可以不必授权的</a:t>
            </a:r>
            <a:r>
              <a:rPr lang="en-US" altLang="zh-CN" dirty="0">
                <a:ea typeface="宋体" panose="02010600030101010101" pitchFamily="2" charset="-122"/>
                <a:cs typeface="Times New Roman" panose="02020603050405020304" pitchFamily="18" charset="0"/>
              </a:rPr>
              <a:t>ISM</a:t>
            </a:r>
            <a:r>
              <a:rPr lang="zh-CN" altLang="zh-CN" dirty="0">
                <a:ea typeface="宋体" panose="02010600030101010101" pitchFamily="2" charset="-122"/>
                <a:cs typeface="Times New Roman" panose="02020603050405020304" pitchFamily="18" charset="0"/>
              </a:rPr>
              <a:t>频段中的</a:t>
            </a:r>
            <a:r>
              <a:rPr lang="en-US" altLang="zh-CN" dirty="0">
                <a:ea typeface="宋体" panose="02010600030101010101" pitchFamily="2" charset="-122"/>
                <a:cs typeface="Times New Roman" panose="02020603050405020304" pitchFamily="18" charset="0"/>
              </a:rPr>
              <a:t>2.4GHz</a:t>
            </a:r>
            <a:r>
              <a:rPr lang="zh-CN" altLang="zh-CN" dirty="0">
                <a:ea typeface="宋体" panose="02010600030101010101" pitchFamily="2" charset="-122"/>
                <a:cs typeface="Times New Roman" panose="02020603050405020304" pitchFamily="18" charset="0"/>
              </a:rPr>
              <a:t>或</a:t>
            </a:r>
            <a:r>
              <a:rPr lang="en-US" altLang="zh-CN" dirty="0">
                <a:ea typeface="宋体" panose="02010600030101010101" pitchFamily="2" charset="-122"/>
                <a:cs typeface="Times New Roman" panose="02020603050405020304" pitchFamily="18" charset="0"/>
              </a:rPr>
              <a:t>5GHz</a:t>
            </a:r>
            <a:r>
              <a:rPr lang="zh-CN" altLang="zh-CN" dirty="0">
                <a:ea typeface="宋体" panose="02010600030101010101" pitchFamily="2" charset="-122"/>
                <a:cs typeface="Times New Roman" panose="02020603050405020304" pitchFamily="18" charset="0"/>
              </a:rPr>
              <a:t>射频波段进行无线连接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两种基本</a:t>
            </a:r>
            <a:r>
              <a:rPr lang="en-US" altLang="zh-CN" dirty="0"/>
              <a:t>BSS</a:t>
            </a:r>
            <a:r>
              <a:rPr lang="zh-CN" altLang="en-US" dirty="0"/>
              <a:t>（</a:t>
            </a:r>
            <a:r>
              <a:rPr lang="en-US" altLang="zh-CN" dirty="0"/>
              <a:t>Basic Service Set</a:t>
            </a:r>
            <a:r>
              <a:rPr lang="zh-CN" altLang="en-US" dirty="0"/>
              <a:t>）基本服务集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1. </a:t>
            </a:r>
            <a:r>
              <a:rPr lang="zh-CN" altLang="en-US" sz="2400" dirty="0"/>
              <a:t>基础结构集中式拓扑结构</a:t>
            </a: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t>2. IBSS</a:t>
            </a:r>
            <a:r>
              <a:rPr lang="zh-CN" altLang="en-US" sz="2400" dirty="0"/>
              <a:t>分布对等式拓扑结构（自组网模式）</a:t>
            </a:r>
            <a:endParaRPr lang="en-US" altLang="zh-CN" sz="2400" dirty="0"/>
          </a:p>
          <a:p>
            <a:pPr lvl="1" eaLnBrk="1" hangingPunct="1"/>
            <a:endParaRPr lang="en-US" altLang="zh-CN" sz="2400" dirty="0">
              <a:ea typeface="宋体" panose="02010600030101010101" pitchFamily="2" charset="-122"/>
            </a:endParaRPr>
          </a:p>
          <a:p>
            <a:pPr marL="0" lvl="1" eaLnBrk="1" hangingPunct="1"/>
            <a:r>
              <a:rPr lang="en-US" altLang="zh-CN" dirty="0"/>
              <a:t>BSS</a:t>
            </a:r>
            <a:r>
              <a:rPr lang="zh-CN" altLang="en-US" dirty="0"/>
              <a:t>包含两个或更多的节点，节点之间可以对等的相互通信，每个节点被称为一个站点，在</a:t>
            </a:r>
            <a:r>
              <a:rPr lang="en-US" altLang="zh-CN" dirty="0"/>
              <a:t>BSS</a:t>
            </a:r>
            <a:r>
              <a:rPr lang="zh-CN" altLang="en-US" dirty="0"/>
              <a:t>中可自由移动</a:t>
            </a:r>
          </a:p>
          <a:p>
            <a:pPr marL="0" lvl="1" eaLnBrk="1" hangingPunct="1"/>
            <a:r>
              <a:rPr lang="zh-CN" altLang="en-US" dirty="0"/>
              <a:t>每个</a:t>
            </a:r>
            <a:r>
              <a:rPr lang="en-US" altLang="zh-CN" dirty="0"/>
              <a:t>BSS</a:t>
            </a:r>
            <a:r>
              <a:rPr lang="zh-CN" altLang="en-US" dirty="0"/>
              <a:t>有一个标识符，即</a:t>
            </a:r>
            <a:r>
              <a:rPr lang="en-US" altLang="zh-CN" dirty="0"/>
              <a:t>BSSID</a:t>
            </a:r>
            <a:r>
              <a:rPr lang="zh-CN" altLang="en-US" dirty="0"/>
              <a:t>，长度</a:t>
            </a:r>
            <a:r>
              <a:rPr lang="en-US" altLang="zh-CN" dirty="0"/>
              <a:t>6</a:t>
            </a:r>
            <a:r>
              <a:rPr lang="zh-CN" altLang="en-US" dirty="0"/>
              <a:t>字节</a:t>
            </a:r>
          </a:p>
          <a:p>
            <a:pPr marL="0" lvl="1" eaLnBrk="1" hangingPunct="1"/>
            <a:r>
              <a:rPr lang="zh-CN" altLang="en-US" dirty="0"/>
              <a:t>基本服务区</a:t>
            </a:r>
            <a:r>
              <a:rPr lang="en-US" altLang="zh-CN" dirty="0"/>
              <a:t>BSA</a:t>
            </a:r>
            <a:r>
              <a:rPr lang="zh-CN" altLang="en-US" dirty="0"/>
              <a:t>（</a:t>
            </a:r>
            <a:r>
              <a:rPr lang="en-US" altLang="zh-CN" dirty="0"/>
              <a:t>Basic Service Area</a:t>
            </a:r>
            <a:r>
              <a:rPr lang="zh-CN" altLang="en-US" dirty="0"/>
              <a:t>）：指一个</a:t>
            </a:r>
            <a:r>
              <a:rPr lang="en-US" altLang="zh-CN" dirty="0"/>
              <a:t>BSS</a:t>
            </a:r>
            <a:r>
              <a:rPr lang="zh-CN" altLang="en-US" dirty="0"/>
              <a:t>中的所有成员可以相互通信的无线区域</a:t>
            </a:r>
            <a:endParaRPr lang="en-US" altLang="zh-CN" dirty="0">
              <a:ea typeface="宋体" panose="02010600030101010101" pitchFamily="2" charset="-122"/>
            </a:endParaRPr>
          </a:p>
          <a:p>
            <a:pPr eaLnBrk="1" hangingPunct="1"/>
            <a:endParaRPr lang="en-US" altLang="zh-CN" dirty="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ESS</a:t>
            </a:r>
            <a:r>
              <a:rPr lang="zh-CN" altLang="en-US" dirty="0"/>
              <a:t>（</a:t>
            </a:r>
            <a:r>
              <a:rPr lang="en-US" altLang="zh-CN" dirty="0"/>
              <a:t>Extended Service Set</a:t>
            </a:r>
            <a:r>
              <a:rPr lang="zh-CN" altLang="en-US" dirty="0"/>
              <a:t>）扩展服务集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lvl="1" eaLnBrk="1" hangingPunct="1"/>
            <a:r>
              <a:rPr lang="zh-CN" altLang="en-US" dirty="0"/>
              <a:t>通过连接两个或多个接入点，从而连接两个或多个</a:t>
            </a:r>
            <a:r>
              <a:rPr lang="en-US" altLang="zh-CN" dirty="0"/>
              <a:t>BSS</a:t>
            </a:r>
            <a:r>
              <a:rPr lang="zh-CN" altLang="en-US" dirty="0"/>
              <a:t>而形成</a:t>
            </a:r>
          </a:p>
          <a:p>
            <a:pPr marL="0" lvl="1" eaLnBrk="1" hangingPunct="1"/>
            <a:r>
              <a:rPr lang="en-US" altLang="zh-CN" dirty="0"/>
              <a:t>ESS</a:t>
            </a:r>
            <a:r>
              <a:rPr lang="zh-CN" altLang="en-US" dirty="0"/>
              <a:t>也有一个标识符，即</a:t>
            </a:r>
            <a:r>
              <a:rPr lang="en-US" altLang="zh-CN" dirty="0"/>
              <a:t>ESSID</a:t>
            </a:r>
          </a:p>
          <a:p>
            <a:pPr marL="0" lvl="1" eaLnBrk="1" hangingPunct="1"/>
            <a:r>
              <a:rPr lang="zh-CN" altLang="en-US" dirty="0"/>
              <a:t>通过</a:t>
            </a:r>
            <a:r>
              <a:rPr lang="en-US" altLang="zh-CN" dirty="0"/>
              <a:t>ESSID</a:t>
            </a:r>
            <a:r>
              <a:rPr lang="zh-CN" altLang="en-US" dirty="0"/>
              <a:t>，可以支持一个节点在</a:t>
            </a:r>
            <a:r>
              <a:rPr lang="en-US" altLang="zh-CN" dirty="0"/>
              <a:t>ESS</a:t>
            </a:r>
            <a:r>
              <a:rPr lang="zh-CN" altLang="en-US" dirty="0"/>
              <a:t>内，从一个</a:t>
            </a:r>
            <a:r>
              <a:rPr lang="en-US" altLang="zh-CN" dirty="0"/>
              <a:t>BSS</a:t>
            </a:r>
            <a:r>
              <a:rPr lang="zh-CN" altLang="en-US" dirty="0"/>
              <a:t>漫游到另一个</a:t>
            </a:r>
            <a:r>
              <a:rPr lang="en-US" altLang="zh-CN" dirty="0"/>
              <a:t>BSS</a:t>
            </a:r>
            <a:endParaRPr lang="zh-CN" altLang="en-US" dirty="0">
              <a:ea typeface="宋体" panose="02010600030101010101" pitchFamily="2" charset="-122"/>
            </a:endParaRPr>
          </a:p>
        </p:txBody>
      </p:sp>
    </p:spTree>
    <p:extLst>
      <p:ext uri="{BB962C8B-B14F-4D97-AF65-F5344CB8AC3E}">
        <p14:creationId xmlns:p14="http://schemas.microsoft.com/office/powerpoint/2010/main" val="4101457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Mesh</a:t>
            </a:r>
            <a:r>
              <a:rPr lang="zh-CN" altLang="en-US" sz="1200" b="0" i="0" kern="1200" dirty="0">
                <a:solidFill>
                  <a:schemeClr val="tx1"/>
                </a:solidFill>
                <a:effectLst/>
                <a:latin typeface="+mn-lt"/>
                <a:ea typeface="+mn-ea"/>
                <a:cs typeface="+mn-cs"/>
              </a:rPr>
              <a:t>网络即”</a:t>
            </a:r>
            <a:r>
              <a:rPr lang="zh-CN" altLang="en-US" sz="1200" b="0" i="0" u="none" strike="noStrike" kern="1200" dirty="0">
                <a:solidFill>
                  <a:schemeClr val="tx1"/>
                </a:solidFill>
                <a:effectLst/>
                <a:latin typeface="+mn-lt"/>
                <a:ea typeface="+mn-ea"/>
                <a:cs typeface="+mn-cs"/>
                <a:hlinkClick r:id="rId3"/>
              </a:rPr>
              <a:t>无线网格网络</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它是“</a:t>
            </a:r>
            <a:r>
              <a:rPr lang="zh-CN" altLang="en-US" sz="1200" b="0" i="0" u="none" strike="noStrike" kern="1200" dirty="0">
                <a:solidFill>
                  <a:schemeClr val="tx1"/>
                </a:solidFill>
                <a:effectLst/>
                <a:latin typeface="+mn-lt"/>
                <a:ea typeface="+mn-ea"/>
                <a:cs typeface="+mn-cs"/>
                <a:hlinkClick r:id="rId4"/>
              </a:rPr>
              <a:t>多跳</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multi-hop</a:t>
            </a:r>
            <a:r>
              <a:rPr lang="zh-CN" altLang="en-US" sz="1200" b="0" i="0" kern="1200" dirty="0">
                <a:solidFill>
                  <a:schemeClr val="tx1"/>
                </a:solidFill>
                <a:effectLst/>
                <a:latin typeface="+mn-lt"/>
                <a:ea typeface="+mn-ea"/>
                <a:cs typeface="+mn-cs"/>
              </a:rPr>
              <a:t>）”网络，采用网状</a:t>
            </a:r>
            <a:r>
              <a:rPr lang="en-US" altLang="zh-CN" sz="1200" b="0" i="0" kern="1200" dirty="0">
                <a:solidFill>
                  <a:schemeClr val="tx1"/>
                </a:solidFill>
                <a:effectLst/>
                <a:latin typeface="+mn-lt"/>
                <a:ea typeface="+mn-ea"/>
                <a:cs typeface="+mn-cs"/>
              </a:rPr>
              <a:t>Mesh</a:t>
            </a:r>
            <a:r>
              <a:rPr lang="zh-CN" altLang="en-US" sz="1200" b="0" i="0" kern="1200" dirty="0">
                <a:solidFill>
                  <a:schemeClr val="tx1"/>
                </a:solidFill>
                <a:effectLst/>
                <a:latin typeface="+mn-lt"/>
                <a:ea typeface="+mn-ea"/>
                <a:cs typeface="+mn-cs"/>
              </a:rPr>
              <a:t>拓扑结构</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57</a:t>
            </a:fld>
            <a:endParaRPr lang="zh-CN" altLang="en-US"/>
          </a:p>
        </p:txBody>
      </p:sp>
    </p:spTree>
    <p:extLst>
      <p:ext uri="{BB962C8B-B14F-4D97-AF65-F5344CB8AC3E}">
        <p14:creationId xmlns:p14="http://schemas.microsoft.com/office/powerpoint/2010/main" val="1457643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60</a:t>
            </a:fld>
            <a:endParaRPr lang="zh-CN" altLang="en-US"/>
          </a:p>
        </p:txBody>
      </p:sp>
    </p:spTree>
    <p:extLst>
      <p:ext uri="{BB962C8B-B14F-4D97-AF65-F5344CB8AC3E}">
        <p14:creationId xmlns:p14="http://schemas.microsoft.com/office/powerpoint/2010/main" val="451600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latin typeface="+mn-lt"/>
                <a:ea typeface="+mn-ea"/>
                <a:cs typeface="+mn-cs"/>
              </a:rPr>
              <a:t>空闲侦听</a:t>
            </a:r>
            <a:r>
              <a:rPr lang="zh-CN" altLang="en-US" sz="1200" kern="1200" dirty="0">
                <a:solidFill>
                  <a:schemeClr val="tx1"/>
                </a:solidFill>
                <a:latin typeface="+mn-lt"/>
                <a:ea typeface="+mn-ea"/>
                <a:cs typeface="+mn-cs"/>
              </a:rPr>
              <a:t>（</a:t>
            </a:r>
            <a:r>
              <a:rPr lang="en-US" altLang="zh-TW" sz="1200" kern="1200" dirty="0">
                <a:solidFill>
                  <a:schemeClr val="tx1"/>
                </a:solidFill>
                <a:latin typeface="+mn-lt"/>
                <a:ea typeface="+mn-ea"/>
                <a:cs typeface="+mn-cs"/>
              </a:rPr>
              <a:t>idle listening</a:t>
            </a:r>
            <a:r>
              <a:rPr lang="zh-CN" altLang="en-US" sz="1200" kern="1200" dirty="0">
                <a:solidFill>
                  <a:schemeClr val="tx1"/>
                </a:solidFill>
                <a:latin typeface="+mn-lt"/>
                <a:ea typeface="+mn-ea"/>
                <a:cs typeface="+mn-cs"/>
              </a:rPr>
              <a:t>）：网络中的节点不知道邻居节点何时向自己发送数据，其射频模块必须一致处于活动状态，因此消耗大量的能源。这是节点能量消耗的最主要来源，因为典型的射频收发器处于接收模式时消耗的能量比其处于待命模式多两个数量级。 另外，为避免冲突，节点也需要不断的侦听信道，查询信道是否被占用。在没有或者很少有数据产生的网络应用中，空闲侦听的代价也是很大的。</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碰撞冲突</a:t>
            </a:r>
            <a:r>
              <a:rPr lang="en-US" altLang="zh-TW" sz="1200" kern="1200" dirty="0">
                <a:solidFill>
                  <a:schemeClr val="tx1"/>
                </a:solidFill>
                <a:latin typeface="+mn-lt"/>
                <a:ea typeface="+mn-ea"/>
                <a:cs typeface="+mn-cs"/>
              </a:rPr>
              <a:t>(collision)</a:t>
            </a:r>
            <a:r>
              <a:rPr lang="zh-CN" altLang="en-US" sz="1200" kern="1200" dirty="0">
                <a:solidFill>
                  <a:schemeClr val="tx1"/>
                </a:solidFill>
                <a:latin typeface="+mn-lt"/>
                <a:ea typeface="+mn-ea"/>
                <a:cs typeface="+mn-cs"/>
              </a:rPr>
              <a:t>：主要由于两个或多个节点在同一个时间段向同一个节点发送数据包，处在接收状态的节点发生冲突，造成信号间相互</a:t>
            </a:r>
            <a:r>
              <a:rPr lang="zh-TW" altLang="en-US" sz="1200" kern="1200" dirty="0">
                <a:solidFill>
                  <a:schemeClr val="tx1"/>
                </a:solidFill>
                <a:latin typeface="+mn-lt"/>
                <a:ea typeface="+mn-ea"/>
                <a:cs typeface="+mn-cs"/>
              </a:rPr>
              <a:t>干扰</a:t>
            </a:r>
            <a:r>
              <a:rPr lang="zh-CN" altLang="en-US" sz="1200" kern="1200" dirty="0">
                <a:solidFill>
                  <a:schemeClr val="tx1"/>
                </a:solidFill>
                <a:latin typeface="+mn-lt"/>
                <a:ea typeface="+mn-ea"/>
                <a:cs typeface="+mn-cs"/>
              </a:rPr>
              <a:t>，导致数据包被破坏，接收节点收到的信息都是没用的，应丢弃，源节点需要重新发送。发送和接收这些错误数据的能量将被损耗掉，这样不仅造成了能量浪费还增加了消息延迟。利用</a:t>
            </a:r>
            <a:r>
              <a:rPr lang="en-US" altLang="zh-TW" sz="1200" kern="1200" dirty="0">
                <a:solidFill>
                  <a:schemeClr val="tx1"/>
                </a:solidFill>
                <a:latin typeface="+mn-lt"/>
                <a:ea typeface="+mn-ea"/>
                <a:cs typeface="+mn-cs"/>
              </a:rPr>
              <a:t>RTS/CTS</a:t>
            </a:r>
            <a:r>
              <a:rPr lang="zh-CN" altLang="en-US" sz="1200" kern="1200" dirty="0">
                <a:solidFill>
                  <a:schemeClr val="tx1"/>
                </a:solidFill>
                <a:latin typeface="+mn-lt"/>
                <a:ea typeface="+mn-ea"/>
                <a:cs typeface="+mn-cs"/>
              </a:rPr>
              <a:t>握手机制可解决冲突问题，但带来 额外的协议开销。</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TW" altLang="en-US" sz="1200" kern="1200" dirty="0">
                <a:solidFill>
                  <a:schemeClr val="tx1"/>
                </a:solidFill>
                <a:latin typeface="+mn-lt"/>
                <a:ea typeface="+mn-ea"/>
                <a:cs typeface="+mn-cs"/>
              </a:rPr>
              <a:t>串扰</a:t>
            </a:r>
            <a:r>
              <a:rPr lang="en-US" altLang="zh-TW" sz="1200" kern="1200" dirty="0">
                <a:solidFill>
                  <a:schemeClr val="tx1"/>
                </a:solidFill>
                <a:latin typeface="+mn-lt"/>
                <a:ea typeface="+mn-ea"/>
                <a:cs typeface="+mn-cs"/>
              </a:rPr>
              <a:t>(overhearing)</a:t>
            </a:r>
            <a:r>
              <a:rPr lang="zh-CN" altLang="en-US" sz="1200" kern="1200" dirty="0">
                <a:solidFill>
                  <a:schemeClr val="tx1"/>
                </a:solidFill>
                <a:latin typeface="+mn-lt"/>
                <a:ea typeface="+mn-ea"/>
                <a:cs typeface="+mn-cs"/>
              </a:rPr>
              <a:t>：在网络中，每个节点都是以广播的形式发送消息</a:t>
            </a:r>
            <a:r>
              <a:rPr lang="zh-TW" altLang="en-US" sz="1200" kern="1200" dirty="0">
                <a:solidFill>
                  <a:schemeClr val="tx1"/>
                </a:solidFill>
                <a:latin typeface="+mn-lt"/>
                <a:ea typeface="+mn-ea"/>
                <a:cs typeface="+mn-cs"/>
              </a:rPr>
              <a:t>的，不是</a:t>
            </a:r>
            <a:r>
              <a:rPr lang="zh-CN" altLang="en-US" sz="1200" kern="1200" dirty="0">
                <a:solidFill>
                  <a:schemeClr val="tx1"/>
                </a:solidFill>
                <a:latin typeface="+mn-lt"/>
                <a:ea typeface="+mn-ea"/>
                <a:cs typeface="+mn-cs"/>
              </a:rPr>
              <a:t>点对点的形式，节点广播范围内的节点就可能接收到发向其他节点的数据包，造成串音干扰。当节点密度很大或者需要传输的数据很多的时候，串扰消耗的能量也是很可观的。为尽量避免这种情况，节点 应该在无数据收发时关闭</a:t>
            </a:r>
            <a:r>
              <a:rPr lang="en-US" altLang="zh-TW" sz="1200" kern="1200" dirty="0">
                <a:solidFill>
                  <a:schemeClr val="tx1"/>
                </a:solidFill>
                <a:latin typeface="+mn-lt"/>
                <a:ea typeface="+mn-ea"/>
                <a:cs typeface="+mn-cs"/>
              </a:rPr>
              <a:t>K</a:t>
            </a:r>
            <a:r>
              <a:rPr lang="zh-TW" altLang="en-US" sz="1200" kern="1200" dirty="0">
                <a:solidFill>
                  <a:schemeClr val="tx1"/>
                </a:solidFill>
                <a:latin typeface="+mn-lt"/>
                <a:ea typeface="+mn-ea"/>
                <a:cs typeface="+mn-cs"/>
              </a:rPr>
              <a:t>接收器。</a:t>
            </a:r>
            <a:endParaRPr lang="en-US" altLang="zh-TW" sz="1200" kern="1200" dirty="0">
              <a:solidFill>
                <a:schemeClr val="tx1"/>
              </a:solidFill>
              <a:latin typeface="+mn-lt"/>
              <a:ea typeface="+mn-ea"/>
              <a:cs typeface="+mn-cs"/>
            </a:endParaRPr>
          </a:p>
          <a:p>
            <a:endParaRPr lang="en-US" altLang="zh-TW"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控制信息开销</a:t>
            </a:r>
            <a:r>
              <a:rPr lang="en-US" altLang="zh-CN" sz="1200" kern="1200" dirty="0">
                <a:solidFill>
                  <a:schemeClr val="tx1"/>
                </a:solidFill>
                <a:latin typeface="+mn-lt"/>
                <a:ea typeface="+mn-ea"/>
                <a:cs typeface="+mn-cs"/>
              </a:rPr>
              <a:t>(</a:t>
            </a:r>
            <a:r>
              <a:rPr lang="en-US" altLang="zh-TW" sz="1200" kern="1200" dirty="0">
                <a:solidFill>
                  <a:schemeClr val="tx1"/>
                </a:solidFill>
                <a:latin typeface="+mn-lt"/>
                <a:ea typeface="+mn-ea"/>
                <a:cs typeface="+mn-cs"/>
              </a:rPr>
              <a:t>control packet overhead)</a:t>
            </a:r>
            <a:r>
              <a:rPr lang="zh-CN" altLang="en-US"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大多数的</a:t>
            </a:r>
            <a:r>
              <a:rPr lang="en-US" altLang="zh-TW" sz="1200" kern="1200" dirty="0">
                <a:solidFill>
                  <a:schemeClr val="tx1"/>
                </a:solidFill>
                <a:latin typeface="+mn-lt"/>
                <a:ea typeface="+mn-ea"/>
                <a:cs typeface="+mn-cs"/>
              </a:rPr>
              <a:t>MAC</a:t>
            </a:r>
            <a:r>
              <a:rPr lang="zh-CN" altLang="en-US" sz="1200" kern="1200" dirty="0">
                <a:solidFill>
                  <a:schemeClr val="tx1"/>
                </a:solidFill>
                <a:latin typeface="+mn-lt"/>
                <a:ea typeface="+mn-ea"/>
                <a:cs typeface="+mn-cs"/>
              </a:rPr>
              <a:t>层协议需要节点相互之间交换控制信息，这些信息的交换也将损耗一定的能量，</a:t>
            </a:r>
            <a:r>
              <a:rPr lang="en-US" altLang="zh-TW" sz="1200" kern="1200" dirty="0">
                <a:solidFill>
                  <a:schemeClr val="tx1"/>
                </a:solidFill>
                <a:latin typeface="+mn-lt"/>
                <a:ea typeface="+mn-ea"/>
                <a:cs typeface="+mn-cs"/>
              </a:rPr>
              <a:t>MAC</a:t>
            </a:r>
            <a:r>
              <a:rPr lang="zh-CN" altLang="en-US" sz="1200" kern="1200" dirty="0">
                <a:solidFill>
                  <a:schemeClr val="tx1"/>
                </a:solidFill>
                <a:latin typeface="+mn-lt"/>
                <a:ea typeface="+mn-ea"/>
                <a:cs typeface="+mn-cs"/>
              </a:rPr>
              <a:t>的报头和控制 包</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如</a:t>
            </a:r>
            <a:r>
              <a:rPr lang="en-US" altLang="zh-TW" sz="1200" kern="1200" dirty="0">
                <a:solidFill>
                  <a:schemeClr val="tx1"/>
                </a:solidFill>
                <a:latin typeface="+mn-lt"/>
                <a:ea typeface="+mn-ea"/>
                <a:cs typeface="+mn-cs"/>
              </a:rPr>
              <a:t>RTS / CTS / ACK)</a:t>
            </a:r>
            <a:r>
              <a:rPr lang="zh-CN" altLang="en-US" sz="1200" kern="1200" dirty="0">
                <a:solidFill>
                  <a:schemeClr val="tx1"/>
                </a:solidFill>
                <a:latin typeface="+mn-lt"/>
                <a:ea typeface="+mn-ea"/>
                <a:cs typeface="+mn-cs"/>
              </a:rPr>
              <a:t>不传送有效数据，消耗的能量对用户来说是无效的。 当传送仅包含几个字节的数据时，协议开销很大。另外在无线传感网中，由于节点比较“脆弱”</a:t>
            </a:r>
            <a:r>
              <a:rPr lang="en-US" altLang="zh-CN"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携带有限的能量、易损坏等</a:t>
            </a:r>
            <a:r>
              <a:rPr lang="en-US" altLang="zh-TW"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，每个节点需要确认其邻居节点处于什么状态</a:t>
            </a:r>
            <a:r>
              <a:rPr lang="en-US" altLang="zh-TW" sz="1200" kern="1200" dirty="0">
                <a:solidFill>
                  <a:schemeClr val="tx1"/>
                </a:solidFill>
                <a:latin typeface="+mn-lt"/>
                <a:ea typeface="+mn-ea"/>
                <a:cs typeface="+mn-cs"/>
              </a:rPr>
              <a:t>(</a:t>
            </a:r>
            <a:r>
              <a:rPr lang="zh-TW" altLang="en-US" sz="1200" kern="1200" dirty="0">
                <a:solidFill>
                  <a:schemeClr val="tx1"/>
                </a:solidFill>
                <a:latin typeface="+mn-lt"/>
                <a:ea typeface="+mn-ea"/>
                <a:cs typeface="+mn-cs"/>
              </a:rPr>
              <a:t>是否存活等</a:t>
            </a:r>
            <a:r>
              <a:rPr lang="en-US" altLang="zh-TW" sz="1200" kern="1200" dirty="0">
                <a:solidFill>
                  <a:schemeClr val="tx1"/>
                </a:solidFill>
                <a:latin typeface="+mn-lt"/>
                <a:ea typeface="+mn-ea"/>
                <a:cs typeface="+mn-cs"/>
              </a:rPr>
              <a:t>)</a:t>
            </a:r>
            <a:r>
              <a:rPr lang="zh-CN" altLang="en-US" sz="1200" kern="1200" dirty="0">
                <a:solidFill>
                  <a:schemeClr val="tx1"/>
                </a:solidFill>
                <a:latin typeface="+mn-lt"/>
                <a:ea typeface="+mn-ea"/>
                <a:cs typeface="+mn-cs"/>
              </a:rPr>
              <a:t>，因此，也需要发送或接收一些消息。在有的无线传感网中需要进行同步，通过周期的发送同步消息，对节点进行同步，这些都需要消耗能量。</a:t>
            </a:r>
            <a:r>
              <a:rPr lang="en-US" altLang="zh-CN" sz="1200" kern="1200" dirty="0" err="1">
                <a:solidFill>
                  <a:schemeClr val="tx1"/>
                </a:solidFill>
                <a:latin typeface="+mn-lt"/>
                <a:ea typeface="+mn-ea"/>
                <a:cs typeface="+mn-cs"/>
              </a:rPr>
              <a:t>chong</a:t>
            </a:r>
            <a:endParaRPr lang="zh-TW" altLang="en-US"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latin typeface="+mn-lt"/>
              <a:ea typeface="+mn-ea"/>
              <a:cs typeface="+mn-cs"/>
            </a:endParaRPr>
          </a:p>
          <a:p>
            <a:endParaRPr lang="zh-CN" altLang="en-US" dirty="0"/>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61</a:t>
            </a:fld>
            <a:endParaRPr lang="zh-CN" altLang="en-US"/>
          </a:p>
        </p:txBody>
      </p:sp>
    </p:spTree>
    <p:extLst>
      <p:ext uri="{BB962C8B-B14F-4D97-AF65-F5344CB8AC3E}">
        <p14:creationId xmlns:p14="http://schemas.microsoft.com/office/powerpoint/2010/main" val="1753059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协议是在</a:t>
            </a:r>
            <a:r>
              <a:rPr lang="en-US" altLang="zh-CN" sz="1200" b="0" i="0" kern="1200" dirty="0">
                <a:solidFill>
                  <a:schemeClr val="tx1"/>
                </a:solidFill>
                <a:effectLst/>
                <a:latin typeface="+mn-lt"/>
                <a:ea typeface="+mn-ea"/>
                <a:cs typeface="+mn-cs"/>
              </a:rPr>
              <a:t>802.11MAC</a:t>
            </a:r>
            <a:r>
              <a:rPr lang="zh-CN" altLang="en-US" sz="1200" b="0" i="0" kern="1200" dirty="0">
                <a:solidFill>
                  <a:schemeClr val="tx1"/>
                </a:solidFill>
                <a:effectLst/>
                <a:latin typeface="+mn-lt"/>
                <a:ea typeface="+mn-ea"/>
                <a:cs typeface="+mn-cs"/>
              </a:rPr>
              <a:t>协议的基础上。同步周期性的唤醒与睡眠，以低占空比的工作方式降低了能量的消耗。</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协议是在</a:t>
            </a:r>
            <a:r>
              <a:rPr lang="en-US" altLang="zh-CN" sz="1200" b="0" i="0" kern="1200" dirty="0">
                <a:solidFill>
                  <a:schemeClr val="tx1"/>
                </a:solidFill>
                <a:effectLst/>
                <a:latin typeface="+mn-lt"/>
                <a:ea typeface="+mn-ea"/>
                <a:cs typeface="+mn-cs"/>
              </a:rPr>
              <a:t>IEEE 802.11</a:t>
            </a:r>
            <a:r>
              <a:rPr lang="zh-CN" altLang="en-US" sz="1200" b="0" i="0" kern="1200" dirty="0">
                <a:solidFill>
                  <a:schemeClr val="tx1"/>
                </a:solidFill>
                <a:effectLst/>
                <a:latin typeface="+mn-lt"/>
                <a:ea typeface="+mn-ea"/>
                <a:cs typeface="+mn-cs"/>
              </a:rPr>
              <a:t>协议的</a:t>
            </a:r>
            <a:r>
              <a:rPr lang="en-US" altLang="zh-CN" sz="1200" b="0" i="0" u="none" strike="noStrike" kern="1200" dirty="0">
                <a:solidFill>
                  <a:schemeClr val="tx1"/>
                </a:solidFill>
                <a:effectLst/>
                <a:latin typeface="+mn-lt"/>
                <a:ea typeface="+mn-ea"/>
                <a:cs typeface="+mn-cs"/>
                <a:hlinkClick r:id="rId3" tooltip="SC9636-006"/>
              </a:rPr>
              <a:t>SC9636-006</a:t>
            </a:r>
            <a:r>
              <a:rPr lang="zh-CN" altLang="en-US" sz="1200" b="0" i="0" kern="1200" dirty="0">
                <a:solidFill>
                  <a:schemeClr val="tx1"/>
                </a:solidFill>
                <a:effectLst/>
                <a:latin typeface="+mn-lt"/>
                <a:ea typeface="+mn-ea"/>
                <a:cs typeface="+mn-cs"/>
              </a:rPr>
              <a:t>基础上针对传感器网络节省能量的需求设计的。为了降低由于碰撞重传、串音、空闲侦听和控制消息可能造成的能量消耗，</a:t>
            </a: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协议采用以下机制。</a:t>
            </a:r>
            <a:br>
              <a:rPr lang="zh-CN" altLang="en-US" dirty="0"/>
            </a:br>
            <a:r>
              <a:rPr lang="zh-CN" altLang="en-US" sz="1200" b="0" i="0" kern="1200" dirty="0">
                <a:solidFill>
                  <a:schemeClr val="tx1"/>
                </a:solidFill>
                <a:effectLst/>
                <a:latin typeface="+mn-lt"/>
                <a:ea typeface="+mn-ea"/>
                <a:cs typeface="+mn-cs"/>
              </a:rPr>
              <a:t>    ①</a:t>
            </a: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协议引入了周期性侦听／睡眠的低占空比机制，通过控制节点的睡眠降低能量消耗。</a:t>
            </a:r>
            <a:br>
              <a:rPr lang="zh-CN" altLang="en-US" dirty="0"/>
            </a:br>
            <a:r>
              <a:rPr lang="zh-CN" altLang="en-US" sz="1200" b="0" i="0" kern="1200" dirty="0">
                <a:solidFill>
                  <a:schemeClr val="tx1"/>
                </a:solidFill>
                <a:effectLst/>
                <a:latin typeface="+mn-lt"/>
                <a:ea typeface="+mn-ea"/>
                <a:cs typeface="+mn-cs"/>
              </a:rPr>
              <a:t>    ②</a:t>
            </a: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协议沿用</a:t>
            </a:r>
            <a:r>
              <a:rPr lang="en-US" altLang="zh-CN" sz="1200" b="0" i="0" kern="1200" dirty="0">
                <a:solidFill>
                  <a:schemeClr val="tx1"/>
                </a:solidFill>
                <a:effectLst/>
                <a:latin typeface="+mn-lt"/>
                <a:ea typeface="+mn-ea"/>
                <a:cs typeface="+mn-cs"/>
              </a:rPr>
              <a:t>IEEE 802.11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机制降低碰撞几率。</a:t>
            </a:r>
            <a:br>
              <a:rPr lang="zh-CN" altLang="en-US" dirty="0"/>
            </a:br>
            <a:r>
              <a:rPr lang="zh-CN" altLang="en-US" sz="1200" b="0" i="0" kern="1200" dirty="0">
                <a:solidFill>
                  <a:schemeClr val="tx1"/>
                </a:solidFill>
                <a:effectLst/>
                <a:latin typeface="+mn-lt"/>
                <a:ea typeface="+mn-ea"/>
                <a:cs typeface="+mn-cs"/>
              </a:rPr>
              <a:t>    ③通过网络分配矢量避免串音现象。</a:t>
            </a:r>
            <a:br>
              <a:rPr lang="zh-CN" altLang="en-US" dirty="0"/>
            </a:br>
            <a:r>
              <a:rPr lang="zh-CN" altLang="en-US" sz="1200" b="0" i="0" kern="1200" dirty="0">
                <a:solidFill>
                  <a:schemeClr val="tx1"/>
                </a:solidFill>
                <a:effectLst/>
                <a:latin typeface="+mn-lt"/>
                <a:ea typeface="+mn-ea"/>
                <a:cs typeface="+mn-cs"/>
              </a:rPr>
              <a:t>    ④将长消息分割为若干段消息并集中突发传送，减少协议控制消息的开销。</a:t>
            </a:r>
            <a:br>
              <a:rPr lang="zh-CN" altLang="en-US" dirty="0"/>
            </a:br>
            <a:r>
              <a:rPr lang="zh-CN" altLang="en-US" sz="1200" b="0" i="0" kern="1200" dirty="0">
                <a:solidFill>
                  <a:schemeClr val="tx1"/>
                </a:solidFill>
                <a:effectLst/>
                <a:latin typeface="+mn-lt"/>
                <a:ea typeface="+mn-ea"/>
                <a:cs typeface="+mn-cs"/>
              </a:rPr>
              <a:t>    ⑤</a:t>
            </a: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协议将时间分为若干帧，每帧包括同步阶段、活动阶段和睡眠阶段。</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在同步阶段，节点广播一个同步分组</a:t>
            </a:r>
            <a:r>
              <a:rPr lang="en-US" altLang="zh-CN" sz="1200" b="0" i="0" kern="1200" dirty="0">
                <a:solidFill>
                  <a:schemeClr val="tx1"/>
                </a:solidFill>
                <a:effectLst/>
                <a:latin typeface="+mn-lt"/>
                <a:ea typeface="+mn-ea"/>
                <a:cs typeface="+mn-cs"/>
              </a:rPr>
              <a:t>SYNC</a:t>
            </a:r>
            <a:r>
              <a:rPr lang="zh-CN" altLang="en-US" sz="1200" b="0" i="0" kern="1200" dirty="0">
                <a:solidFill>
                  <a:schemeClr val="tx1"/>
                </a:solidFill>
                <a:effectLst/>
                <a:latin typeface="+mn-lt"/>
                <a:ea typeface="+mn-ea"/>
                <a:cs typeface="+mn-cs"/>
              </a:rPr>
              <a:t>，包含本节点的调度信息（节点何时睡眠）。在活动阶段，节点参照邻居的调度信息与邻居进行通信，并发送（或转发）在睡眠阶段发送队列内积存的数据分组。在睡眠阶段，节点关闭无线收发器，以节省能量。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当两个节点都处于唤醒状态时才能进行通信。节点应与相邻节点进行周期同步。</a:t>
            </a:r>
            <a:r>
              <a:rPr lang="zh-CN" altLang="en-US" sz="1200" b="0" i="0" kern="1200" dirty="0">
                <a:solidFill>
                  <a:schemeClr val="tx1"/>
                </a:solidFill>
                <a:effectLst/>
                <a:latin typeface="+mn-lt"/>
                <a:ea typeface="+mn-ea"/>
                <a:cs typeface="+mn-cs"/>
              </a:rPr>
              <a:t>为了降低控制开销，我们更希望邻居</a:t>
            </a:r>
            <a:r>
              <a:rPr lang="zh-CN" altLang="en-US" sz="1200" b="0" i="0" u="none" strike="noStrike" kern="1200" dirty="0">
                <a:solidFill>
                  <a:schemeClr val="tx1"/>
                </a:solidFill>
                <a:effectLst/>
                <a:latin typeface="+mn-lt"/>
                <a:ea typeface="+mn-ea"/>
                <a:cs typeface="+mn-cs"/>
                <a:hlinkClick r:id="rId4"/>
              </a:rPr>
              <a:t>节点</a:t>
            </a:r>
            <a:r>
              <a:rPr lang="zh-CN" altLang="en-US" sz="1200" b="0" i="0" kern="1200" dirty="0">
                <a:solidFill>
                  <a:schemeClr val="tx1"/>
                </a:solidFill>
                <a:effectLst/>
                <a:latin typeface="+mn-lt"/>
                <a:ea typeface="+mn-ea"/>
                <a:cs typeface="+mn-cs"/>
              </a:rPr>
              <a:t>保持同步，也就是说它们同时侦听和同时进入休眠。</a:t>
            </a:r>
            <a:endParaRPr lang="en-US" altLang="zh-CN" sz="12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休眠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节点进行周期性侦听和休眠，其工作的占空比是根据当时网络流量情况自适应调整的。</a:t>
            </a:r>
            <a:r>
              <a:rPr lang="zh-CN" altLang="en-US" sz="1200" b="0" i="0" kern="1200" dirty="0">
                <a:solidFill>
                  <a:schemeClr val="tx1"/>
                </a:solidFill>
                <a:effectLst/>
                <a:latin typeface="+mn-lt"/>
                <a:ea typeface="+mn-ea"/>
                <a:cs typeface="+mn-cs"/>
              </a:rPr>
              <a:t>当所有节点都处于睡眠状态时，会自动关闭射频收发器以节省能量。</a:t>
            </a:r>
            <a:r>
              <a:rPr lang="zh-CN" altLang="en-US" dirty="0"/>
              <a:t>在节点进行休眠时，设定 </a:t>
            </a:r>
            <a:r>
              <a:rPr lang="en-US" altLang="zh-TW" dirty="0"/>
              <a:t>sleep</a:t>
            </a:r>
            <a:r>
              <a:rPr lang="zh-CN" altLang="en-US" dirty="0"/>
              <a:t>定时器定时</a:t>
            </a:r>
            <a:r>
              <a:rPr lang="zh-CN" altLang="en-US" sz="1200" b="0" i="0" kern="1200" dirty="0">
                <a:solidFill>
                  <a:schemeClr val="tx1"/>
                </a:solidFill>
                <a:effectLst/>
                <a:latin typeface="+mn-lt"/>
                <a:ea typeface="+mn-ea"/>
                <a:cs typeface="+mn-cs"/>
              </a:rPr>
              <a:t>，随后来唤醒自己。使用同步帧发送机制，确保所有节点同时唤醒和同时睡眠。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侦听</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sleep</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定时器超时后，节点从休眠中醒来，启动</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listen</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定时器 。节点从休眠中醒来后，首先监听信道。这里假设每个节点在传输信道之前有监听信道的能力。</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MAC</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要使用物理层协议提供的载波侦听</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API</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进行载波侦听，根据物理层传递过来的信道状态量来作为载波侦听的结果，确定信道的空闲。如果上层有数据要发送， 则开始竞争信道。否则监听是否有数据传来。</a:t>
            </a: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侦听和休眠的一个完整周期被称为一帧。侦听间隔通常是固定的，根据</a:t>
            </a:r>
            <a:r>
              <a:rPr lang="zh-CN" altLang="en-US" sz="1200" b="0" i="0" u="none" strike="noStrike" kern="1200" dirty="0">
                <a:solidFill>
                  <a:schemeClr val="tx1"/>
                </a:solidFill>
                <a:effectLst/>
                <a:latin typeface="+mn-lt"/>
                <a:ea typeface="+mn-ea"/>
                <a:cs typeface="+mn-cs"/>
                <a:hlinkClick r:id="rId5"/>
              </a:rPr>
              <a:t>物理层</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层的参数来决定，比 如无线带宽和竞争窗口大小。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占空比指侦听间隔与整个帧长度之比。</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同步</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协议采用的是相对而不是绝对的时间戳，同时使侦听时间远大于时钟误差和漂移，来减少同步误差，并且节点会根据收到的邻居节点的数据包来更新自己的时间，从而与邻居节点保持时间同步。</a:t>
            </a:r>
            <a:endPar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62</a:t>
            </a:fld>
            <a:endParaRPr lang="zh-CN" altLang="en-US"/>
          </a:p>
        </p:txBody>
      </p:sp>
    </p:spTree>
    <p:extLst>
      <p:ext uri="{BB962C8B-B14F-4D97-AF65-F5344CB8AC3E}">
        <p14:creationId xmlns:p14="http://schemas.microsoft.com/office/powerpoint/2010/main" val="3844549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latin typeface="+mn-lt"/>
                <a:ea typeface="+mn-ea"/>
                <a:cs typeface="+mn-cs"/>
              </a:rPr>
              <a:t>考虑到监测应用中的实际情况，传感器节点很可能处在人很难触及或者无法接近的地方，因此难以更换电池。节能是</a:t>
            </a:r>
            <a:r>
              <a:rPr lang="en-US" altLang="zh-CN" sz="1200" kern="1200" dirty="0">
                <a:solidFill>
                  <a:schemeClr val="tx1"/>
                </a:solidFill>
                <a:latin typeface="+mn-lt"/>
                <a:ea typeface="+mn-ea"/>
                <a:cs typeface="+mn-cs"/>
              </a:rPr>
              <a:t>MAC</a:t>
            </a:r>
            <a:r>
              <a:rPr lang="zh-CN" altLang="en-US" sz="1200" kern="1200" dirty="0">
                <a:solidFill>
                  <a:schemeClr val="tx1"/>
                </a:solidFill>
                <a:latin typeface="+mn-lt"/>
                <a:ea typeface="+mn-ea"/>
                <a:cs typeface="+mn-cs"/>
              </a:rPr>
              <a:t>协议设计首要考虑因素。</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节点周期性侦听信道</a:t>
            </a:r>
            <a:r>
              <a:rPr lang="en-US" altLang="zh-TW" sz="1200" kern="1200" dirty="0">
                <a:solidFill>
                  <a:schemeClr val="tx1"/>
                </a:solidFill>
                <a:latin typeface="+mn-lt"/>
                <a:ea typeface="+mn-ea"/>
                <a:cs typeface="+mn-cs"/>
              </a:rPr>
              <a:t>(listen)</a:t>
            </a:r>
            <a:r>
              <a:rPr lang="zh-TW" altLang="en-US" sz="1200" kern="1200" dirty="0">
                <a:solidFill>
                  <a:schemeClr val="tx1"/>
                </a:solidFill>
                <a:latin typeface="+mn-lt"/>
                <a:ea typeface="+mn-ea"/>
                <a:cs typeface="+mn-cs"/>
              </a:rPr>
              <a:t>和休眠</a:t>
            </a:r>
            <a:r>
              <a:rPr lang="en-US" altLang="zh-TW" sz="1200" kern="1200" dirty="0">
                <a:solidFill>
                  <a:schemeClr val="tx1"/>
                </a:solidFill>
                <a:latin typeface="+mn-lt"/>
                <a:ea typeface="+mn-ea"/>
                <a:cs typeface="+mn-cs"/>
              </a:rPr>
              <a:t>(sleep),</a:t>
            </a:r>
            <a:r>
              <a:rPr lang="zh-TW" altLang="en-US" sz="1200" kern="1200" dirty="0">
                <a:solidFill>
                  <a:schemeClr val="tx1"/>
                </a:solidFill>
                <a:latin typeface="+mn-lt"/>
                <a:ea typeface="+mn-ea"/>
                <a:cs typeface="+mn-cs"/>
              </a:rPr>
              <a:t>在</a:t>
            </a:r>
            <a:r>
              <a:rPr lang="en-US" altLang="zh-TW" sz="1200" kern="1200" dirty="0">
                <a:solidFill>
                  <a:schemeClr val="tx1"/>
                </a:solidFill>
                <a:latin typeface="+mn-lt"/>
                <a:ea typeface="+mn-ea"/>
                <a:cs typeface="+mn-cs"/>
              </a:rPr>
              <a:t>listen</a:t>
            </a:r>
            <a:r>
              <a:rPr lang="zh-TW" altLang="en-US" sz="1200" kern="1200" dirty="0">
                <a:solidFill>
                  <a:schemeClr val="tx1"/>
                </a:solidFill>
                <a:latin typeface="+mn-lt"/>
                <a:ea typeface="+mn-ea"/>
                <a:cs typeface="+mn-cs"/>
              </a:rPr>
              <a:t>过程中收发</a:t>
            </a:r>
            <a:r>
              <a:rPr lang="en-US" altLang="zh-CN" sz="1200" kern="1200" dirty="0">
                <a:solidFill>
                  <a:schemeClr val="tx1"/>
                </a:solidFill>
                <a:latin typeface="+mn-lt"/>
                <a:ea typeface="+mn-ea"/>
                <a:cs typeface="+mn-cs"/>
              </a:rPr>
              <a:t>SYNC</a:t>
            </a:r>
            <a:r>
              <a:rPr lang="zh-CN" altLang="en-US" sz="1200" kern="1200" dirty="0">
                <a:solidFill>
                  <a:schemeClr val="tx1"/>
                </a:solidFill>
                <a:latin typeface="+mn-lt"/>
                <a:ea typeface="+mn-ea"/>
                <a:cs typeface="+mn-cs"/>
              </a:rPr>
              <a:t>信息，完成网络的维护工作；</a:t>
            </a:r>
            <a:endParaRPr lang="en-US" altLang="zh-CN" sz="1200" kern="1200" dirty="0">
              <a:solidFill>
                <a:schemeClr val="tx1"/>
              </a:solidFill>
              <a:latin typeface="+mn-lt"/>
              <a:ea typeface="+mn-ea"/>
              <a:cs typeface="+mn-cs"/>
            </a:endParaRPr>
          </a:p>
          <a:p>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如果有数据要发送的话，通过握手机制竞争信道，并在随后的</a:t>
            </a:r>
            <a:r>
              <a:rPr lang="en-US" altLang="zh-TW" sz="1200" kern="1200" dirty="0">
                <a:solidFill>
                  <a:schemeClr val="tx1"/>
                </a:solidFill>
                <a:latin typeface="+mn-lt"/>
                <a:ea typeface="+mn-ea"/>
                <a:cs typeface="+mn-cs"/>
              </a:rPr>
              <a:t>sleep</a:t>
            </a:r>
            <a:r>
              <a:rPr lang="zh-CN" altLang="en-US" sz="1200" kern="1200" dirty="0">
                <a:solidFill>
                  <a:schemeClr val="tx1"/>
                </a:solidFill>
                <a:latin typeface="+mn-lt"/>
                <a:ea typeface="+mn-ea"/>
                <a:cs typeface="+mn-cs"/>
              </a:rPr>
              <a:t>时间进行发送数据。其中</a:t>
            </a:r>
            <a:r>
              <a:rPr lang="en-US" altLang="zh-TW" sz="1200" kern="1200" dirty="0">
                <a:solidFill>
                  <a:schemeClr val="tx1"/>
                </a:solidFill>
                <a:latin typeface="+mn-lt"/>
                <a:ea typeface="+mn-ea"/>
                <a:cs typeface="+mn-cs"/>
              </a:rPr>
              <a:t>listen</a:t>
            </a:r>
            <a:r>
              <a:rPr lang="zh-TW" altLang="en-US" sz="1200" kern="1200" dirty="0">
                <a:solidFill>
                  <a:schemeClr val="tx1"/>
                </a:solidFill>
                <a:latin typeface="+mn-lt"/>
                <a:ea typeface="+mn-ea"/>
                <a:cs typeface="+mn-cs"/>
              </a:rPr>
              <a:t>时间相对于</a:t>
            </a:r>
            <a:r>
              <a:rPr lang="en-US" altLang="zh-TW" sz="1200" kern="1200" dirty="0">
                <a:solidFill>
                  <a:schemeClr val="tx1"/>
                </a:solidFill>
                <a:latin typeface="+mn-lt"/>
                <a:ea typeface="+mn-ea"/>
                <a:cs typeface="+mn-cs"/>
              </a:rPr>
              <a:t>sleep</a:t>
            </a:r>
            <a:r>
              <a:rPr lang="zh-CN" altLang="en-US" sz="1200" kern="1200" dirty="0">
                <a:solidFill>
                  <a:schemeClr val="tx1"/>
                </a:solidFill>
                <a:latin typeface="+mn-lt"/>
                <a:ea typeface="+mn-ea"/>
                <a:cs typeface="+mn-cs"/>
              </a:rPr>
              <a:t>时间要小得多，这是由</a:t>
            </a:r>
            <a:r>
              <a:rPr lang="en-US" altLang="zh-TW" sz="1200" kern="1200" dirty="0">
                <a:solidFill>
                  <a:schemeClr val="tx1"/>
                </a:solidFill>
                <a:latin typeface="+mn-lt"/>
                <a:ea typeface="+mn-ea"/>
                <a:cs typeface="+mn-cs"/>
              </a:rPr>
              <a:t>WSNM</a:t>
            </a:r>
            <a:r>
              <a:rPr lang="zh-CN" altLang="en-US" sz="1200" kern="1200" dirty="0">
                <a:solidFill>
                  <a:schemeClr val="tx1"/>
                </a:solidFill>
                <a:latin typeface="+mn-lt"/>
                <a:ea typeface="+mn-ea"/>
                <a:cs typeface="+mn-cs"/>
              </a:rPr>
              <a:t>络的数据流量少且突发的特点决定的。</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63</a:t>
            </a:fld>
            <a:endParaRPr lang="zh-CN" altLang="en-US"/>
          </a:p>
        </p:txBody>
      </p:sp>
    </p:spTree>
    <p:extLst>
      <p:ext uri="{BB962C8B-B14F-4D97-AF65-F5344CB8AC3E}">
        <p14:creationId xmlns:p14="http://schemas.microsoft.com/office/powerpoint/2010/main" val="1101194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64</a:t>
            </a:fld>
            <a:endParaRPr lang="zh-CN" altLang="en-US"/>
          </a:p>
        </p:txBody>
      </p:sp>
    </p:spTree>
    <p:extLst>
      <p:ext uri="{BB962C8B-B14F-4D97-AF65-F5344CB8AC3E}">
        <p14:creationId xmlns:p14="http://schemas.microsoft.com/office/powerpoint/2010/main" val="2607953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65</a:t>
            </a:fld>
            <a:endParaRPr lang="zh-CN" altLang="en-US"/>
          </a:p>
        </p:txBody>
      </p:sp>
    </p:spTree>
    <p:extLst>
      <p:ext uri="{BB962C8B-B14F-4D97-AF65-F5344CB8AC3E}">
        <p14:creationId xmlns:p14="http://schemas.microsoft.com/office/powerpoint/2010/main" val="1517710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邻居节点收到发送者或接收者发往其他节点的数据包时，就可以知道它需要睡眠多久</a:t>
            </a:r>
            <a:endParaRPr lang="en-US" altLang="zh-CN" sz="1200"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66</a:t>
            </a:fld>
            <a:endParaRPr lang="zh-CN" altLang="en-US"/>
          </a:p>
        </p:txBody>
      </p:sp>
    </p:spTree>
    <p:extLst>
      <p:ext uri="{BB962C8B-B14F-4D97-AF65-F5344CB8AC3E}">
        <p14:creationId xmlns:p14="http://schemas.microsoft.com/office/powerpoint/2010/main" val="3711797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短消息：利用</a:t>
            </a:r>
            <a:r>
              <a:rPr lang="en-US" altLang="zh-CN"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机制进行发送；</a:t>
            </a:r>
            <a:endParaRPr lang="en-US" altLang="zh-CN" sz="1200" b="0" i="0" kern="1200" dirty="0">
              <a:solidFill>
                <a:schemeClr val="tx1"/>
              </a:solidFill>
              <a:effectLst/>
              <a:latin typeface="+mn-lt"/>
              <a:ea typeface="+mn-ea"/>
              <a:cs typeface="+mn-cs"/>
            </a:endParaRPr>
          </a:p>
          <a:p>
            <a:pPr fontAlgn="base"/>
            <a:endParaRPr lang="zh-CN" altLang="en-US"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长消息：将一个长消息分割为几个短消息在预约的时间内突发发送，短消息也是利用</a:t>
            </a:r>
            <a:r>
              <a:rPr lang="en-US" altLang="zh-CN"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，不同的是</a:t>
            </a:r>
            <a:r>
              <a:rPr lang="en-US" altLang="zh-CN"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中长消息分割的短消息的</a:t>
            </a:r>
            <a:r>
              <a:rPr lang="en-US" altLang="zh-CN"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帧中携带的是整个长消息传递剩余的时间。</a:t>
            </a:r>
            <a:endParaRPr lang="en-US" altLang="zh-CN" sz="1200" b="0" i="0" kern="1200" dirty="0">
              <a:solidFill>
                <a:schemeClr val="tx1"/>
              </a:solidFill>
              <a:effectLst/>
              <a:latin typeface="+mn-lt"/>
              <a:ea typeface="+mn-ea"/>
              <a:cs typeface="+mn-cs"/>
            </a:endParaRPr>
          </a:p>
          <a:p>
            <a:pPr fontAlgn="base"/>
            <a:endParaRPr lang="en-US" altLang="zh-CN"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如果在发送长信息时由于几个比特错误造成重传，则会造成较大的延时和能量损耗，如果简单地将长包分段，则又会由于</a:t>
            </a:r>
            <a:r>
              <a:rPr lang="en-US" altLang="zh-TW"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的使用形成过多的控制开销。基于此，</a:t>
            </a:r>
            <a:r>
              <a:rPr lang="en-US" altLang="zh-TW" sz="1200" b="0" i="0" kern="1200" dirty="0">
                <a:solidFill>
                  <a:schemeClr val="tx1"/>
                </a:solidFill>
                <a:effectLst/>
                <a:latin typeface="+mn-lt"/>
                <a:ea typeface="+mn-ea"/>
                <a:cs typeface="+mn-cs"/>
              </a:rPr>
              <a:t>SMAC</a:t>
            </a:r>
            <a:r>
              <a:rPr lang="zh-CN" altLang="en-US" sz="1200" b="0" i="0" kern="1200" dirty="0">
                <a:solidFill>
                  <a:schemeClr val="tx1"/>
                </a:solidFill>
                <a:effectLst/>
                <a:latin typeface="+mn-lt"/>
                <a:ea typeface="+mn-ea"/>
                <a:cs typeface="+mn-cs"/>
              </a:rPr>
              <a:t>提出了“消息传递”机制。将长的信息包分成若干个</a:t>
            </a:r>
            <a:r>
              <a:rPr lang="en-US" altLang="zh-TW" sz="1200" b="0" i="0" kern="1200" dirty="0">
                <a:solidFill>
                  <a:schemeClr val="tx1"/>
                </a:solidFill>
                <a:effectLst/>
                <a:latin typeface="+mn-lt"/>
                <a:ea typeface="+mn-ea"/>
                <a:cs typeface="+mn-cs"/>
              </a:rPr>
              <a:t>DATA</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并将它们一次传递，但是只使用一个</a:t>
            </a:r>
            <a:r>
              <a:rPr lang="en-US" altLang="zh-TW" sz="1200" b="0" i="0" kern="1200" dirty="0">
                <a:solidFill>
                  <a:schemeClr val="tx1"/>
                </a:solidFill>
                <a:effectLst/>
                <a:latin typeface="+mn-lt"/>
                <a:ea typeface="+mn-ea"/>
                <a:cs typeface="+mn-cs"/>
              </a:rPr>
              <a:t>RTS/CTS</a:t>
            </a:r>
            <a:r>
              <a:rPr lang="zh-CN" altLang="en-US" sz="1200" b="0" i="0" kern="1200" dirty="0">
                <a:solidFill>
                  <a:schemeClr val="tx1"/>
                </a:solidFill>
                <a:effectLst/>
                <a:latin typeface="+mn-lt"/>
                <a:ea typeface="+mn-ea"/>
                <a:cs typeface="+mn-cs"/>
              </a:rPr>
              <a:t>控制分组作为交互。节点为整个传输预留信道，当一个分段没有收到</a:t>
            </a:r>
            <a:r>
              <a:rPr lang="en-US" altLang="zh-TW"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响应时，节点便自动将信道预留向后延长一个分段传输时间 ，并重传该分段，整个传输过程中</a:t>
            </a:r>
            <a:r>
              <a:rPr lang="en-US" altLang="zh-TW" sz="1200" b="0" i="0" kern="1200" dirty="0">
                <a:solidFill>
                  <a:schemeClr val="tx1"/>
                </a:solidFill>
                <a:effectLst/>
                <a:latin typeface="+mn-lt"/>
                <a:ea typeface="+mn-ea"/>
                <a:cs typeface="+mn-cs"/>
              </a:rPr>
              <a:t>DATA</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ACK</a:t>
            </a:r>
            <a:r>
              <a:rPr lang="zh-CN" altLang="en-US" sz="1200" b="0" i="0" kern="1200" dirty="0">
                <a:solidFill>
                  <a:schemeClr val="tx1"/>
                </a:solidFill>
                <a:effectLst/>
                <a:latin typeface="+mn-lt"/>
                <a:ea typeface="+mn-ea"/>
                <a:cs typeface="+mn-cs"/>
              </a:rPr>
              <a:t>都带有通信剩余时间信息，邻居节点可以根据此时间信息避免串扰。</a:t>
            </a:r>
          </a:p>
          <a:p>
            <a:pPr fontAlgn="base"/>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67</a:t>
            </a:fld>
            <a:endParaRPr lang="zh-CN" altLang="en-US"/>
          </a:p>
        </p:txBody>
      </p:sp>
    </p:spTree>
    <p:extLst>
      <p:ext uri="{BB962C8B-B14F-4D97-AF65-F5344CB8AC3E}">
        <p14:creationId xmlns:p14="http://schemas.microsoft.com/office/powerpoint/2010/main" val="3175890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00"/>
              </a:spcBef>
              <a:buFont typeface="Wingdings" panose="05000000000000000000" pitchFamily="2" charset="2"/>
              <a:buNone/>
            </a:pPr>
            <a:r>
              <a:rPr lang="zh-CN" altLang="en-US" b="1" dirty="0"/>
              <a:t>自组织：</a:t>
            </a:r>
            <a:r>
              <a:rPr lang="zh-CN" altLang="en-US" dirty="0"/>
              <a:t>节点自己寻找其邻居节点，实现相邻节点之间的通信，通过多跳传输的方式搭建整个网络，并且需要根据节点的加入和退出来重新组织网络，使网络能够稳定正常的运行</a:t>
            </a:r>
            <a:endParaRPr lang="en-US" altLang="zh-CN" dirty="0"/>
          </a:p>
          <a:p>
            <a:pPr algn="just">
              <a:spcBef>
                <a:spcPts val="600"/>
              </a:spcBef>
              <a:buFont typeface="Wingdings" panose="05000000000000000000" pitchFamily="2" charset="2"/>
              <a:buNone/>
            </a:pPr>
            <a:r>
              <a:rPr lang="zh-CN" altLang="en-US" b="1" dirty="0">
                <a:solidFill>
                  <a:srgbClr val="000000"/>
                </a:solidFill>
                <a:latin typeface="Times New Roman" panose="02020603050405020304" pitchFamily="18" charset="0"/>
                <a:cs typeface="Times New Roman" panose="02020603050405020304" pitchFamily="18" charset="0"/>
              </a:rPr>
              <a:t>分布式：</a:t>
            </a:r>
            <a:r>
              <a:rPr lang="zh-CN" altLang="en-US" dirty="0">
                <a:solidFill>
                  <a:srgbClr val="000000"/>
                </a:solidFill>
                <a:latin typeface="Times New Roman" panose="02020603050405020304" pitchFamily="18" charset="0"/>
                <a:cs typeface="Times New Roman" panose="02020603050405020304" pitchFamily="18" charset="0"/>
              </a:rPr>
              <a:t>网络的感知能力由若干冗余节点共同完成，每一个节点具有相同等的硬件资源和通信距离，没有哪一个节点严格地控制网络的运行，节点消亡之后网络能够重组，任意一个节点的加入或退出都不会影响网络的运行，抗击毁能力强</a:t>
            </a:r>
            <a:endParaRPr lang="en-US" altLang="zh-CN" dirty="0">
              <a:solidFill>
                <a:srgbClr val="000000"/>
              </a:solidFill>
              <a:latin typeface="Times New Roman" panose="02020603050405020304" pitchFamily="18" charset="0"/>
              <a:cs typeface="Times New Roman" panose="02020603050405020304" pitchFamily="18" charset="0"/>
            </a:endParaRPr>
          </a:p>
          <a:p>
            <a:pPr algn="just" fontAlgn="ctr">
              <a:spcBef>
                <a:spcPts val="600"/>
              </a:spcBef>
              <a:buFont typeface="Wingdings" panose="05000000000000000000" pitchFamily="2" charset="2"/>
              <a:buNone/>
            </a:pPr>
            <a:r>
              <a:rPr lang="zh-CN" altLang="en-US" b="1" dirty="0"/>
              <a:t>节点平等：</a:t>
            </a:r>
            <a:r>
              <a:rPr lang="zh-CN" altLang="en-US" dirty="0"/>
              <a:t>除了</a:t>
            </a:r>
            <a:r>
              <a:rPr lang="en-US" altLang="zh-CN" dirty="0"/>
              <a:t>Sink</a:t>
            </a:r>
            <a:r>
              <a:rPr lang="zh-CN" altLang="en-US" dirty="0"/>
              <a:t>节点之外，无线传感器节点的分布随机，以自己为中心只负责自己通信范围内的数据交换；每个节点都是平等的，没有先后优先级之间的差别，具有相同的通信能力，既可以产生数据也可以转发数据。</a:t>
            </a:r>
            <a:endParaRPr lang="en-US" altLang="zh-CN" dirty="0"/>
          </a:p>
          <a:p>
            <a:pPr algn="just" fontAlgn="ctr">
              <a:spcBef>
                <a:spcPts val="600"/>
              </a:spcBef>
              <a:buFont typeface="Wingdings" panose="05000000000000000000" pitchFamily="2" charset="2"/>
              <a:buNone/>
            </a:pPr>
            <a:r>
              <a:rPr lang="zh-CN" altLang="en-US" b="1" dirty="0"/>
              <a:t>可靠性要求高：</a:t>
            </a:r>
            <a:r>
              <a:rPr lang="zh-CN" altLang="en-US" dirty="0"/>
              <a:t>自组织网络采用的是无线信道，通信需要通过多跳路由，因此数据的可靠性不高；而且信道容易受到干扰、和窃听，保密性能差。</a:t>
            </a:r>
            <a:endParaRPr lang="en-US" altLang="zh-CN" dirty="0"/>
          </a:p>
          <a:p>
            <a:endParaRPr lang="zh-CN" altLang="en-US" dirty="0"/>
          </a:p>
          <a:p>
            <a:pPr algn="just">
              <a:spcBef>
                <a:spcPts val="600"/>
              </a:spcBef>
              <a:buFont typeface="Wingdings" panose="05000000000000000000" pitchFamily="2" charset="2"/>
              <a:buNone/>
            </a:pPr>
            <a:endParaRPr lang="en-US" altLang="zh-CN" dirty="0">
              <a:solidFill>
                <a:srgbClr val="000000"/>
              </a:solidFill>
              <a:latin typeface="Times New Roman" panose="02020603050405020304" pitchFamily="18" charset="0"/>
              <a:cs typeface="Times New Roman" panose="02020603050405020304" pitchFamily="18" charset="0"/>
            </a:endParaRPr>
          </a:p>
          <a:p>
            <a:pPr algn="just">
              <a:spcBef>
                <a:spcPts val="600"/>
              </a:spcBef>
              <a:buFont typeface="Wingdings" panose="05000000000000000000" pitchFamily="2" charset="2"/>
              <a:buNone/>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68</a:t>
            </a:fld>
            <a:endParaRPr lang="zh-CN" altLang="en-US"/>
          </a:p>
        </p:txBody>
      </p:sp>
    </p:spTree>
    <p:extLst>
      <p:ext uri="{BB962C8B-B14F-4D97-AF65-F5344CB8AC3E}">
        <p14:creationId xmlns:p14="http://schemas.microsoft.com/office/powerpoint/2010/main" val="3347392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第二次世界大战期间，美国陆军采用无线电信号做资料的传输</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1971</a:t>
            </a:r>
            <a:r>
              <a:rPr lang="zh-CN" altLang="en-US" dirty="0">
                <a:latin typeface="Times New Roman" panose="02020603050405020304" pitchFamily="18" charset="0"/>
                <a:cs typeface="Times New Roman" panose="02020603050405020304" pitchFamily="18" charset="0"/>
              </a:rPr>
              <a:t>年，夏威夷大学（</a:t>
            </a:r>
            <a:r>
              <a:rPr lang="en-US" altLang="zh-CN" dirty="0">
                <a:latin typeface="Times New Roman" panose="02020603050405020304" pitchFamily="18" charset="0"/>
                <a:cs typeface="Times New Roman" panose="02020603050405020304" pitchFamily="18" charset="0"/>
              </a:rPr>
              <a:t>University of Hawaii</a:t>
            </a:r>
            <a:r>
              <a:rPr lang="zh-CN" altLang="en-US" dirty="0">
                <a:latin typeface="Times New Roman" panose="02020603050405020304" pitchFamily="18" charset="0"/>
                <a:cs typeface="Times New Roman" panose="02020603050405020304" pitchFamily="18" charset="0"/>
              </a:rPr>
              <a:t>）的研究员创造了第一个基于封包式技术的无线电通讯网络（</a:t>
            </a:r>
            <a:r>
              <a:rPr lang="en-US" altLang="zh-CN" dirty="0">
                <a:latin typeface="Times New Roman" panose="02020603050405020304" pitchFamily="18" charset="0"/>
                <a:cs typeface="Times New Roman" panose="02020603050405020304" pitchFamily="18" charset="0"/>
              </a:rPr>
              <a:t>ALOHNET</a:t>
            </a:r>
            <a:r>
              <a:rPr lang="zh-CN" altLang="en-US" dirty="0">
                <a:latin typeface="Times New Roman" panose="02020603050405020304" pitchFamily="18" charset="0"/>
                <a:cs typeface="Times New Roman" panose="02020603050405020304" pitchFamily="18" charset="0"/>
              </a:rPr>
              <a:t>网络）</a:t>
            </a:r>
            <a:r>
              <a:rPr lang="en-US" altLang="zh-CN" dirty="0">
                <a:latin typeface="Times New Roman" panose="02020603050405020304" pitchFamily="18" charset="0"/>
                <a:cs typeface="Times New Roman" panose="02020603050405020304" pitchFamily="18" charset="0"/>
              </a:rPr>
              <a:t>——</a:t>
            </a:r>
            <a:r>
              <a:rPr lang="zh-CN" altLang="zh-CN" dirty="0"/>
              <a:t>相当早期的</a:t>
            </a:r>
            <a:r>
              <a:rPr lang="zh-CN" altLang="zh-CN" b="1" dirty="0">
                <a:solidFill>
                  <a:srgbClr val="C00000"/>
                </a:solidFill>
              </a:rPr>
              <a:t>无线局域网络</a:t>
            </a:r>
            <a:endParaRPr lang="en-US" altLang="zh-CN" b="1" dirty="0">
              <a:solidFill>
                <a:srgbClr val="C00000"/>
              </a:solidFill>
            </a:endParaRPr>
          </a:p>
          <a:p>
            <a:endParaRPr lang="en-US" altLang="zh-CN" b="1" dirty="0">
              <a:solidFill>
                <a:srgbClr val="C00000"/>
              </a:solidFill>
              <a:latin typeface="Times New Roman" panose="02020603050405020304" pitchFamily="18" charset="0"/>
              <a:cs typeface="Times New Roman" panose="02020603050405020304" pitchFamily="18" charset="0"/>
            </a:endParaRPr>
          </a:p>
          <a:p>
            <a:r>
              <a:rPr lang="en-US" altLang="zh-CN" sz="1200" kern="1200" dirty="0">
                <a:solidFill>
                  <a:schemeClr val="tx1"/>
                </a:solidFill>
                <a:effectLst/>
                <a:latin typeface="+mn-lt"/>
                <a:ea typeface="+mn-ea"/>
                <a:cs typeface="+mn-cs"/>
              </a:rPr>
              <a:t>Wi-Fi(Wireless Fidelity,</a:t>
            </a:r>
            <a:r>
              <a:rPr lang="zh-CN" altLang="zh-CN" sz="1200" kern="1200" dirty="0">
                <a:solidFill>
                  <a:schemeClr val="tx1"/>
                </a:solidFill>
                <a:effectLst/>
                <a:latin typeface="+mn-lt"/>
                <a:ea typeface="+mn-ea"/>
                <a:cs typeface="+mn-cs"/>
              </a:rPr>
              <a:t>无线高保真</a:t>
            </a:r>
            <a:r>
              <a:rPr lang="en-US" altLang="zh-CN" sz="1200" kern="1200" dirty="0">
                <a:solidFill>
                  <a:schemeClr val="tx1"/>
                </a:solidFill>
                <a:effectLst/>
                <a:latin typeface="+mn-lt"/>
                <a:ea typeface="+mn-ea"/>
                <a:cs typeface="+mn-cs"/>
              </a:rPr>
              <a:t>)</a:t>
            </a:r>
          </a:p>
          <a:p>
            <a:endParaRPr lang="en-US" altLang="zh-CN" sz="1200" b="1" kern="1200" dirty="0">
              <a:solidFill>
                <a:schemeClr val="tx1"/>
              </a:solidFill>
              <a:effectLst/>
              <a:latin typeface="+mn-lt"/>
              <a:ea typeface="+mn-ea"/>
              <a:cs typeface="+mn-cs"/>
            </a:endParaRPr>
          </a:p>
          <a:p>
            <a:pPr latinLnBrk="0"/>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802.11a</a:t>
            </a:r>
            <a:r>
              <a:rPr lang="zh-CN" altLang="en-US" sz="1200" b="0" i="0" kern="1200" dirty="0">
                <a:solidFill>
                  <a:schemeClr val="tx1"/>
                </a:solidFill>
                <a:effectLst/>
                <a:latin typeface="+mn-lt"/>
                <a:ea typeface="+mn-ea"/>
                <a:cs typeface="+mn-cs"/>
              </a:rPr>
              <a:t>拥有</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条不相互重叠的频道，</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条用于室内，</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条用于点对点传输。它不能与</a:t>
            </a:r>
            <a:r>
              <a:rPr lang="en-US" altLang="zh-CN" sz="1200" b="0" i="0" kern="1200" dirty="0">
                <a:solidFill>
                  <a:schemeClr val="tx1"/>
                </a:solidFill>
                <a:effectLst/>
                <a:latin typeface="+mn-lt"/>
                <a:ea typeface="+mn-ea"/>
                <a:cs typeface="+mn-cs"/>
              </a:rPr>
              <a:t>802.11b</a:t>
            </a:r>
            <a:r>
              <a:rPr lang="zh-CN" altLang="en-US" sz="1200" b="0" i="0" kern="1200" dirty="0">
                <a:solidFill>
                  <a:schemeClr val="tx1"/>
                </a:solidFill>
                <a:effectLst/>
                <a:latin typeface="+mn-lt"/>
                <a:ea typeface="+mn-ea"/>
                <a:cs typeface="+mn-cs"/>
              </a:rPr>
              <a:t>进行互操作，除非使用了对两种标准都采用的设备</a:t>
            </a:r>
            <a:r>
              <a:rPr lang="en-US" altLang="zh-CN" sz="1200" b="0" i="0" kern="1200" dirty="0">
                <a:solidFill>
                  <a:schemeClr val="tx1"/>
                </a:solidFill>
                <a:effectLst/>
                <a:latin typeface="+mn-lt"/>
                <a:ea typeface="+mn-ea"/>
                <a:cs typeface="+mn-cs"/>
              </a:rPr>
              <a:t>.802.11a</a:t>
            </a:r>
          </a:p>
          <a:p>
            <a:pPr latinLnBrk="0"/>
            <a:r>
              <a:rPr lang="zh-CN" altLang="en-US" sz="1200" b="0" i="0" kern="1200" dirty="0">
                <a:solidFill>
                  <a:schemeClr val="tx1"/>
                </a:solidFill>
                <a:effectLst/>
                <a:latin typeface="+mn-lt"/>
                <a:ea typeface="+mn-ea"/>
                <a:cs typeface="+mn-cs"/>
              </a:rPr>
              <a:t>采用</a:t>
            </a:r>
            <a:r>
              <a:rPr lang="en-US" altLang="zh-CN" sz="1200" b="0" i="0" kern="1200" dirty="0">
                <a:solidFill>
                  <a:schemeClr val="tx1"/>
                </a:solidFill>
                <a:effectLst/>
                <a:latin typeface="+mn-lt"/>
                <a:ea typeface="+mn-ea"/>
                <a:cs typeface="+mn-cs"/>
              </a:rPr>
              <a:t>52</a:t>
            </a:r>
            <a:r>
              <a:rPr lang="zh-CN" altLang="en-US" sz="1200" b="0" i="0" kern="1200" dirty="0">
                <a:solidFill>
                  <a:schemeClr val="tx1"/>
                </a:solidFill>
                <a:effectLst/>
                <a:latin typeface="+mn-lt"/>
                <a:ea typeface="+mn-ea"/>
                <a:cs typeface="+mn-cs"/>
              </a:rPr>
              <a:t>个正交频分复用（</a:t>
            </a:r>
            <a:r>
              <a:rPr lang="en-US" altLang="zh-CN" sz="1200" b="0" i="0" kern="1200" dirty="0">
                <a:solidFill>
                  <a:schemeClr val="tx1"/>
                </a:solidFill>
                <a:effectLst/>
                <a:latin typeface="+mn-lt"/>
                <a:ea typeface="+mn-ea"/>
                <a:cs typeface="+mn-cs"/>
              </a:rPr>
              <a:t>OFDM</a:t>
            </a:r>
            <a:r>
              <a:rPr lang="zh-CN" altLang="en-US" sz="1200" b="0" i="0" kern="1200" dirty="0">
                <a:solidFill>
                  <a:schemeClr val="tx1"/>
                </a:solidFill>
                <a:effectLst/>
                <a:latin typeface="+mn-lt"/>
                <a:ea typeface="+mn-ea"/>
                <a:cs typeface="+mn-cs"/>
              </a:rPr>
              <a:t>）的独特扩频技术。</a:t>
            </a:r>
            <a:r>
              <a:rPr lang="zh-CN" altLang="zh-CN" sz="1200" kern="1200" dirty="0">
                <a:solidFill>
                  <a:schemeClr val="tx1"/>
                </a:solidFill>
                <a:effectLst/>
                <a:latin typeface="+mn-lt"/>
                <a:ea typeface="+mn-ea"/>
                <a:cs typeface="+mn-cs"/>
              </a:rPr>
              <a:t>采用</a:t>
            </a:r>
            <a:r>
              <a:rPr lang="en-US" altLang="zh-CN" sz="1200" kern="1200" dirty="0">
                <a:solidFill>
                  <a:schemeClr val="tx1"/>
                </a:solidFill>
                <a:effectLst/>
                <a:latin typeface="+mn-lt"/>
                <a:ea typeface="+mn-ea"/>
                <a:cs typeface="+mn-cs"/>
              </a:rPr>
              <a:t>CSMA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a:t>
            </a:r>
            <a:r>
              <a:rPr lang="zh-CN" altLang="zh-CN" sz="1200" kern="1200" dirty="0">
                <a:solidFill>
                  <a:schemeClr val="tx1"/>
                </a:solidFill>
                <a:effectLst/>
                <a:latin typeface="+mn-lt"/>
                <a:ea typeface="+mn-ea"/>
                <a:cs typeface="+mn-cs"/>
              </a:rPr>
              <a:t>协议</a:t>
            </a:r>
            <a:r>
              <a:rPr lang="zh-CN" altLang="en-US" sz="120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802.11a</a:t>
            </a:r>
            <a:r>
              <a:rPr lang="zh-CN" altLang="en-US" sz="1200" b="0" i="0" kern="1200" dirty="0">
                <a:solidFill>
                  <a:schemeClr val="tx1"/>
                </a:solidFill>
                <a:effectLst/>
                <a:latin typeface="+mn-lt"/>
                <a:ea typeface="+mn-ea"/>
                <a:cs typeface="+mn-cs"/>
              </a:rPr>
              <a:t>不能传播得像</a:t>
            </a:r>
            <a:r>
              <a:rPr lang="en-US" altLang="zh-CN" sz="1200" b="0" i="0" kern="1200" dirty="0">
                <a:solidFill>
                  <a:schemeClr val="tx1"/>
                </a:solidFill>
                <a:effectLst/>
                <a:latin typeface="+mn-lt"/>
                <a:ea typeface="+mn-ea"/>
                <a:cs typeface="+mn-cs"/>
              </a:rPr>
              <a:t>802.11b</a:t>
            </a:r>
            <a:r>
              <a:rPr lang="zh-CN" altLang="en-US" sz="1200" b="0" i="0" kern="1200" dirty="0">
                <a:solidFill>
                  <a:schemeClr val="tx1"/>
                </a:solidFill>
                <a:effectLst/>
                <a:latin typeface="+mn-lt"/>
                <a:ea typeface="+mn-ea"/>
                <a:cs typeface="+mn-cs"/>
              </a:rPr>
              <a:t>那么远，因为它更容易被吸收。</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en-US" altLang="zh-CN" sz="1200" kern="1200" dirty="0">
                <a:solidFill>
                  <a:schemeClr val="tx1"/>
                </a:solidFill>
                <a:effectLst/>
                <a:latin typeface="+mn-lt"/>
                <a:ea typeface="+mn-ea"/>
                <a:cs typeface="+mn-cs"/>
              </a:rPr>
              <a:t>OFDM</a:t>
            </a:r>
            <a:r>
              <a:rPr lang="zh-CN" altLang="zh-CN" sz="1200" kern="1200" dirty="0">
                <a:solidFill>
                  <a:schemeClr val="tx1"/>
                </a:solidFill>
                <a:effectLst/>
                <a:latin typeface="+mn-lt"/>
                <a:ea typeface="+mn-ea"/>
                <a:cs typeface="+mn-cs"/>
              </a:rPr>
              <a:t>技术将</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个无线信 道分解成多个子载波同时传输数据，每个子载波的速率比总速率低许多，也就是每个传输符号的时长要长许多，这有利于克服无线信道的衰落，改善了信号质量，提升了整个网络的速度。</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latinLnBrk="0"/>
            <a:r>
              <a:rPr lang="en-US" altLang="zh-CN" sz="1200" kern="1200" dirty="0">
                <a:solidFill>
                  <a:schemeClr val="tx1"/>
                </a:solidFill>
                <a:effectLst/>
                <a:latin typeface="+mn-lt"/>
                <a:ea typeface="+mn-ea"/>
                <a:cs typeface="+mn-cs"/>
              </a:rPr>
              <a:t>2001</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802.11b</a:t>
            </a:r>
            <a:r>
              <a:rPr lang="zh-CN" altLang="en-US" sz="1200" kern="1200" dirty="0">
                <a:solidFill>
                  <a:schemeClr val="tx1"/>
                </a:solidFill>
                <a:effectLst/>
                <a:latin typeface="+mn-lt"/>
                <a:ea typeface="+mn-ea"/>
                <a:cs typeface="+mn-cs"/>
              </a:rPr>
              <a:t>产品开始销售，</a:t>
            </a:r>
            <a:r>
              <a:rPr lang="en-US" altLang="zh-CN" sz="1200" kern="1200" dirty="0">
                <a:solidFill>
                  <a:schemeClr val="tx1"/>
                </a:solidFill>
                <a:effectLst/>
                <a:latin typeface="+mn-lt"/>
                <a:ea typeface="+mn-ea"/>
                <a:cs typeface="+mn-cs"/>
              </a:rPr>
              <a:t>802.11a</a:t>
            </a:r>
            <a:r>
              <a:rPr lang="zh-CN" altLang="en-US" sz="1200" kern="1200" dirty="0">
                <a:solidFill>
                  <a:schemeClr val="tx1"/>
                </a:solidFill>
                <a:effectLst/>
                <a:latin typeface="+mn-lt"/>
                <a:ea typeface="+mn-ea"/>
                <a:cs typeface="+mn-cs"/>
              </a:rPr>
              <a:t>的产品要晚，这是因为产品中</a:t>
            </a:r>
            <a:r>
              <a:rPr lang="en-US" altLang="zh-CN" sz="1200" kern="1200" dirty="0">
                <a:solidFill>
                  <a:schemeClr val="tx1"/>
                </a:solidFill>
                <a:effectLst/>
                <a:latin typeface="+mn-lt"/>
                <a:ea typeface="+mn-ea"/>
                <a:cs typeface="+mn-cs"/>
              </a:rPr>
              <a:t>5GHz</a:t>
            </a:r>
            <a:r>
              <a:rPr lang="zh-CN" altLang="en-US" sz="1200" kern="1200" dirty="0">
                <a:solidFill>
                  <a:schemeClr val="tx1"/>
                </a:solidFill>
                <a:effectLst/>
                <a:latin typeface="+mn-lt"/>
                <a:ea typeface="+mn-ea"/>
                <a:cs typeface="+mn-cs"/>
              </a:rPr>
              <a:t>的组件研制成功太慢。</a:t>
            </a:r>
            <a:r>
              <a:rPr lang="en-US" altLang="zh-CN" sz="1200" kern="1200" dirty="0">
                <a:solidFill>
                  <a:schemeClr val="tx1"/>
                </a:solidFill>
                <a:effectLst/>
                <a:latin typeface="+mn-lt"/>
                <a:ea typeface="+mn-ea"/>
                <a:cs typeface="+mn-cs"/>
              </a:rPr>
              <a:t>IEEE802.11a</a:t>
            </a:r>
            <a:r>
              <a:rPr lang="zh-CN" altLang="en-US" sz="1200" kern="1200" dirty="0">
                <a:solidFill>
                  <a:schemeClr val="tx1"/>
                </a:solidFill>
                <a:effectLst/>
                <a:latin typeface="+mn-lt"/>
                <a:ea typeface="+mn-ea"/>
                <a:cs typeface="+mn-cs"/>
              </a:rPr>
              <a:t>在使用频率的选择和数据传输速率上都优与</a:t>
            </a:r>
            <a:r>
              <a:rPr lang="en-US" altLang="zh-CN" sz="1200" kern="1200" dirty="0">
                <a:solidFill>
                  <a:schemeClr val="tx1"/>
                </a:solidFill>
                <a:effectLst/>
                <a:latin typeface="+mn-lt"/>
                <a:ea typeface="+mn-ea"/>
                <a:cs typeface="+mn-cs"/>
              </a:rPr>
              <a:t>IEEE802.11b</a:t>
            </a:r>
            <a:r>
              <a:rPr lang="zh-CN" altLang="en-US" sz="1200" kern="1200" dirty="0">
                <a:solidFill>
                  <a:schemeClr val="tx1"/>
                </a:solidFill>
                <a:effectLst/>
                <a:latin typeface="+mn-lt"/>
                <a:ea typeface="+mn-ea"/>
                <a:cs typeface="+mn-cs"/>
              </a:rPr>
              <a:t>，不过其芯片还没有进入市场加之设备昂贵、不兼容</a:t>
            </a:r>
            <a:r>
              <a:rPr lang="en-US" altLang="zh-CN" sz="1200" kern="1200" dirty="0">
                <a:solidFill>
                  <a:schemeClr val="tx1"/>
                </a:solidFill>
                <a:effectLst/>
                <a:latin typeface="+mn-lt"/>
                <a:ea typeface="+mn-ea"/>
                <a:cs typeface="+mn-cs"/>
              </a:rPr>
              <a:t>IEEE802.11b</a:t>
            </a:r>
            <a:r>
              <a:rPr lang="zh-CN" altLang="en-US" sz="1200" kern="1200" dirty="0">
                <a:solidFill>
                  <a:schemeClr val="tx1"/>
                </a:solidFill>
                <a:effectLst/>
                <a:latin typeface="+mn-lt"/>
                <a:ea typeface="+mn-ea"/>
                <a:cs typeface="+mn-cs"/>
              </a:rPr>
              <a:t>、空中接力不好和点对点连接很不经济，不适合小型设备。</a:t>
            </a:r>
            <a:endParaRPr lang="en-US" altLang="zh-CN" sz="1200"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IEEE 802.11b</a:t>
            </a:r>
            <a:r>
              <a:rPr lang="zh-CN" altLang="en-US" sz="1200" b="1" kern="1200" dirty="0">
                <a:solidFill>
                  <a:schemeClr val="tx1"/>
                </a:solidFill>
                <a:effectLst/>
                <a:latin typeface="+mn-lt"/>
                <a:ea typeface="+mn-ea"/>
                <a:cs typeface="+mn-cs"/>
              </a:rPr>
              <a:t>是所有无线局域网标准中最著名，也是普及最广的标准。</a:t>
            </a:r>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采用了补码键控（</a:t>
            </a:r>
            <a:r>
              <a:rPr lang="en-US" altLang="zh-CN" sz="1200" b="1" kern="1200" dirty="0">
                <a:solidFill>
                  <a:schemeClr val="tx1"/>
                </a:solidFill>
                <a:effectLst/>
                <a:latin typeface="+mn-lt"/>
                <a:ea typeface="+mn-ea"/>
                <a:cs typeface="+mn-cs"/>
              </a:rPr>
              <a:t>CCK</a:t>
            </a:r>
            <a:r>
              <a:rPr lang="zh-CN" altLang="en-US" sz="1200" b="1" kern="1200" dirty="0">
                <a:solidFill>
                  <a:schemeClr val="tx1"/>
                </a:solidFill>
                <a:effectLst/>
                <a:latin typeface="+mn-lt"/>
                <a:ea typeface="+mn-ea"/>
                <a:cs typeface="+mn-cs"/>
              </a:rPr>
              <a:t>）调制技术和直序列调频（</a:t>
            </a:r>
            <a:r>
              <a:rPr lang="en-US" altLang="zh-CN" sz="1200" b="1" kern="1200" dirty="0">
                <a:solidFill>
                  <a:schemeClr val="tx1"/>
                </a:solidFill>
                <a:effectLst/>
                <a:latin typeface="+mn-lt"/>
                <a:ea typeface="+mn-ea"/>
                <a:cs typeface="+mn-cs"/>
              </a:rPr>
              <a:t>DSSS</a:t>
            </a:r>
            <a:r>
              <a:rPr lang="zh-CN" altLang="en-US" sz="1200" b="1" kern="1200" dirty="0">
                <a:solidFill>
                  <a:schemeClr val="tx1"/>
                </a:solidFill>
                <a:effectLst/>
                <a:latin typeface="+mn-lt"/>
                <a:ea typeface="+mn-ea"/>
                <a:cs typeface="+mn-cs"/>
              </a:rPr>
              <a:t>）技术，通过使用新的调制技术，数据速率增至为</a:t>
            </a:r>
            <a:r>
              <a:rPr lang="en-US" altLang="zh-CN" sz="1200" b="1" kern="1200" dirty="0">
                <a:solidFill>
                  <a:schemeClr val="tx1"/>
                </a:solidFill>
                <a:effectLst/>
                <a:latin typeface="+mn-lt"/>
                <a:ea typeface="+mn-ea"/>
                <a:cs typeface="+mn-cs"/>
              </a:rPr>
              <a:t>5.5Mbps</a:t>
            </a:r>
            <a:r>
              <a:rPr lang="zh-CN" altLang="en-US" sz="1200" b="1" kern="1200" dirty="0">
                <a:solidFill>
                  <a:schemeClr val="tx1"/>
                </a:solidFill>
                <a:effectLst/>
                <a:latin typeface="+mn-lt"/>
                <a:ea typeface="+mn-ea"/>
                <a:cs typeface="+mn-cs"/>
              </a:rPr>
              <a:t>和</a:t>
            </a:r>
            <a:r>
              <a:rPr lang="en-US" altLang="zh-CN" sz="1200" b="1" kern="1200" dirty="0">
                <a:solidFill>
                  <a:schemeClr val="tx1"/>
                </a:solidFill>
                <a:effectLst/>
                <a:latin typeface="+mn-lt"/>
                <a:ea typeface="+mn-ea"/>
                <a:cs typeface="+mn-cs"/>
              </a:rPr>
              <a:t>11Mbps</a:t>
            </a:r>
            <a:r>
              <a:rPr lang="zh-CN" altLang="en-US" sz="1200" b="1" kern="1200" dirty="0">
                <a:solidFill>
                  <a:schemeClr val="tx1"/>
                </a:solidFill>
                <a:effectLst/>
                <a:latin typeface="+mn-lt"/>
                <a:ea typeface="+mn-ea"/>
                <a:cs typeface="+mn-cs"/>
              </a:rPr>
              <a:t>。</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en-US" altLang="zh-CN" sz="1200" u="none" kern="1200" dirty="0">
                <a:solidFill>
                  <a:schemeClr val="tx1"/>
                </a:solidFill>
                <a:effectLst/>
                <a:latin typeface="+mn-lt"/>
                <a:ea typeface="+mn-ea"/>
                <a:cs typeface="+mn-cs"/>
              </a:rPr>
              <a:t>802.11g</a:t>
            </a:r>
            <a:r>
              <a:rPr lang="zh-CN" altLang="zh-CN" sz="1200" u="none" kern="1200" dirty="0">
                <a:solidFill>
                  <a:schemeClr val="tx1"/>
                </a:solidFill>
                <a:effectLst/>
                <a:latin typeface="+mn-lt"/>
                <a:ea typeface="+mn-ea"/>
                <a:cs typeface="+mn-cs"/>
              </a:rPr>
              <a:t>， 其使命就是兼顾</a:t>
            </a:r>
            <a:r>
              <a:rPr lang="en-US" altLang="zh-CN" sz="1200" u="none" kern="1200" dirty="0">
                <a:solidFill>
                  <a:schemeClr val="tx1"/>
                </a:solidFill>
                <a:effectLst/>
                <a:latin typeface="+mn-lt"/>
                <a:ea typeface="+mn-ea"/>
                <a:cs typeface="+mn-cs"/>
              </a:rPr>
              <a:t>802.11a</a:t>
            </a:r>
            <a:r>
              <a:rPr lang="zh-CN" altLang="zh-CN" sz="1200" u="none" kern="1200" dirty="0">
                <a:solidFill>
                  <a:schemeClr val="tx1"/>
                </a:solidFill>
                <a:effectLst/>
                <a:latin typeface="+mn-lt"/>
                <a:ea typeface="+mn-ea"/>
                <a:cs typeface="+mn-cs"/>
              </a:rPr>
              <a:t>和</a:t>
            </a:r>
            <a:r>
              <a:rPr lang="en-US" altLang="zh-CN" sz="1200" u="none" kern="1200" dirty="0">
                <a:solidFill>
                  <a:schemeClr val="tx1"/>
                </a:solidFill>
                <a:effectLst/>
                <a:latin typeface="+mn-lt"/>
                <a:ea typeface="+mn-ea"/>
                <a:cs typeface="+mn-cs"/>
              </a:rPr>
              <a:t>802.11b</a:t>
            </a:r>
            <a:r>
              <a:rPr lang="zh-CN" altLang="zh-CN" sz="1200" u="none" kern="1200" dirty="0">
                <a:solidFill>
                  <a:schemeClr val="tx1"/>
                </a:solidFill>
                <a:effectLst/>
                <a:latin typeface="+mn-lt"/>
                <a:ea typeface="+mn-ea"/>
                <a:cs typeface="+mn-cs"/>
              </a:rPr>
              <a:t>，为</a:t>
            </a:r>
            <a:r>
              <a:rPr lang="en-US" altLang="zh-CN" sz="1200" u="none" kern="1200" dirty="0">
                <a:solidFill>
                  <a:schemeClr val="tx1"/>
                </a:solidFill>
                <a:effectLst/>
                <a:latin typeface="+mn-lt"/>
                <a:ea typeface="+mn-ea"/>
                <a:cs typeface="+mn-cs"/>
              </a:rPr>
              <a:t>802.11b</a:t>
            </a:r>
            <a:r>
              <a:rPr lang="zh-CN" altLang="zh-CN" sz="1200" u="none" kern="1200" dirty="0">
                <a:solidFill>
                  <a:schemeClr val="tx1"/>
                </a:solidFill>
                <a:effectLst/>
                <a:latin typeface="+mn-lt"/>
                <a:ea typeface="+mn-ea"/>
                <a:cs typeface="+mn-cs"/>
              </a:rPr>
              <a:t>过渡到</a:t>
            </a:r>
            <a:r>
              <a:rPr lang="en-US" altLang="zh-CN" sz="1200" u="none" kern="1200" dirty="0">
                <a:solidFill>
                  <a:schemeClr val="tx1"/>
                </a:solidFill>
                <a:effectLst/>
                <a:latin typeface="+mn-lt"/>
                <a:ea typeface="+mn-ea"/>
                <a:cs typeface="+mn-cs"/>
              </a:rPr>
              <a:t>802.11a</a:t>
            </a:r>
            <a:r>
              <a:rPr lang="zh-CN" altLang="zh-CN" sz="1200" u="none" kern="1200" dirty="0">
                <a:solidFill>
                  <a:schemeClr val="tx1"/>
                </a:solidFill>
                <a:effectLst/>
                <a:latin typeface="+mn-lt"/>
                <a:ea typeface="+mn-ea"/>
                <a:cs typeface="+mn-cs"/>
              </a:rPr>
              <a:t>铺路修桥。</a:t>
            </a:r>
            <a:endParaRPr lang="en-US" altLang="zh-CN" sz="1200" u="none" kern="1200" dirty="0">
              <a:solidFill>
                <a:schemeClr val="tx1"/>
              </a:solidFill>
              <a:effectLst/>
              <a:latin typeface="+mn-lt"/>
              <a:ea typeface="+mn-ea"/>
              <a:cs typeface="+mn-cs"/>
            </a:endParaRPr>
          </a:p>
          <a:p>
            <a:endParaRPr lang="en-US" altLang="zh-CN" sz="1200" b="1" u="none"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2.4G</a:t>
            </a:r>
            <a:r>
              <a:rPr lang="zh-CN" altLang="en-US" sz="1200" b="0" i="0" kern="1200" dirty="0">
                <a:solidFill>
                  <a:schemeClr val="tx1"/>
                </a:solidFill>
                <a:effectLst/>
                <a:latin typeface="+mn-lt"/>
                <a:ea typeface="+mn-ea"/>
                <a:cs typeface="+mn-cs"/>
              </a:rPr>
              <a:t>网络已经很拥挤了，像</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、蓝牙都在用这个频段，连微波炉都是</a:t>
            </a:r>
            <a:r>
              <a:rPr lang="en-US" altLang="zh-CN" sz="1200" b="0" i="0" kern="1200" dirty="0">
                <a:solidFill>
                  <a:schemeClr val="tx1"/>
                </a:solidFill>
                <a:effectLst/>
                <a:latin typeface="+mn-lt"/>
                <a:ea typeface="+mn-ea"/>
                <a:cs typeface="+mn-cs"/>
              </a:rPr>
              <a:t>2.4G</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u="none" kern="1200" dirty="0">
              <a:solidFill>
                <a:schemeClr val="tx1"/>
              </a:solidFill>
              <a:effectLst/>
              <a:latin typeface="+mn-lt"/>
              <a:ea typeface="+mn-ea"/>
              <a:cs typeface="+mn-cs"/>
            </a:endParaRPr>
          </a:p>
          <a:p>
            <a:r>
              <a:rPr lang="en-US" altLang="zh-CN" sz="1200" b="1" u="none" kern="1200" dirty="0">
                <a:solidFill>
                  <a:schemeClr val="tx1"/>
                </a:solidFill>
                <a:effectLst/>
                <a:latin typeface="+mn-lt"/>
                <a:ea typeface="+mn-ea"/>
                <a:cs typeface="+mn-cs"/>
              </a:rPr>
              <a:t>802.11n</a:t>
            </a:r>
            <a:r>
              <a:rPr lang="zh-CN" altLang="en-US" sz="1200" b="1" u="none" kern="1200" dirty="0">
                <a:solidFill>
                  <a:schemeClr val="tx1"/>
                </a:solidFill>
                <a:effectLst/>
                <a:latin typeface="+mn-lt"/>
                <a:ea typeface="+mn-ea"/>
                <a:cs typeface="+mn-cs"/>
              </a:rPr>
              <a:t>，导入多重输入输出 </a:t>
            </a:r>
            <a:r>
              <a:rPr lang="en-US" altLang="zh-CN" sz="1200" b="1" u="none" kern="1200" dirty="0">
                <a:solidFill>
                  <a:schemeClr val="tx1"/>
                </a:solidFill>
                <a:effectLst/>
                <a:latin typeface="+mn-lt"/>
                <a:ea typeface="+mn-ea"/>
                <a:cs typeface="+mn-cs"/>
              </a:rPr>
              <a:t>(MIMO) </a:t>
            </a:r>
            <a:r>
              <a:rPr lang="zh-CN" altLang="en-US" sz="1200" b="1" u="none" kern="1200" dirty="0">
                <a:solidFill>
                  <a:schemeClr val="tx1"/>
                </a:solidFill>
                <a:effectLst/>
                <a:latin typeface="+mn-lt"/>
                <a:ea typeface="+mn-ea"/>
                <a:cs typeface="+mn-cs"/>
              </a:rPr>
              <a:t>技术，基本上是</a:t>
            </a:r>
            <a:r>
              <a:rPr lang="en-US" altLang="zh-CN" sz="1200" b="1" u="none" kern="1200" dirty="0">
                <a:solidFill>
                  <a:schemeClr val="tx1"/>
                </a:solidFill>
                <a:effectLst/>
                <a:latin typeface="+mn-lt"/>
                <a:ea typeface="+mn-ea"/>
                <a:cs typeface="+mn-cs"/>
              </a:rPr>
              <a:t>802.11a</a:t>
            </a:r>
            <a:r>
              <a:rPr lang="zh-CN" altLang="en-US" sz="1200" b="1" u="none" kern="1200" dirty="0">
                <a:solidFill>
                  <a:schemeClr val="tx1"/>
                </a:solidFill>
                <a:effectLst/>
                <a:latin typeface="+mn-lt"/>
                <a:ea typeface="+mn-ea"/>
                <a:cs typeface="+mn-cs"/>
              </a:rPr>
              <a:t>的延伸版。</a:t>
            </a:r>
            <a:r>
              <a:rPr lang="en-US" altLang="zh-CN" sz="1200" b="1" u="none" kern="1200" dirty="0">
                <a:solidFill>
                  <a:schemeClr val="tx1"/>
                </a:solidFill>
                <a:effectLst/>
                <a:latin typeface="+mn-lt"/>
                <a:ea typeface="+mn-ea"/>
                <a:cs typeface="+mn-cs"/>
              </a:rPr>
              <a:t>. MIMO</a:t>
            </a:r>
            <a:r>
              <a:rPr lang="zh-CN" altLang="en-US" sz="1200" b="1" u="none" kern="1200" dirty="0">
                <a:solidFill>
                  <a:schemeClr val="tx1"/>
                </a:solidFill>
                <a:effectLst/>
                <a:latin typeface="+mn-lt"/>
                <a:ea typeface="+mn-ea"/>
                <a:cs typeface="+mn-cs"/>
              </a:rPr>
              <a:t>使用多个发射和接收天线来允许更高的资料传输率。</a:t>
            </a:r>
            <a:r>
              <a:rPr lang="en-US" altLang="zh-CN" sz="1200" b="1" u="none" kern="1200" dirty="0">
                <a:solidFill>
                  <a:schemeClr val="tx1"/>
                </a:solidFill>
                <a:effectLst/>
                <a:latin typeface="+mn-lt"/>
                <a:ea typeface="+mn-ea"/>
                <a:cs typeface="+mn-cs"/>
              </a:rPr>
              <a:t>MIMO</a:t>
            </a:r>
            <a:r>
              <a:rPr lang="zh-CN" altLang="en-US" sz="1200" b="1" u="none" kern="1200" dirty="0">
                <a:solidFill>
                  <a:schemeClr val="tx1"/>
                </a:solidFill>
                <a:effectLst/>
                <a:latin typeface="+mn-lt"/>
                <a:ea typeface="+mn-ea"/>
                <a:cs typeface="+mn-cs"/>
              </a:rPr>
              <a:t>并使用了</a:t>
            </a:r>
            <a:r>
              <a:rPr lang="en-US" altLang="zh-CN" sz="1200" b="1" u="none" kern="1200" dirty="0" err="1">
                <a:solidFill>
                  <a:schemeClr val="tx1"/>
                </a:solidFill>
                <a:effectLst/>
                <a:latin typeface="+mn-lt"/>
                <a:ea typeface="+mn-ea"/>
                <a:cs typeface="+mn-cs"/>
              </a:rPr>
              <a:t>Alamouti</a:t>
            </a:r>
            <a:r>
              <a:rPr lang="en-US" altLang="zh-CN" sz="1200" b="1" u="none" kern="1200" dirty="0">
                <a:solidFill>
                  <a:schemeClr val="tx1"/>
                </a:solidFill>
                <a:effectLst/>
                <a:latin typeface="+mn-lt"/>
                <a:ea typeface="+mn-ea"/>
                <a:cs typeface="+mn-cs"/>
              </a:rPr>
              <a:t> coding </a:t>
            </a:r>
            <a:r>
              <a:rPr lang="en-US" altLang="zh-CN" sz="1200" b="1" u="none" kern="1200" dirty="0" err="1">
                <a:solidFill>
                  <a:schemeClr val="tx1"/>
                </a:solidFill>
                <a:effectLst/>
                <a:latin typeface="+mn-lt"/>
                <a:ea typeface="+mn-ea"/>
                <a:cs typeface="+mn-cs"/>
              </a:rPr>
              <a:t>coding</a:t>
            </a:r>
            <a:r>
              <a:rPr lang="en-US" altLang="zh-CN" sz="1200" b="1" u="none" kern="1200" dirty="0">
                <a:solidFill>
                  <a:schemeClr val="tx1"/>
                </a:solidFill>
                <a:effectLst/>
                <a:latin typeface="+mn-lt"/>
                <a:ea typeface="+mn-ea"/>
                <a:cs typeface="+mn-cs"/>
              </a:rPr>
              <a:t> schemes </a:t>
            </a:r>
            <a:r>
              <a:rPr lang="zh-CN" altLang="en-US" sz="1200" b="1" u="none" kern="1200" dirty="0">
                <a:solidFill>
                  <a:schemeClr val="tx1"/>
                </a:solidFill>
                <a:effectLst/>
                <a:latin typeface="+mn-lt"/>
                <a:ea typeface="+mn-ea"/>
                <a:cs typeface="+mn-cs"/>
              </a:rPr>
              <a:t>来增加传输范围。</a:t>
            </a:r>
            <a:endParaRPr lang="en-US" altLang="zh-CN" sz="1200" b="1" u="none" kern="1200" dirty="0">
              <a:solidFill>
                <a:schemeClr val="tx1"/>
              </a:solidFill>
              <a:effectLst/>
              <a:latin typeface="+mn-lt"/>
              <a:ea typeface="+mn-ea"/>
              <a:cs typeface="+mn-cs"/>
            </a:endParaRPr>
          </a:p>
          <a:p>
            <a:endParaRPr lang="en-US" altLang="zh-CN" sz="1200" b="1" u="none" kern="1200" dirty="0">
              <a:solidFill>
                <a:schemeClr val="tx1"/>
              </a:solidFill>
              <a:effectLst/>
              <a:latin typeface="+mn-lt"/>
              <a:ea typeface="+mn-ea"/>
              <a:cs typeface="+mn-cs"/>
            </a:endParaRPr>
          </a:p>
          <a:p>
            <a:r>
              <a:rPr lang="en-US" altLang="zh-CN" dirty="0"/>
              <a:t>802.11ac</a:t>
            </a:r>
            <a:r>
              <a:rPr lang="zh-CN" altLang="en-US" dirty="0"/>
              <a:t>的核心技术主要基于</a:t>
            </a:r>
            <a:r>
              <a:rPr lang="en-US" altLang="zh-CN" dirty="0"/>
              <a:t>802.11a</a:t>
            </a:r>
            <a:r>
              <a:rPr lang="zh-CN" altLang="en-US" dirty="0"/>
              <a:t>，继续工作在</a:t>
            </a:r>
            <a:r>
              <a:rPr lang="en-US" altLang="zh-CN" dirty="0"/>
              <a:t>5.0GHz</a:t>
            </a:r>
            <a:r>
              <a:rPr lang="zh-CN" altLang="en-US" dirty="0"/>
              <a:t>频段上以保证向下兼容性，但数据传输通道会大大扩充，在当前 </a:t>
            </a:r>
            <a:r>
              <a:rPr lang="en-US" altLang="zh-CN" dirty="0"/>
              <a:t>20MHz</a:t>
            </a:r>
            <a:r>
              <a:rPr lang="zh-CN" altLang="en-US" dirty="0"/>
              <a:t>的基础上增至</a:t>
            </a:r>
            <a:r>
              <a:rPr lang="en-US" altLang="zh-CN" dirty="0"/>
              <a:t>40MHz</a:t>
            </a:r>
            <a:r>
              <a:rPr lang="zh-CN" altLang="en-US" dirty="0"/>
              <a:t>或者</a:t>
            </a:r>
            <a:r>
              <a:rPr lang="en-US" altLang="zh-CN" dirty="0"/>
              <a:t>80MHz</a:t>
            </a:r>
            <a:r>
              <a:rPr lang="zh-CN" altLang="en-US" dirty="0"/>
              <a:t>，甚至有可能达到</a:t>
            </a:r>
            <a:r>
              <a:rPr lang="en-US" altLang="zh-CN" dirty="0"/>
              <a:t>160MHz</a:t>
            </a:r>
            <a:r>
              <a:rPr lang="zh-CN" altLang="en-US" dirty="0"/>
              <a:t>。再加上大约</a:t>
            </a:r>
            <a:r>
              <a:rPr lang="en-US" altLang="zh-CN" dirty="0"/>
              <a:t>10%</a:t>
            </a:r>
            <a:r>
              <a:rPr lang="zh-CN" altLang="en-US" dirty="0"/>
              <a:t>的实际频率调制效率提升，新标准的理论传输速度最高有望 达到</a:t>
            </a:r>
            <a:r>
              <a:rPr lang="en-US" altLang="zh-CN" dirty="0"/>
              <a:t>1Gbps</a:t>
            </a:r>
            <a:r>
              <a:rPr lang="zh-CN" altLang="en-US" dirty="0"/>
              <a:t>，是</a:t>
            </a:r>
            <a:r>
              <a:rPr lang="en-US" altLang="zh-CN" dirty="0"/>
              <a:t>802.11n 300Mbps</a:t>
            </a:r>
            <a:r>
              <a:rPr lang="zh-CN" altLang="en-US" dirty="0"/>
              <a:t>的三倍多。</a:t>
            </a:r>
            <a:r>
              <a:rPr lang="en-US" altLang="zh-CN" sz="1200" b="0" i="0" kern="1200" dirty="0">
                <a:solidFill>
                  <a:schemeClr val="tx1"/>
                </a:solidFill>
                <a:effectLst/>
                <a:latin typeface="+mn-lt"/>
                <a:ea typeface="+mn-ea"/>
                <a:cs typeface="+mn-cs"/>
              </a:rPr>
              <a:t>802.11ac</a:t>
            </a:r>
            <a:r>
              <a:rPr lang="zh-CN" altLang="en-US" sz="1200" b="0" i="0" kern="1200" dirty="0">
                <a:solidFill>
                  <a:schemeClr val="tx1"/>
                </a:solidFill>
                <a:effectLst/>
                <a:latin typeface="+mn-lt"/>
                <a:ea typeface="+mn-ea"/>
                <a:cs typeface="+mn-cs"/>
              </a:rPr>
              <a:t>项目早在</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年上半年就已经着手开始，当时被称为“</a:t>
            </a:r>
            <a:r>
              <a:rPr lang="en-US" altLang="zh-CN" sz="1200" b="0" i="0" kern="1200" dirty="0">
                <a:solidFill>
                  <a:schemeClr val="tx1"/>
                </a:solidFill>
                <a:effectLst/>
                <a:latin typeface="+mn-lt"/>
                <a:ea typeface="+mn-ea"/>
                <a:cs typeface="+mn-cs"/>
              </a:rPr>
              <a:t>Very High Throughput”(</a:t>
            </a:r>
            <a:r>
              <a:rPr lang="zh-CN" altLang="en-US" sz="1200" b="1" i="0" kern="1200" dirty="0">
                <a:solidFill>
                  <a:schemeClr val="tx1"/>
                </a:solidFill>
                <a:effectLst/>
                <a:latin typeface="+mn-lt"/>
                <a:ea typeface="+mn-ea"/>
                <a:cs typeface="+mn-cs"/>
              </a:rPr>
              <a:t>甚高吞吐量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，目标直接就是达到</a:t>
            </a:r>
            <a:r>
              <a:rPr lang="en-US" altLang="zh-CN" sz="1200" b="0" i="0" kern="1200" dirty="0">
                <a:solidFill>
                  <a:schemeClr val="tx1"/>
                </a:solidFill>
                <a:effectLst/>
                <a:latin typeface="+mn-lt"/>
                <a:ea typeface="+mn-ea"/>
                <a:cs typeface="+mn-cs"/>
              </a:rPr>
              <a:t>1Gbps</a:t>
            </a:r>
            <a:r>
              <a:rPr lang="zh-CN" altLang="en-US" sz="1200" b="0" i="0" kern="1200" dirty="0">
                <a:solidFill>
                  <a:schemeClr val="tx1"/>
                </a:solidFill>
                <a:effectLst/>
                <a:latin typeface="+mn-lt"/>
                <a:ea typeface="+mn-ea"/>
                <a:cs typeface="+mn-cs"/>
              </a:rPr>
              <a:t>。</a:t>
            </a:r>
            <a:endParaRPr lang="en-US" altLang="zh-CN" sz="1200" b="1" u="none" kern="1200" dirty="0">
              <a:solidFill>
                <a:schemeClr val="tx1"/>
              </a:solidFill>
              <a:effectLst/>
              <a:latin typeface="+mn-lt"/>
              <a:ea typeface="+mn-ea"/>
              <a:cs typeface="+mn-cs"/>
            </a:endParaRPr>
          </a:p>
          <a:p>
            <a:endParaRPr lang="en-US" altLang="zh-CN" b="1" dirty="0">
              <a:solidFill>
                <a:srgbClr val="C0000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a:t>
            </a:fld>
            <a:endParaRPr lang="zh-CN" altLang="en-US"/>
          </a:p>
        </p:txBody>
      </p:sp>
    </p:spTree>
    <p:extLst>
      <p:ext uri="{BB962C8B-B14F-4D97-AF65-F5344CB8AC3E}">
        <p14:creationId xmlns:p14="http://schemas.microsoft.com/office/powerpoint/2010/main" val="449504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节点资源有限：</a:t>
            </a:r>
            <a:r>
              <a:rPr lang="zh-CN" altLang="en-US" dirty="0"/>
              <a:t>如节点的电源能量、通信能力、计算存储能力有限。而且难以维护，对节点运行的程序包括使用的存储空间、算法时间开销有较高的要求</a:t>
            </a:r>
            <a:endParaRPr lang="en-US" altLang="zh-CN" dirty="0"/>
          </a:p>
          <a:p>
            <a:pPr algn="just">
              <a:spcBef>
                <a:spcPct val="50000"/>
              </a:spcBef>
              <a:buFont typeface="Wingdings" panose="05000000000000000000" pitchFamily="2" charset="2"/>
              <a:buNone/>
            </a:pPr>
            <a:r>
              <a:rPr lang="zh-CN" altLang="en-US" b="1" dirty="0"/>
              <a:t>网络规模大：</a:t>
            </a:r>
            <a:r>
              <a:rPr lang="zh-CN" altLang="en-US" dirty="0"/>
              <a:t>大部分无线传感器网络的覆盖范围很大并且部署密集，在单位面积内可能存在大量的传感器节点；</a:t>
            </a:r>
          </a:p>
          <a:p>
            <a:pPr algn="just">
              <a:spcBef>
                <a:spcPct val="50000"/>
              </a:spcBef>
              <a:buFont typeface="Wingdings" panose="05000000000000000000" pitchFamily="2" charset="2"/>
              <a:buNone/>
            </a:pPr>
            <a:r>
              <a:rPr lang="zh-CN" altLang="en-US" b="1" dirty="0"/>
              <a:t>时效性：</a:t>
            </a:r>
            <a:r>
              <a:rPr lang="zh-CN" altLang="en-US" dirty="0"/>
              <a:t>网络采集的信息需要在一定时间内及时送达观察者或是数据处理中心，对可能发生的事故和危险情况进行及时预告和提醒</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A50021"/>
              </a:solidFill>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69</a:t>
            </a:fld>
            <a:endParaRPr lang="zh-CN" altLang="en-US"/>
          </a:p>
        </p:txBody>
      </p:sp>
    </p:spTree>
    <p:extLst>
      <p:ext uri="{BB962C8B-B14F-4D97-AF65-F5344CB8AC3E}">
        <p14:creationId xmlns:p14="http://schemas.microsoft.com/office/powerpoint/2010/main" val="784453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indent="-342900">
              <a:lnSpc>
                <a:spcPct val="150000"/>
              </a:lnSpc>
              <a:buClr>
                <a:schemeClr val="folHlink"/>
              </a:buClr>
              <a:buSzPct val="60000"/>
            </a:pPr>
            <a:r>
              <a:rPr lang="zh-CN" altLang="en-US" dirty="0"/>
              <a:t>节点的</a:t>
            </a:r>
            <a:r>
              <a:rPr lang="zh-CN" altLang="en-US" b="1" dirty="0">
                <a:solidFill>
                  <a:srgbClr val="C00000"/>
                </a:solidFill>
              </a:rPr>
              <a:t>可感知，微型化和自组织能力，</a:t>
            </a:r>
            <a:r>
              <a:rPr lang="zh-CN" altLang="en-US" b="1" dirty="0">
                <a:solidFill>
                  <a:schemeClr val="tx2"/>
                </a:solidFill>
              </a:rPr>
              <a:t>适合应用于恶劣的环境尤其是无人值守的场景</a:t>
            </a:r>
            <a:endParaRPr lang="en-US" altLang="zh-CN" b="1" dirty="0">
              <a:solidFill>
                <a:schemeClr val="tx2"/>
              </a:solidFill>
            </a:endParaRPr>
          </a:p>
          <a:p>
            <a:pPr marL="0" lvl="2" indent="-342900">
              <a:lnSpc>
                <a:spcPct val="150000"/>
              </a:lnSpc>
              <a:buSzPct val="60000"/>
            </a:pPr>
            <a:r>
              <a:rPr lang="zh-CN" altLang="en-US" dirty="0"/>
              <a:t>即使被监测区域中的部分节点损坏或休眠时，也不会造成该区域的无线传感网络崩溃或影响数据的获得。</a:t>
            </a:r>
            <a:endParaRPr lang="en-US" altLang="zh-CN" dirty="0"/>
          </a:p>
          <a:p>
            <a:pPr marL="0" lvl="2" indent="-342900">
              <a:lnSpc>
                <a:spcPct val="150000"/>
              </a:lnSpc>
              <a:buSzPct val="60000"/>
            </a:pPr>
            <a:r>
              <a:rPr lang="zh-CN" altLang="en-US" dirty="0"/>
              <a:t>多角度和多方位信息的综合，有效地提高了对被监测区域的观测的准确度和信息的全面性</a:t>
            </a:r>
            <a:endParaRPr lang="en-US" altLang="zh-CN" dirty="0"/>
          </a:p>
          <a:p>
            <a:pPr marL="0" lvl="2" indent="-342900">
              <a:lnSpc>
                <a:spcPct val="150000"/>
              </a:lnSpc>
              <a:buSzPct val="60000"/>
            </a:pPr>
            <a:r>
              <a:rPr lang="zh-CN" altLang="en-US" dirty="0"/>
              <a:t>低成本、高冗余的设计原则为整个系统提供了较强的容错能力</a:t>
            </a:r>
            <a:endParaRPr lang="en-US" altLang="zh-CN" dirty="0"/>
          </a:p>
          <a:p>
            <a:pPr marL="0" lvl="2" indent="-342900">
              <a:lnSpc>
                <a:spcPct val="150000"/>
              </a:lnSpc>
              <a:buSzPct val="60000"/>
            </a:pPr>
            <a:endParaRPr lang="en-US" altLang="zh-CN" dirty="0"/>
          </a:p>
          <a:p>
            <a:pPr marL="0" lvl="1" algn="just">
              <a:buFont typeface="Wingdings" pitchFamily="2" charset="2"/>
              <a:buNone/>
              <a:defRPr/>
            </a:pPr>
            <a:r>
              <a:rPr lang="en-US" altLang="zh-CN" dirty="0"/>
              <a:t>NASA</a:t>
            </a:r>
            <a:r>
              <a:rPr lang="zh-CN" altLang="en-US" dirty="0"/>
              <a:t>的</a:t>
            </a:r>
            <a:r>
              <a:rPr lang="en-US" altLang="zh-CN" dirty="0"/>
              <a:t>Sensor Web</a:t>
            </a:r>
            <a:r>
              <a:rPr lang="zh-CN" altLang="en-US" dirty="0"/>
              <a:t>项目 应用于火星探测</a:t>
            </a:r>
            <a:endParaRPr lang="en-US" altLang="zh-CN" dirty="0"/>
          </a:p>
          <a:p>
            <a:pPr marL="0" lvl="1" algn="just">
              <a:buFont typeface="Wingdings" pitchFamily="2" charset="2"/>
              <a:buNone/>
              <a:defRPr/>
            </a:pPr>
            <a:r>
              <a:rPr lang="en-US" altLang="zh-CN" dirty="0"/>
              <a:t>DADS</a:t>
            </a:r>
            <a:r>
              <a:rPr lang="zh-CN" altLang="en-US" dirty="0"/>
              <a:t>项目，开发可在近海水域部署的水下无线传感器网络</a:t>
            </a:r>
            <a:endParaRPr lang="en-US" altLang="zh-CN" dirty="0"/>
          </a:p>
          <a:p>
            <a:endParaRPr lang="zh-CN" altLang="en-US" sz="3600"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70</a:t>
            </a:fld>
            <a:endParaRPr lang="zh-CN" altLang="en-US"/>
          </a:p>
        </p:txBody>
      </p:sp>
    </p:spTree>
    <p:extLst>
      <p:ext uri="{BB962C8B-B14F-4D97-AF65-F5344CB8AC3E}">
        <p14:creationId xmlns:p14="http://schemas.microsoft.com/office/powerpoint/2010/main" val="1843083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源自于拉丁语，意思是“</a:t>
            </a:r>
            <a:r>
              <a:rPr lang="en-US" altLang="zh-CN" sz="1200" b="0" i="0" kern="1200" dirty="0">
                <a:solidFill>
                  <a:schemeClr val="tx1"/>
                </a:solidFill>
                <a:effectLst/>
                <a:latin typeface="+mn-lt"/>
                <a:ea typeface="+mn-ea"/>
                <a:cs typeface="+mn-cs"/>
              </a:rPr>
              <a:t>for this”</a:t>
            </a:r>
            <a:r>
              <a:rPr lang="zh-CN" altLang="en-US" sz="1200" b="0" i="0" kern="1200" dirty="0">
                <a:solidFill>
                  <a:schemeClr val="tx1"/>
                </a:solidFill>
                <a:effectLst/>
                <a:latin typeface="+mn-lt"/>
                <a:ea typeface="+mn-ea"/>
                <a:cs typeface="+mn-cs"/>
              </a:rPr>
              <a:t>引申为“</a:t>
            </a:r>
            <a:r>
              <a:rPr lang="en-US" altLang="zh-CN" sz="1200" b="0" i="0" kern="1200" dirty="0">
                <a:solidFill>
                  <a:schemeClr val="tx1"/>
                </a:solidFill>
                <a:effectLst/>
                <a:latin typeface="+mn-lt"/>
                <a:ea typeface="+mn-ea"/>
                <a:cs typeface="+mn-cs"/>
              </a:rPr>
              <a:t>for this purpose only”</a:t>
            </a:r>
            <a:r>
              <a:rPr lang="zh-CN" altLang="en-US" sz="1200" b="0" i="0" kern="1200" dirty="0">
                <a:solidFill>
                  <a:schemeClr val="tx1"/>
                </a:solidFill>
                <a:effectLst/>
                <a:latin typeface="+mn-lt"/>
                <a:ea typeface="+mn-ea"/>
                <a:cs typeface="+mn-cs"/>
              </a:rPr>
              <a:t>，即“为某种目的设置的，特别的”意思，即</a:t>
            </a: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网络是一种有特殊用途的网络。</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有中心的</a:t>
            </a:r>
            <a:r>
              <a:rPr lang="zh-CN" altLang="en-US" sz="1200" b="0" i="0" u="none" strike="noStrike" kern="1200" dirty="0">
                <a:solidFill>
                  <a:schemeClr val="tx1"/>
                </a:solidFill>
                <a:effectLst/>
                <a:latin typeface="+mn-lt"/>
                <a:ea typeface="+mn-ea"/>
                <a:cs typeface="+mn-cs"/>
                <a:hlinkClick r:id="rId3"/>
              </a:rPr>
              <a:t>移动网络</a:t>
            </a:r>
            <a:r>
              <a:rPr lang="zh-CN" altLang="en-US" sz="1200" b="0" i="0" kern="1200" dirty="0">
                <a:solidFill>
                  <a:schemeClr val="tx1"/>
                </a:solidFill>
                <a:effectLst/>
                <a:latin typeface="+mn-lt"/>
                <a:ea typeface="+mn-ea"/>
                <a:cs typeface="+mn-cs"/>
              </a:rPr>
              <a:t>并不能胜任。比如，战场上部队快速展开和推进，地震或水灾后的营救等。这些场合的通信不能依赖于任何预设的网络设施，而需要一种能够临时快速自动组网的</a:t>
            </a:r>
            <a:r>
              <a:rPr lang="zh-CN" altLang="en-US" sz="1200" b="0" i="0" u="none" strike="noStrike" kern="1200" dirty="0">
                <a:solidFill>
                  <a:schemeClr val="tx1"/>
                </a:solidFill>
                <a:effectLst/>
                <a:latin typeface="+mn-lt"/>
                <a:ea typeface="+mn-ea"/>
                <a:cs typeface="+mn-cs"/>
                <a:hlinkClick r:id="rId3"/>
              </a:rPr>
              <a:t>移动网络</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网络可以满足这样的要求。</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t>整个网络没有固定的基础设施，每个节点都是移动的，并且都能以任意方式动态地保持与其它节点的联系。</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t>在这种网络中，由于终端无线覆盖取值范围的有限性，两个无法直接进行通信的用户终端可以借助其它节点进行</a:t>
            </a:r>
            <a:r>
              <a:rPr lang="en-US" altLang="zh-CN" u="sng" dirty="0" err="1">
                <a:hlinkClick r:id="rId4"/>
              </a:rPr>
              <a:t>分组转发</a:t>
            </a:r>
            <a:r>
              <a:rPr lang="zh-CN" altLang="zh-CN" dirty="0"/>
              <a:t>。每一个节点同时是一个</a:t>
            </a:r>
            <a:r>
              <a:rPr lang="en-US" altLang="zh-CN" u="sng" dirty="0" err="1">
                <a:hlinkClick r:id="rId5"/>
              </a:rPr>
              <a:t>路由器</a:t>
            </a:r>
            <a:r>
              <a:rPr lang="zh-CN" altLang="zh-CN" dirty="0"/>
              <a:t>，它们能完成发现以及维持到其它节点路由的功能。</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eaLnBrk="1" hangingPunct="1"/>
            <a:r>
              <a:rPr lang="zh-CN" altLang="en-US" sz="2400" dirty="0"/>
              <a:t>自组网 （</a:t>
            </a:r>
            <a:r>
              <a:rPr lang="en-US" altLang="zh-CN" sz="2400" dirty="0"/>
              <a:t>ad hoc network</a:t>
            </a:r>
            <a:r>
              <a:rPr lang="zh-CN" altLang="en-US" sz="2400" dirty="0"/>
              <a:t>）</a:t>
            </a:r>
          </a:p>
          <a:p>
            <a:pPr lvl="1" eaLnBrk="1" hangingPunct="1"/>
            <a:r>
              <a:rPr lang="zh-CN" altLang="en-US" sz="2400" dirty="0"/>
              <a:t>是指一组带有</a:t>
            </a:r>
            <a:r>
              <a:rPr lang="zh-CN" altLang="en-US" sz="2400" dirty="0">
                <a:solidFill>
                  <a:srgbClr val="0000FF"/>
                </a:solidFill>
              </a:rPr>
              <a:t>无线收发装置</a:t>
            </a:r>
            <a:r>
              <a:rPr lang="zh-CN" altLang="en-US" sz="2400" dirty="0"/>
              <a:t>的</a:t>
            </a:r>
            <a:r>
              <a:rPr lang="zh-CN" altLang="en-US" sz="2400" dirty="0">
                <a:solidFill>
                  <a:srgbClr val="0000FF"/>
                </a:solidFill>
              </a:rPr>
              <a:t>移动</a:t>
            </a:r>
            <a:r>
              <a:rPr lang="zh-CN" altLang="en-US" sz="2400" dirty="0"/>
              <a:t>节点组成的一个</a:t>
            </a:r>
            <a:r>
              <a:rPr lang="zh-CN" altLang="en-US" sz="2400" dirty="0">
                <a:solidFill>
                  <a:srgbClr val="0000FF"/>
                </a:solidFill>
              </a:rPr>
              <a:t>多跳</a:t>
            </a:r>
            <a:r>
              <a:rPr lang="zh-CN" altLang="en-US" sz="2400" dirty="0"/>
              <a:t>的</a:t>
            </a:r>
            <a:r>
              <a:rPr lang="zh-CN" altLang="en-US" sz="2400" dirty="0">
                <a:solidFill>
                  <a:srgbClr val="0000FF"/>
                </a:solidFill>
              </a:rPr>
              <a:t>临时性</a:t>
            </a:r>
            <a:r>
              <a:rPr lang="zh-CN" altLang="en-US" sz="2400" dirty="0"/>
              <a:t>的</a:t>
            </a:r>
            <a:r>
              <a:rPr lang="zh-CN" altLang="en-US" sz="2400" dirty="0">
                <a:solidFill>
                  <a:srgbClr val="0000FF"/>
                </a:solidFill>
              </a:rPr>
              <a:t>自治网络</a:t>
            </a:r>
            <a:r>
              <a:rPr lang="zh-CN" altLang="en-US" sz="2400" dirty="0"/>
              <a:t>系统</a:t>
            </a:r>
          </a:p>
          <a:p>
            <a:pPr lvl="1" eaLnBrk="1" hangingPunct="1"/>
            <a:r>
              <a:rPr lang="zh-CN" altLang="en-US" sz="2400" dirty="0"/>
              <a:t>不需要使用通讯基础设施的移动无线网络</a:t>
            </a:r>
          </a:p>
          <a:p>
            <a:pPr lvl="1" eaLnBrk="1" hangingPunct="1"/>
            <a:r>
              <a:rPr lang="zh-CN" altLang="en-US" sz="2400" dirty="0"/>
              <a:t>自组网中的每个节点</a:t>
            </a:r>
            <a:r>
              <a:rPr lang="zh-CN" altLang="en-US" sz="2400" dirty="0">
                <a:solidFill>
                  <a:srgbClr val="0000FF"/>
                </a:solidFill>
              </a:rPr>
              <a:t>既是终端也是路由器</a:t>
            </a:r>
          </a:p>
          <a:p>
            <a:pPr lvl="1" eaLnBrk="1" hangingPunct="1"/>
            <a:r>
              <a:rPr lang="zh-CN" altLang="en-US" sz="2400" dirty="0"/>
              <a:t>两个无法直接通讯的节点可以通过自组网中的其它节点进行分组转发完成数据交换</a:t>
            </a:r>
            <a:endParaRPr lang="en-US" altLang="zh-CN" sz="2400" dirty="0"/>
          </a:p>
          <a:p>
            <a:pPr lvl="1" eaLnBrk="1" hangingPunct="1"/>
            <a:endParaRPr lang="en-US" altLang="zh-CN" sz="2400" dirty="0"/>
          </a:p>
          <a:p>
            <a:pPr eaLnBrk="1" hangingPunct="1"/>
            <a:r>
              <a:rPr lang="zh-CN" altLang="en-US" dirty="0"/>
              <a:t>自组网的特点</a:t>
            </a:r>
          </a:p>
          <a:p>
            <a:pPr lvl="1" eaLnBrk="1" hangingPunct="1"/>
            <a:r>
              <a:rPr lang="zh-CN" altLang="en-US" sz="2400" dirty="0"/>
              <a:t>动态变化的网络拓扑结构</a:t>
            </a:r>
          </a:p>
          <a:p>
            <a:pPr lvl="1" eaLnBrk="1" hangingPunct="1"/>
            <a:r>
              <a:rPr lang="zh-CN" altLang="en-US" sz="2400" dirty="0"/>
              <a:t>无中心网络的自组性</a:t>
            </a:r>
          </a:p>
          <a:p>
            <a:pPr lvl="1" eaLnBrk="1" hangingPunct="1"/>
            <a:r>
              <a:rPr lang="zh-CN" altLang="en-US" sz="2400" dirty="0"/>
              <a:t>多跳组网方式</a:t>
            </a:r>
          </a:p>
          <a:p>
            <a:pPr lvl="2" eaLnBrk="1" hangingPunct="1"/>
            <a:r>
              <a:rPr lang="zh-CN" altLang="en-US" dirty="0"/>
              <a:t>采用多跳方式的两个原因</a:t>
            </a:r>
          </a:p>
          <a:p>
            <a:pPr lvl="2" eaLnBrk="1" hangingPunct="1"/>
            <a:r>
              <a:rPr lang="zh-CN" altLang="en-US" dirty="0"/>
              <a:t>多跳方式的缺点</a:t>
            </a:r>
          </a:p>
          <a:p>
            <a:pPr lvl="1" eaLnBrk="1" hangingPunct="1"/>
            <a:r>
              <a:rPr lang="zh-CN" altLang="en-US" sz="2400" dirty="0"/>
              <a:t>有限的无线信道传输带宽</a:t>
            </a:r>
          </a:p>
          <a:p>
            <a:pPr lvl="1" eaLnBrk="1" hangingPunct="1"/>
            <a:r>
              <a:rPr lang="zh-CN" altLang="en-US" sz="2400" dirty="0"/>
              <a:t>移动终端的自主性和局限性</a:t>
            </a:r>
            <a:endParaRPr lang="en-US" altLang="zh-CN" sz="2400" dirty="0"/>
          </a:p>
          <a:p>
            <a:pPr lvl="1" eaLnBrk="1" hangingPunct="1"/>
            <a:endParaRPr lang="en-US" altLang="zh-CN" sz="2400" dirty="0"/>
          </a:p>
          <a:p>
            <a:pPr lvl="1" eaLnBrk="1" hangingPunct="1"/>
            <a:r>
              <a:rPr lang="zh-CN" altLang="en-US" sz="2400" dirty="0"/>
              <a:t>安全性差的网络</a:t>
            </a:r>
          </a:p>
          <a:p>
            <a:pPr lvl="1" eaLnBrk="1" hangingPunct="1"/>
            <a:r>
              <a:rPr lang="zh-CN" altLang="en-US" sz="2400" dirty="0"/>
              <a:t>网络的可扩展性不强</a:t>
            </a:r>
          </a:p>
          <a:p>
            <a:pPr lvl="1" eaLnBrk="1" hangingPunct="1"/>
            <a:r>
              <a:rPr lang="zh-CN" altLang="en-US" sz="2400" dirty="0"/>
              <a:t>存在单向的无线信道</a:t>
            </a:r>
          </a:p>
          <a:p>
            <a:pPr lvl="1" eaLnBrk="1" hangingPunct="1"/>
            <a:r>
              <a:rPr lang="zh-CN" altLang="en-US" sz="2400" dirty="0"/>
              <a:t>生存时间短</a:t>
            </a:r>
          </a:p>
          <a:p>
            <a:pPr lvl="1" eaLnBrk="1" hangingPunct="1"/>
            <a:r>
              <a:rPr lang="zh-CN" altLang="en-US" sz="2400" dirty="0"/>
              <a:t>能源受限</a:t>
            </a:r>
          </a:p>
          <a:p>
            <a:pPr lvl="1" eaLnBrk="1" hangingPunct="1"/>
            <a:r>
              <a:rPr lang="zh-CN" altLang="en-US" sz="2400" dirty="0"/>
              <a:t>异构性</a:t>
            </a:r>
          </a:p>
          <a:p>
            <a:pPr lvl="2" eaLnBrk="1" hangingPunct="1"/>
            <a:r>
              <a:rPr lang="zh-CN" altLang="en-US" dirty="0"/>
              <a:t>每个节点可以具有不同的功能和能力</a:t>
            </a:r>
          </a:p>
          <a:p>
            <a:pPr lvl="2" eaLnBrk="1" hangingPunct="1"/>
            <a:r>
              <a:rPr lang="zh-CN" altLang="en-US" dirty="0"/>
              <a:t>一些节点可以与更多不同类型的网络进行通信</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71</a:t>
            </a:fld>
            <a:endParaRPr lang="zh-CN" altLang="en-US"/>
          </a:p>
        </p:txBody>
      </p:sp>
    </p:spTree>
    <p:extLst>
      <p:ext uri="{BB962C8B-B14F-4D97-AF65-F5344CB8AC3E}">
        <p14:creationId xmlns:p14="http://schemas.microsoft.com/office/powerpoint/2010/main" val="1506665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网络的前身是分组无线网（</a:t>
            </a:r>
            <a:r>
              <a:rPr lang="en-US" altLang="zh-CN" sz="1200" b="0" i="0" kern="1200" dirty="0">
                <a:solidFill>
                  <a:schemeClr val="tx1"/>
                </a:solidFill>
                <a:effectLst/>
                <a:latin typeface="+mn-lt"/>
                <a:ea typeface="+mn-ea"/>
                <a:cs typeface="+mn-cs"/>
              </a:rPr>
              <a:t>Packet Radio Network</a:t>
            </a:r>
            <a:r>
              <a:rPr lang="zh-CN" altLang="en-US" sz="1200" b="0" i="0" kern="1200" dirty="0">
                <a:solidFill>
                  <a:schemeClr val="tx1"/>
                </a:solidFill>
                <a:effectLst/>
                <a:latin typeface="+mn-lt"/>
                <a:ea typeface="+mn-ea"/>
                <a:cs typeface="+mn-cs"/>
              </a:rPr>
              <a:t>）。对分组无线网的研究源于军事通信的需要，并已经持续了近</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早在</a:t>
            </a:r>
            <a:r>
              <a:rPr lang="en-US" altLang="zh-CN" sz="1200" b="0" i="0" kern="1200" dirty="0">
                <a:solidFill>
                  <a:schemeClr val="tx1"/>
                </a:solidFill>
                <a:effectLst/>
                <a:latin typeface="+mn-lt"/>
                <a:ea typeface="+mn-ea"/>
                <a:cs typeface="+mn-cs"/>
              </a:rPr>
              <a:t>1972</a:t>
            </a:r>
            <a:r>
              <a:rPr lang="zh-CN" altLang="en-US" sz="1200" b="0" i="0" kern="1200" dirty="0">
                <a:solidFill>
                  <a:schemeClr val="tx1"/>
                </a:solidFill>
                <a:effectLst/>
                <a:latin typeface="+mn-lt"/>
                <a:ea typeface="+mn-ea"/>
                <a:cs typeface="+mn-cs"/>
              </a:rPr>
              <a:t>年，</a:t>
            </a:r>
            <a:r>
              <a:rPr lang="zh-CN" altLang="en-US" sz="1200" b="0" i="0" u="none" strike="noStrike" kern="1200" dirty="0">
                <a:solidFill>
                  <a:schemeClr val="tx1"/>
                </a:solidFill>
                <a:effectLst/>
                <a:latin typeface="+mn-lt"/>
                <a:ea typeface="+mn-ea"/>
                <a:cs typeface="+mn-cs"/>
                <a:hlinkClick r:id="rId3"/>
              </a:rPr>
              <a:t>美国</a:t>
            </a:r>
            <a:r>
              <a:rPr lang="en-US"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Defense Advanced Research Project Agency</a:t>
            </a:r>
            <a:r>
              <a:rPr lang="zh-CN" altLang="en-US" sz="1200" b="0" i="0" kern="1200" dirty="0">
                <a:solidFill>
                  <a:schemeClr val="tx1"/>
                </a:solidFill>
                <a:effectLst/>
                <a:latin typeface="+mn-lt"/>
                <a:ea typeface="+mn-ea"/>
                <a:cs typeface="+mn-cs"/>
              </a:rPr>
              <a:t>）就启动了分组无线网（</a:t>
            </a:r>
            <a:r>
              <a:rPr lang="en-US" altLang="zh-CN" sz="1200" b="0" i="0" kern="1200" dirty="0" err="1">
                <a:solidFill>
                  <a:schemeClr val="tx1"/>
                </a:solidFill>
                <a:effectLst/>
                <a:latin typeface="+mn-lt"/>
                <a:ea typeface="+mn-ea"/>
                <a:cs typeface="+mn-cs"/>
              </a:rPr>
              <a:t>PRNET,Packet</a:t>
            </a:r>
            <a:r>
              <a:rPr lang="en-US" altLang="zh-CN" sz="1200" b="0" i="0" kern="1200" dirty="0">
                <a:solidFill>
                  <a:schemeClr val="tx1"/>
                </a:solidFill>
                <a:effectLst/>
                <a:latin typeface="+mn-lt"/>
                <a:ea typeface="+mn-ea"/>
                <a:cs typeface="+mn-cs"/>
              </a:rPr>
              <a:t> Radio </a:t>
            </a:r>
            <a:r>
              <a:rPr lang="en-US" altLang="zh-CN" sz="1200" b="0" i="0" kern="1200" dirty="0" err="1">
                <a:solidFill>
                  <a:schemeClr val="tx1"/>
                </a:solidFill>
                <a:effectLst/>
                <a:latin typeface="+mn-lt"/>
                <a:ea typeface="+mn-ea"/>
                <a:cs typeface="+mn-cs"/>
              </a:rPr>
              <a:t>NETwork</a:t>
            </a:r>
            <a:r>
              <a:rPr lang="zh-CN" altLang="en-US" sz="1200" b="0" i="0" kern="1200" dirty="0">
                <a:solidFill>
                  <a:schemeClr val="tx1"/>
                </a:solidFill>
                <a:effectLst/>
                <a:latin typeface="+mn-lt"/>
                <a:ea typeface="+mn-ea"/>
                <a:cs typeface="+mn-cs"/>
              </a:rPr>
              <a:t>）项目，研究分组无线网在战场环境下</a:t>
            </a:r>
            <a:r>
              <a:rPr lang="zh-CN" altLang="en-US" sz="1200" b="0" i="0" u="none" strike="noStrike" kern="1200" dirty="0">
                <a:solidFill>
                  <a:schemeClr val="tx1"/>
                </a:solidFill>
                <a:effectLst/>
                <a:latin typeface="+mn-lt"/>
                <a:ea typeface="+mn-ea"/>
                <a:cs typeface="+mn-cs"/>
                <a:hlinkClick r:id="rId4"/>
              </a:rPr>
              <a:t>数据通信</a:t>
            </a:r>
            <a:r>
              <a:rPr lang="zh-CN" altLang="en-US" sz="1200" b="0" i="0" kern="1200" dirty="0">
                <a:solidFill>
                  <a:schemeClr val="tx1"/>
                </a:solidFill>
                <a:effectLst/>
                <a:latin typeface="+mn-lt"/>
                <a:ea typeface="+mn-ea"/>
                <a:cs typeface="+mn-cs"/>
              </a:rPr>
              <a:t>中的应用。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项目完成之后，</a:t>
            </a:r>
            <a:r>
              <a:rPr lang="en-US"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又在</a:t>
            </a:r>
            <a:r>
              <a:rPr lang="en-US" altLang="zh-CN" sz="1200" b="0" i="0" kern="1200" dirty="0">
                <a:solidFill>
                  <a:schemeClr val="tx1"/>
                </a:solidFill>
                <a:effectLst/>
                <a:latin typeface="+mn-lt"/>
                <a:ea typeface="+mn-ea"/>
                <a:cs typeface="+mn-cs"/>
              </a:rPr>
              <a:t>1983</a:t>
            </a:r>
            <a:r>
              <a:rPr lang="zh-CN" altLang="en-US" sz="1200" b="0" i="0" kern="1200" dirty="0">
                <a:solidFill>
                  <a:schemeClr val="tx1"/>
                </a:solidFill>
                <a:effectLst/>
                <a:latin typeface="+mn-lt"/>
                <a:ea typeface="+mn-ea"/>
                <a:cs typeface="+mn-cs"/>
              </a:rPr>
              <a:t>年启动了高残存性自适应网络（</a:t>
            </a:r>
            <a:r>
              <a:rPr lang="en-US" altLang="zh-CN" sz="1200" b="0" i="0" kern="1200" dirty="0">
                <a:solidFill>
                  <a:schemeClr val="tx1"/>
                </a:solidFill>
                <a:effectLst/>
                <a:latin typeface="+mn-lt"/>
                <a:ea typeface="+mn-ea"/>
                <a:cs typeface="+mn-cs"/>
              </a:rPr>
              <a:t>SURAN, </a:t>
            </a:r>
            <a:r>
              <a:rPr lang="en-US" altLang="zh-CN" sz="1200" b="0" i="0" kern="1200" dirty="0" err="1">
                <a:solidFill>
                  <a:schemeClr val="tx1"/>
                </a:solidFill>
                <a:effectLst/>
                <a:latin typeface="+mn-lt"/>
                <a:ea typeface="+mn-ea"/>
                <a:cs typeface="+mn-cs"/>
              </a:rPr>
              <a:t>SURvivable</a:t>
            </a:r>
            <a:r>
              <a:rPr lang="en-US" altLang="zh-CN" sz="1200" b="0" i="0" kern="1200" dirty="0">
                <a:solidFill>
                  <a:schemeClr val="tx1"/>
                </a:solidFill>
                <a:effectLst/>
                <a:latin typeface="+mn-lt"/>
                <a:ea typeface="+mn-ea"/>
                <a:cs typeface="+mn-cs"/>
              </a:rPr>
              <a:t> Adaptive Network</a:t>
            </a:r>
            <a:r>
              <a:rPr lang="zh-CN" altLang="en-US" sz="1200" b="0" i="0" kern="1200" dirty="0">
                <a:solidFill>
                  <a:schemeClr val="tx1"/>
                </a:solidFill>
                <a:effectLst/>
                <a:latin typeface="+mn-lt"/>
                <a:ea typeface="+mn-ea"/>
                <a:cs typeface="+mn-cs"/>
              </a:rPr>
              <a:t>）项目。研究如何将</a:t>
            </a:r>
            <a:r>
              <a:rPr lang="en-US" altLang="zh-CN" sz="1200" b="0" i="0" kern="1200" dirty="0" err="1">
                <a:solidFill>
                  <a:schemeClr val="tx1"/>
                </a:solidFill>
                <a:effectLst/>
                <a:latin typeface="+mn-lt"/>
                <a:ea typeface="+mn-ea"/>
                <a:cs typeface="+mn-cs"/>
              </a:rPr>
              <a:t>prnet</a:t>
            </a:r>
            <a:r>
              <a:rPr lang="zh-CN" altLang="en-US" sz="1200" b="0" i="0" kern="1200" dirty="0">
                <a:solidFill>
                  <a:schemeClr val="tx1"/>
                </a:solidFill>
                <a:effectLst/>
                <a:latin typeface="+mn-lt"/>
                <a:ea typeface="+mn-ea"/>
                <a:cs typeface="+mn-cs"/>
              </a:rPr>
              <a:t>的成果加以扩展，以支持更大规模的网络，还要开发能够适应战场快速变化环境下的自适应网络协议。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1991</a:t>
            </a:r>
            <a:r>
              <a:rPr lang="zh-CN" altLang="en-US" sz="1200" b="0" i="0" kern="1200" dirty="0">
                <a:solidFill>
                  <a:schemeClr val="tx1"/>
                </a:solidFill>
                <a:effectLst/>
                <a:latin typeface="+mn-lt"/>
                <a:ea typeface="+mn-ea"/>
                <a:cs typeface="+mn-cs"/>
              </a:rPr>
              <a:t>年成立的</a:t>
            </a:r>
            <a:r>
              <a:rPr lang="en-US" altLang="zh-CN" sz="1200" b="0" i="0" kern="1200" dirty="0">
                <a:solidFill>
                  <a:schemeClr val="tx1"/>
                </a:solidFill>
                <a:effectLst/>
                <a:latin typeface="+mn-lt"/>
                <a:ea typeface="+mn-ea"/>
                <a:cs typeface="+mn-cs"/>
              </a:rPr>
              <a:t>IEEE802.11</a:t>
            </a:r>
            <a:r>
              <a:rPr lang="zh-CN" altLang="en-US" sz="1200" b="0" i="0" kern="1200" dirty="0">
                <a:solidFill>
                  <a:schemeClr val="tx1"/>
                </a:solidFill>
                <a:effectLst/>
                <a:latin typeface="+mn-lt"/>
                <a:ea typeface="+mn-ea"/>
                <a:cs typeface="+mn-cs"/>
              </a:rPr>
              <a:t>标准委员会采用了“</a:t>
            </a: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网络”一词来描述这种特殊的对等式无线</a:t>
            </a:r>
            <a:r>
              <a:rPr lang="zh-CN" altLang="en-US" sz="1200" b="0" i="0" u="none" strike="noStrike" kern="1200" dirty="0">
                <a:solidFill>
                  <a:schemeClr val="tx1"/>
                </a:solidFill>
                <a:effectLst/>
                <a:latin typeface="+mn-lt"/>
                <a:ea typeface="+mn-ea"/>
                <a:cs typeface="+mn-cs"/>
                <a:hlinkClick r:id="rId5"/>
              </a:rPr>
              <a:t>移动网络</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DARPA</a:t>
            </a:r>
            <a:r>
              <a:rPr lang="zh-CN" altLang="en-US" sz="1200" b="0" i="0" kern="1200" dirty="0">
                <a:solidFill>
                  <a:schemeClr val="tx1"/>
                </a:solidFill>
                <a:effectLst/>
                <a:latin typeface="+mn-lt"/>
                <a:ea typeface="+mn-ea"/>
                <a:cs typeface="+mn-cs"/>
              </a:rPr>
              <a:t>又启动了全球移动信息系统（</a:t>
            </a:r>
            <a:r>
              <a:rPr lang="en-US" altLang="zh-CN" sz="1200" b="0" i="0" kern="1200" dirty="0" err="1">
                <a:solidFill>
                  <a:schemeClr val="tx1"/>
                </a:solidFill>
                <a:effectLst/>
                <a:latin typeface="+mn-lt"/>
                <a:ea typeface="+mn-ea"/>
                <a:cs typeface="+mn-cs"/>
              </a:rPr>
              <a:t>GloMo</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Globle</a:t>
            </a:r>
            <a:r>
              <a:rPr lang="en-US" altLang="zh-CN" sz="1200" b="0" i="0" kern="1200" dirty="0">
                <a:solidFill>
                  <a:schemeClr val="tx1"/>
                </a:solidFill>
                <a:effectLst/>
                <a:latin typeface="+mn-lt"/>
                <a:ea typeface="+mn-ea"/>
                <a:cs typeface="+mn-cs"/>
              </a:rPr>
              <a:t> Mobile Information Systems</a:t>
            </a:r>
            <a:r>
              <a:rPr lang="zh-CN" altLang="en-US" sz="1200" b="0" i="0" kern="1200" dirty="0">
                <a:solidFill>
                  <a:schemeClr val="tx1"/>
                </a:solidFill>
                <a:effectLst/>
                <a:latin typeface="+mn-lt"/>
                <a:ea typeface="+mn-ea"/>
                <a:cs typeface="+mn-cs"/>
              </a:rPr>
              <a:t>）项目。在分组无线网已有成果的基础上对能够满足军事应用需要的、可快速展开、高抗毁性的移动信息系统进行全面深入的研究，并一直持续至今。</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IETF</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The Internet Engineering Task Force</a:t>
            </a:r>
            <a:r>
              <a:rPr lang="zh-CN" altLang="en-US" sz="120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年成立</a:t>
            </a:r>
            <a:r>
              <a:rPr lang="en-US" altLang="zh-CN" sz="1200" b="0" i="0" kern="1200" dirty="0">
                <a:solidFill>
                  <a:schemeClr val="tx1"/>
                </a:solidFill>
                <a:effectLst/>
                <a:latin typeface="+mn-lt"/>
                <a:ea typeface="+mn-ea"/>
                <a:cs typeface="+mn-cs"/>
              </a:rPr>
              <a:t>MANET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mobile ad hoc network</a:t>
            </a:r>
            <a:r>
              <a:rPr lang="zh-CN" altLang="en-US" sz="1200" b="0" i="0" kern="1200" dirty="0">
                <a:solidFill>
                  <a:schemeClr val="tx1"/>
                </a:solidFill>
                <a:effectLst/>
                <a:latin typeface="+mn-lt"/>
                <a:ea typeface="+mn-ea"/>
                <a:cs typeface="+mn-cs"/>
              </a:rPr>
              <a:t>）工作组，利用多跳无线网构造基于</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的移动互联网。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1996-2000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WINGs</a:t>
            </a:r>
            <a:r>
              <a:rPr lang="zh-CN" altLang="en-US" sz="1200" b="0" i="0" kern="1200" dirty="0">
                <a:solidFill>
                  <a:schemeClr val="tx1"/>
                </a:solidFill>
                <a:effectLst/>
                <a:latin typeface="+mn-lt"/>
                <a:ea typeface="+mn-ea"/>
                <a:cs typeface="+mn-cs"/>
              </a:rPr>
              <a:t>研究项目，多跳、移动环境下支持实时多媒体业务的高速分组无线网络，目标：如何将无线移动自组网与</a:t>
            </a:r>
            <a:r>
              <a:rPr lang="en-US" altLang="zh-CN" sz="1200" b="0" i="0" kern="1200" dirty="0">
                <a:solidFill>
                  <a:schemeClr val="tx1"/>
                </a:solidFill>
                <a:effectLst/>
                <a:latin typeface="+mn-lt"/>
                <a:ea typeface="+mn-ea"/>
                <a:cs typeface="+mn-cs"/>
              </a:rPr>
              <a:t>Internet</a:t>
            </a:r>
            <a:r>
              <a:rPr lang="zh-CN" altLang="en-US" sz="1200" b="0" i="0" kern="1200" dirty="0">
                <a:solidFill>
                  <a:schemeClr val="tx1"/>
                </a:solidFill>
                <a:effectLst/>
                <a:latin typeface="+mn-lt"/>
                <a:ea typeface="+mn-ea"/>
                <a:cs typeface="+mn-cs"/>
              </a:rPr>
              <a:t>无缝地连接起来。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IRTF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(Internet Research Task Force)</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2003</a:t>
            </a:r>
            <a:r>
              <a:rPr lang="zh-CN" altLang="en-US" sz="1200" b="0" i="0" kern="1200" dirty="0">
                <a:solidFill>
                  <a:schemeClr val="tx1"/>
                </a:solidFill>
                <a:effectLst/>
                <a:latin typeface="+mn-lt"/>
                <a:ea typeface="+mn-ea"/>
                <a:cs typeface="+mn-cs"/>
              </a:rPr>
              <a:t>年成立</a:t>
            </a:r>
            <a:r>
              <a:rPr lang="en-US" altLang="zh-CN" sz="1200" b="0" i="0" kern="1200" dirty="0">
                <a:solidFill>
                  <a:schemeClr val="tx1"/>
                </a:solidFill>
                <a:effectLst/>
                <a:latin typeface="+mn-lt"/>
                <a:ea typeface="+mn-ea"/>
                <a:cs typeface="+mn-cs"/>
              </a:rPr>
              <a:t>ANS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Ad Hoc Networks Scalability</a:t>
            </a:r>
            <a:r>
              <a:rPr lang="zh-CN" altLang="en-US" sz="1200" b="0" i="0" kern="1200" dirty="0">
                <a:solidFill>
                  <a:schemeClr val="tx1"/>
                </a:solidFill>
                <a:effectLst/>
                <a:latin typeface="+mn-lt"/>
                <a:ea typeface="+mn-ea"/>
                <a:cs typeface="+mn-cs"/>
              </a:rPr>
              <a:t>）研究组。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结构上，这种网络是由一系列移动结点组成，是一种自组织的网络，它不依赖于任何已有的网络基础设施。网络中的结点动态且任意分布，结点之间通过无线方式互连，它将分组交换网络的概念引伸到广播网络的范畴。这项工作开辟了移动自组网（</a:t>
            </a:r>
            <a:r>
              <a:rPr lang="en-US" altLang="zh-CN" sz="1200" b="0" i="0" kern="1200" dirty="0">
                <a:solidFill>
                  <a:schemeClr val="tx1"/>
                </a:solidFill>
                <a:effectLst/>
                <a:latin typeface="+mn-lt"/>
                <a:ea typeface="+mn-ea"/>
                <a:cs typeface="+mn-cs"/>
              </a:rPr>
              <a:t>Mobile Ad Hoc Network</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网络或</a:t>
            </a:r>
            <a:r>
              <a:rPr lang="en-US" altLang="zh-CN" sz="1200" b="0" i="0" kern="1200" dirty="0">
                <a:solidFill>
                  <a:schemeClr val="tx1"/>
                </a:solidFill>
                <a:effectLst/>
                <a:latin typeface="+mn-lt"/>
                <a:ea typeface="+mn-ea"/>
                <a:cs typeface="+mn-cs"/>
              </a:rPr>
              <a:t>MANET</a:t>
            </a:r>
            <a:r>
              <a:rPr lang="zh-CN" altLang="en-US" sz="1200" b="0" i="0" kern="1200" dirty="0">
                <a:solidFill>
                  <a:schemeClr val="tx1"/>
                </a:solidFill>
                <a:effectLst/>
                <a:latin typeface="+mn-lt"/>
                <a:ea typeface="+mn-ea"/>
                <a:cs typeface="+mn-cs"/>
              </a:rPr>
              <a:t>）研发的先河。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72</a:t>
            </a:fld>
            <a:endParaRPr lang="zh-CN" altLang="en-US"/>
          </a:p>
        </p:txBody>
      </p:sp>
    </p:spTree>
    <p:extLst>
      <p:ext uri="{BB962C8B-B14F-4D97-AF65-F5344CB8AC3E}">
        <p14:creationId xmlns:p14="http://schemas.microsoft.com/office/powerpoint/2010/main" val="4123208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a:t>在这种网络中，由于终端无线覆盖取值范围的有限性，两个无法直接进行通信的用户终端可以借助其它节点进行</a:t>
            </a:r>
            <a:r>
              <a:rPr lang="en-US" altLang="zh-CN" u="sng" dirty="0" err="1">
                <a:hlinkClick r:id="rId3"/>
              </a:rPr>
              <a:t>分组转发</a:t>
            </a:r>
            <a:r>
              <a:rPr lang="zh-CN" altLang="zh-CN" dirty="0"/>
              <a:t>。每一个节点同时是一个</a:t>
            </a:r>
            <a:r>
              <a:rPr lang="en-US" altLang="zh-CN" u="sng" dirty="0" err="1">
                <a:hlinkClick r:id="rId4"/>
              </a:rPr>
              <a:t>路由器</a:t>
            </a:r>
            <a:r>
              <a:rPr lang="zh-CN" altLang="zh-CN" dirty="0"/>
              <a:t>，它们能完成发现以及维持到其它节点路由的功能。</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73</a:t>
            </a:fld>
            <a:endParaRPr lang="zh-CN" altLang="en-US"/>
          </a:p>
        </p:txBody>
      </p:sp>
    </p:spTree>
    <p:extLst>
      <p:ext uri="{BB962C8B-B14F-4D97-AF65-F5344CB8AC3E}">
        <p14:creationId xmlns:p14="http://schemas.microsoft.com/office/powerpoint/2010/main" val="21678700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WSN</a:t>
            </a:r>
            <a:r>
              <a:rPr lang="zh-CN" altLang="en-US" dirty="0"/>
              <a:t>采用</a:t>
            </a:r>
            <a:r>
              <a:rPr lang="zh-CN" altLang="en-US" b="1" dirty="0">
                <a:solidFill>
                  <a:srgbClr val="C00000"/>
                </a:solidFill>
              </a:rPr>
              <a:t>低成本</a:t>
            </a:r>
            <a:r>
              <a:rPr lang="zh-CN" altLang="en-US" dirty="0"/>
              <a:t>设计，节点易于失效，</a:t>
            </a:r>
            <a:r>
              <a:rPr lang="en-US" altLang="zh-CN" dirty="0"/>
              <a:t>MANET</a:t>
            </a:r>
            <a:r>
              <a:rPr lang="zh-CN" altLang="en-US" dirty="0"/>
              <a:t>节点具有强大的计算能力</a:t>
            </a:r>
            <a:endParaRPr lang="en-US" altLang="zh-CN" dirty="0"/>
          </a:p>
          <a:p>
            <a:r>
              <a:rPr lang="en-US" altLang="zh-CN" dirty="0"/>
              <a:t>WSN</a:t>
            </a:r>
            <a:r>
              <a:rPr lang="zh-CN" altLang="en-US" dirty="0"/>
              <a:t>应用不需要具有</a:t>
            </a:r>
            <a:r>
              <a:rPr lang="zh-CN" altLang="en-US" b="1" dirty="0">
                <a:solidFill>
                  <a:srgbClr val="C00000"/>
                </a:solidFill>
              </a:rPr>
              <a:t>移动性</a:t>
            </a:r>
            <a:r>
              <a:rPr lang="zh-CN" altLang="en-US" dirty="0"/>
              <a:t>，</a:t>
            </a:r>
            <a:r>
              <a:rPr lang="en-US" altLang="zh-CN" dirty="0"/>
              <a:t>MANET</a:t>
            </a:r>
            <a:r>
              <a:rPr lang="zh-CN" altLang="en-US" dirty="0"/>
              <a:t>具有高度移动性</a:t>
            </a:r>
            <a:endParaRPr lang="en-US" altLang="zh-CN" dirty="0"/>
          </a:p>
          <a:p>
            <a:r>
              <a:rPr lang="en-US" altLang="zh-CN" dirty="0"/>
              <a:t>WSN</a:t>
            </a:r>
            <a:r>
              <a:rPr lang="zh-CN" altLang="en-US" dirty="0"/>
              <a:t>节点在</a:t>
            </a:r>
            <a:r>
              <a:rPr lang="zh-CN" altLang="en-US" b="1" dirty="0">
                <a:solidFill>
                  <a:srgbClr val="C00000"/>
                </a:solidFill>
              </a:rPr>
              <a:t>能量、计算能力和内存</a:t>
            </a:r>
            <a:r>
              <a:rPr lang="zh-CN" altLang="en-US" dirty="0"/>
              <a:t>上严重受限</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74</a:t>
            </a:fld>
            <a:endParaRPr lang="zh-CN" altLang="en-US"/>
          </a:p>
        </p:txBody>
      </p:sp>
    </p:spTree>
    <p:extLst>
      <p:ext uri="{BB962C8B-B14F-4D97-AF65-F5344CB8AC3E}">
        <p14:creationId xmlns:p14="http://schemas.microsoft.com/office/powerpoint/2010/main" val="3620957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隐藏终端因听不到发送结点的发送而可能向同样的接收结点发送报文，造成报文在接收结点处冲突。</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latinLnBrk="0"/>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要向</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发送数据时，先发送一个控制报文</a:t>
            </a:r>
            <a:r>
              <a:rPr lang="en-US" altLang="zh-CN" sz="1200" b="0" i="0" kern="1200" dirty="0">
                <a:solidFill>
                  <a:schemeClr val="tx1"/>
                </a:solidFill>
                <a:effectLst/>
                <a:latin typeface="+mn-lt"/>
                <a:ea typeface="+mn-ea"/>
                <a:cs typeface="+mn-cs"/>
              </a:rPr>
              <a:t>RTS;</a:t>
            </a:r>
          </a:p>
          <a:p>
            <a:pPr latinLnBrk="0"/>
            <a:r>
              <a:rPr lang="en-US" altLang="zh-CN" sz="1200" b="0" i="0" kern="1200" dirty="0">
                <a:solidFill>
                  <a:schemeClr val="tx1"/>
                </a:solidFill>
                <a:effectLst/>
                <a:latin typeface="+mn-lt"/>
                <a:ea typeface="+mn-ea"/>
                <a:cs typeface="+mn-cs"/>
              </a:rPr>
              <a:t>2. B</a:t>
            </a:r>
            <a:r>
              <a:rPr lang="zh-CN" altLang="en-US" sz="1200" b="0" i="0" kern="1200" dirty="0">
                <a:solidFill>
                  <a:schemeClr val="tx1"/>
                </a:solidFill>
                <a:effectLst/>
                <a:latin typeface="+mn-lt"/>
                <a:ea typeface="+mn-ea"/>
                <a:cs typeface="+mn-cs"/>
              </a:rPr>
              <a:t>接收到</a:t>
            </a:r>
            <a:r>
              <a:rPr lang="en-US" altLang="zh-CN" sz="1200" b="0" i="0" kern="1200" dirty="0">
                <a:solidFill>
                  <a:schemeClr val="tx1"/>
                </a:solidFill>
                <a:effectLst/>
                <a:latin typeface="+mn-lt"/>
                <a:ea typeface="+mn-ea"/>
                <a:cs typeface="+mn-cs"/>
              </a:rPr>
              <a:t>RTS</a:t>
            </a:r>
            <a:r>
              <a:rPr lang="zh-CN" altLang="en-US" sz="1200" b="0" i="0" kern="1200" dirty="0">
                <a:solidFill>
                  <a:schemeClr val="tx1"/>
                </a:solidFill>
                <a:effectLst/>
                <a:latin typeface="+mn-lt"/>
                <a:ea typeface="+mn-ea"/>
                <a:cs typeface="+mn-cs"/>
              </a:rPr>
              <a:t>后，以</a:t>
            </a:r>
            <a:r>
              <a:rPr lang="en-US" altLang="zh-CN" sz="1200" b="0" i="0" kern="1200" dirty="0">
                <a:solidFill>
                  <a:schemeClr val="tx1"/>
                </a:solidFill>
                <a:effectLst/>
                <a:latin typeface="+mn-lt"/>
                <a:ea typeface="+mn-ea"/>
                <a:cs typeface="+mn-cs"/>
              </a:rPr>
              <a:t>CTS</a:t>
            </a:r>
            <a:r>
              <a:rPr lang="zh-CN" altLang="en-US" sz="1200" b="0" i="0" kern="1200" dirty="0">
                <a:solidFill>
                  <a:schemeClr val="tx1"/>
                </a:solidFill>
                <a:effectLst/>
                <a:latin typeface="+mn-lt"/>
                <a:ea typeface="+mn-ea"/>
                <a:cs typeface="+mn-cs"/>
              </a:rPr>
              <a:t>控制报文回应；</a:t>
            </a:r>
            <a:endParaRPr lang="en-US" altLang="zh-CN" sz="1200" b="0" i="0" kern="1200" dirty="0">
              <a:solidFill>
                <a:schemeClr val="tx1"/>
              </a:solidFill>
              <a:effectLst/>
              <a:latin typeface="+mn-lt"/>
              <a:ea typeface="+mn-ea"/>
              <a:cs typeface="+mn-cs"/>
            </a:endParaRPr>
          </a:p>
          <a:p>
            <a:pPr latinLnBrk="0"/>
            <a:r>
              <a:rPr lang="en-US" altLang="zh-CN" sz="1200" b="0" i="0" kern="1200" dirty="0">
                <a:solidFill>
                  <a:schemeClr val="tx1"/>
                </a:solidFill>
                <a:effectLst/>
                <a:latin typeface="+mn-lt"/>
                <a:ea typeface="+mn-ea"/>
                <a:cs typeface="+mn-cs"/>
              </a:rPr>
              <a:t>3. A</a:t>
            </a:r>
            <a:r>
              <a:rPr lang="zh-CN" altLang="en-US" sz="1200" b="0" i="0" kern="1200" dirty="0">
                <a:solidFill>
                  <a:schemeClr val="tx1"/>
                </a:solidFill>
                <a:effectLst/>
                <a:latin typeface="+mn-lt"/>
                <a:ea typeface="+mn-ea"/>
                <a:cs typeface="+mn-cs"/>
              </a:rPr>
              <a:t>收到</a:t>
            </a:r>
            <a:r>
              <a:rPr lang="en-US" altLang="zh-CN" sz="1200" b="0" i="0" kern="1200" dirty="0">
                <a:solidFill>
                  <a:schemeClr val="tx1"/>
                </a:solidFill>
                <a:effectLst/>
                <a:latin typeface="+mn-lt"/>
                <a:ea typeface="+mn-ea"/>
                <a:cs typeface="+mn-cs"/>
              </a:rPr>
              <a:t>CTS</a:t>
            </a:r>
            <a:r>
              <a:rPr lang="zh-CN" altLang="en-US" sz="1200" b="0" i="0" kern="1200" dirty="0">
                <a:solidFill>
                  <a:schemeClr val="tx1"/>
                </a:solidFill>
                <a:effectLst/>
                <a:latin typeface="+mn-lt"/>
                <a:ea typeface="+mn-ea"/>
                <a:cs typeface="+mn-cs"/>
              </a:rPr>
              <a:t>后才开始向</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发送报文（如果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没有收到</a:t>
            </a:r>
            <a:r>
              <a:rPr lang="en-US" altLang="zh-CN" sz="1200" b="0" i="0" kern="1200" dirty="0">
                <a:solidFill>
                  <a:schemeClr val="tx1"/>
                </a:solidFill>
                <a:effectLst/>
                <a:latin typeface="+mn-lt"/>
                <a:ea typeface="+mn-ea"/>
                <a:cs typeface="+mn-cs"/>
              </a:rPr>
              <a:t>CTS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认为发生了冲突，重发</a:t>
            </a:r>
            <a:r>
              <a:rPr lang="en-US" altLang="zh-CN" sz="1200" b="0" i="0" kern="1200" dirty="0">
                <a:solidFill>
                  <a:schemeClr val="tx1"/>
                </a:solidFill>
                <a:effectLst/>
                <a:latin typeface="+mn-lt"/>
                <a:ea typeface="+mn-ea"/>
                <a:cs typeface="+mn-cs"/>
              </a:rPr>
              <a:t>RTS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这样隐发送终端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能够听到</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发送的</a:t>
            </a:r>
            <a:r>
              <a:rPr lang="en-US" altLang="zh-CN" sz="1200" b="0" i="0" kern="1200" dirty="0">
                <a:solidFill>
                  <a:schemeClr val="tx1"/>
                </a:solidFill>
                <a:effectLst/>
                <a:latin typeface="+mn-lt"/>
                <a:ea typeface="+mn-ea"/>
                <a:cs typeface="+mn-cs"/>
              </a:rPr>
              <a:t>CTS</a:t>
            </a:r>
            <a:r>
              <a:rPr lang="zh-CN" altLang="en-US" sz="1200" b="0" i="0" kern="1200" dirty="0">
                <a:solidFill>
                  <a:schemeClr val="tx1"/>
                </a:solidFill>
                <a:effectLst/>
                <a:latin typeface="+mn-lt"/>
                <a:ea typeface="+mn-ea"/>
                <a:cs typeface="+mn-cs"/>
              </a:rPr>
              <a:t>，知道</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要向</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发送报文，</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延迟发送，解决了隐发送终端问题。</a:t>
            </a:r>
            <a:endParaRPr lang="en-US" altLang="zh-CN" sz="1200" b="0" i="0" kern="1200" dirty="0">
              <a:solidFill>
                <a:schemeClr val="tx1"/>
              </a:solidFill>
              <a:effectLst/>
              <a:latin typeface="+mn-lt"/>
              <a:ea typeface="+mn-ea"/>
              <a:cs typeface="+mn-cs"/>
            </a:endParaRPr>
          </a:p>
          <a:p>
            <a:pPr latinLnBrk="0"/>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“隐藏终端”（</a:t>
            </a:r>
            <a:r>
              <a:rPr lang="en-US" altLang="zh-TW" sz="1200" b="0" i="0" kern="1200" dirty="0">
                <a:solidFill>
                  <a:schemeClr val="tx1"/>
                </a:solidFill>
                <a:effectLst/>
                <a:latin typeface="+mn-lt"/>
                <a:ea typeface="+mn-ea"/>
                <a:cs typeface="+mn-cs"/>
              </a:rPr>
              <a:t>Hidden Stations</a:t>
            </a:r>
            <a:r>
              <a:rPr lang="zh-CN" altLang="en-US" sz="1200" b="0" i="0" kern="1200" dirty="0">
                <a:solidFill>
                  <a:schemeClr val="tx1"/>
                </a:solidFill>
                <a:effectLst/>
                <a:latin typeface="+mn-lt"/>
                <a:ea typeface="+mn-ea"/>
                <a:cs typeface="+mn-cs"/>
              </a:rPr>
              <a:t>）多发生在大型单元中（一般在室外环境），这将带来效率损失，并且需要错误恢复机制。当需要传送大容量文件时，尤其需要杜绝“隐藏终端” 现象的发生。</a:t>
            </a:r>
            <a:endParaRPr lang="zh-CN" altLang="en-US" sz="1200" dirty="0"/>
          </a:p>
          <a:p>
            <a:pPr marL="0" marR="0" indent="0" algn="l" defTabSz="914400" rtl="0" eaLnBrk="1" fontAlgn="auto" latinLnBrk="0" hangingPunct="1">
              <a:lnSpc>
                <a:spcPct val="130000"/>
              </a:lnSpc>
              <a:spcBef>
                <a:spcPts val="0"/>
              </a:spcBef>
              <a:spcAft>
                <a:spcPts val="0"/>
              </a:spcAft>
              <a:buClrTx/>
              <a:buSzTx/>
              <a:buFontTx/>
              <a:buNone/>
              <a:tabLst/>
              <a:defRPr/>
            </a:pPr>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7CA63A9-EACA-4958-8D3F-677D88A7377D}" type="slidenum">
              <a:rPr lang="zh-CN" altLang="en-US" smtClean="0"/>
              <a:t>75</a:t>
            </a:fld>
            <a:endParaRPr lang="zh-CN" altLang="en-US"/>
          </a:p>
        </p:txBody>
      </p:sp>
    </p:spTree>
    <p:extLst>
      <p:ext uri="{BB962C8B-B14F-4D97-AF65-F5344CB8AC3E}">
        <p14:creationId xmlns:p14="http://schemas.microsoft.com/office/powerpoint/2010/main" val="2179431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当一个数据包被发送时，</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发送的同时</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也向</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发送数据包，该数据包就会在</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处冲突，那么</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就是说</a:t>
            </a:r>
            <a:r>
              <a:rPr lang="zh-CN" altLang="en-US" sz="1200" b="1" i="0" kern="1200" dirty="0">
                <a:solidFill>
                  <a:schemeClr val="tx1"/>
                </a:solidFill>
                <a:effectLst/>
                <a:latin typeface="+mn-lt"/>
                <a:ea typeface="+mn-ea"/>
                <a:cs typeface="+mn-cs"/>
              </a:rPr>
              <a:t>隐藏发送终端</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对于</a:t>
            </a:r>
            <a:r>
              <a:rPr lang="zh-CN" altLang="en-US" sz="1200" b="1" i="0" kern="1200" dirty="0">
                <a:solidFill>
                  <a:schemeClr val="tx1"/>
                </a:solidFill>
                <a:effectLst/>
                <a:latin typeface="+mn-lt"/>
                <a:ea typeface="+mn-ea"/>
                <a:cs typeface="+mn-cs"/>
              </a:rPr>
              <a:t>隐接收终端</a:t>
            </a:r>
            <a:r>
              <a:rPr lang="zh-CN" altLang="en-US" sz="1200" b="0" i="0" kern="1200" dirty="0">
                <a:solidFill>
                  <a:schemeClr val="tx1"/>
                </a:solidFill>
                <a:effectLst/>
                <a:latin typeface="+mn-lt"/>
                <a:ea typeface="+mn-ea"/>
                <a:cs typeface="+mn-cs"/>
              </a:rPr>
              <a:t>，当</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听到</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发送的</a:t>
            </a:r>
            <a:r>
              <a:rPr lang="en-US" altLang="zh-CN" sz="1200" b="0" i="0" kern="1200" dirty="0">
                <a:solidFill>
                  <a:schemeClr val="tx1"/>
                </a:solidFill>
                <a:effectLst/>
                <a:latin typeface="+mn-lt"/>
                <a:ea typeface="+mn-ea"/>
                <a:cs typeface="+mn-cs"/>
              </a:rPr>
              <a:t>CTS(Clear To Send,</a:t>
            </a:r>
            <a:r>
              <a:rPr lang="zh-CN" altLang="en-US" sz="1200" kern="1200" dirty="0">
                <a:solidFill>
                  <a:schemeClr val="tx1"/>
                </a:solidFill>
                <a:effectLst/>
                <a:latin typeface="+mn-lt"/>
                <a:ea typeface="+mn-ea"/>
                <a:cs typeface="+mn-cs"/>
              </a:rPr>
              <a:t>允许发送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控制报文而延迟发送时，若</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向</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RTS(Request To Send)</a:t>
            </a:r>
            <a:r>
              <a:rPr lang="zh-CN" altLang="en-US" sz="1200" b="0" i="0" kern="1200" dirty="0">
                <a:solidFill>
                  <a:schemeClr val="tx1"/>
                </a:solidFill>
                <a:effectLst/>
                <a:latin typeface="+mn-lt"/>
                <a:ea typeface="+mn-ea"/>
                <a:cs typeface="+mn-cs"/>
              </a:rPr>
              <a:t>控制报文请求发送数据，因</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不能发送任何信息，所以</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无法判断是</a:t>
            </a:r>
            <a:r>
              <a:rPr lang="en-US" altLang="zh-CN" sz="1200" b="0" i="0" kern="1200" dirty="0">
                <a:solidFill>
                  <a:schemeClr val="tx1"/>
                </a:solidFill>
                <a:effectLst/>
                <a:latin typeface="+mn-lt"/>
                <a:ea typeface="+mn-ea"/>
                <a:cs typeface="+mn-cs"/>
              </a:rPr>
              <a:t>RTS</a:t>
            </a:r>
            <a:r>
              <a:rPr lang="zh-CN" altLang="en-US" sz="1200" b="0" i="0" kern="1200" dirty="0">
                <a:solidFill>
                  <a:schemeClr val="tx1"/>
                </a:solidFill>
                <a:effectLst/>
                <a:latin typeface="+mn-lt"/>
                <a:ea typeface="+mn-ea"/>
                <a:cs typeface="+mn-cs"/>
              </a:rPr>
              <a:t>控制报文发生冲突，还是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没有开机，还是</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是隐终端，</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只能认为</a:t>
            </a:r>
            <a:r>
              <a:rPr lang="en-US" altLang="zh-CN" sz="1200" b="0" i="0" kern="1200" dirty="0">
                <a:solidFill>
                  <a:schemeClr val="tx1"/>
                </a:solidFill>
                <a:effectLst/>
                <a:latin typeface="+mn-lt"/>
                <a:ea typeface="+mn-ea"/>
                <a:cs typeface="+mn-cs"/>
              </a:rPr>
              <a:t>RTS</a:t>
            </a:r>
            <a:r>
              <a:rPr lang="zh-CN" altLang="en-US" sz="1200" b="0" i="0" kern="1200" dirty="0">
                <a:solidFill>
                  <a:schemeClr val="tx1"/>
                </a:solidFill>
                <a:effectLst/>
                <a:latin typeface="+mn-lt"/>
                <a:ea typeface="+mn-ea"/>
                <a:cs typeface="+mn-cs"/>
              </a:rPr>
              <a:t>报文冲突，就重新向</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发送</a:t>
            </a:r>
            <a:r>
              <a:rPr lang="en-US" altLang="zh-CN" sz="1200" b="0" i="0" kern="1200" dirty="0">
                <a:solidFill>
                  <a:schemeClr val="tx1"/>
                </a:solidFill>
                <a:effectLst/>
                <a:latin typeface="+mn-lt"/>
                <a:ea typeface="+mn-ea"/>
                <a:cs typeface="+mn-cs"/>
              </a:rPr>
              <a:t>RTS</a:t>
            </a:r>
            <a:r>
              <a:rPr lang="zh-CN" altLang="en-US" sz="1200" b="0" i="0" kern="1200" dirty="0">
                <a:solidFill>
                  <a:schemeClr val="tx1"/>
                </a:solidFill>
                <a:effectLst/>
                <a:latin typeface="+mn-lt"/>
                <a:ea typeface="+mn-ea"/>
                <a:cs typeface="+mn-cs"/>
              </a:rPr>
              <a:t>。因此，当系统只有一个信道时，因</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不能发送任何信息，隐接收终端问题在单信道条件下无法解决。（如果</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延迟控制的传输过程中请求数据包发送到</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，这吋候</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将不能够接收到响应，而且得不到</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不接收的原因也无法向</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去了解原因，于是就只能超时重发，从而导致信道资源的浪费，则</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被称为隐藏接收终端。）</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76</a:t>
            </a:fld>
            <a:endParaRPr lang="zh-CN" altLang="en-US"/>
          </a:p>
        </p:txBody>
      </p:sp>
    </p:spTree>
    <p:extLst>
      <p:ext uri="{BB962C8B-B14F-4D97-AF65-F5344CB8AC3E}">
        <p14:creationId xmlns:p14="http://schemas.microsoft.com/office/powerpoint/2010/main" val="1370348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EFBD8367-EC92-4BA7-9EC0-15F00B296410}" type="slidenum">
              <a:rPr lang="zh-CN" altLang="en-US" sz="1200">
                <a:ea typeface="宋体" panose="02010600030101010101" pitchFamily="2" charset="-122"/>
              </a:rPr>
              <a:pPr algn="r"/>
              <a:t>77</a:t>
            </a:fld>
            <a:endParaRPr lang="en-US" altLang="zh-CN" sz="1200">
              <a:ea typeface="宋体" panose="02010600030101010101" pitchFamily="2" charset="-122"/>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C</a:t>
            </a:r>
            <a:r>
              <a:rPr lang="zh-CN" altLang="en-US" sz="1200" b="1" dirty="0">
                <a:latin typeface="+mn-ea"/>
              </a:rPr>
              <a:t>只听到</a:t>
            </a:r>
            <a:r>
              <a:rPr lang="en-US" altLang="zh-CN" sz="1200" dirty="0">
                <a:latin typeface="+mn-ea"/>
              </a:rPr>
              <a:t>RTS</a:t>
            </a:r>
            <a:r>
              <a:rPr lang="zh-CN" altLang="en-US" sz="1200" dirty="0">
                <a:latin typeface="+mn-ea"/>
              </a:rPr>
              <a:t>控制报文，知道自己是暴露终端，认为自己可以向</a:t>
            </a:r>
            <a:r>
              <a:rPr lang="en-US" altLang="zh-CN" sz="1200" dirty="0">
                <a:latin typeface="+mn-ea"/>
              </a:rPr>
              <a:t>D</a:t>
            </a:r>
            <a:r>
              <a:rPr lang="zh-CN" altLang="en-US" sz="1200" dirty="0">
                <a:latin typeface="+mn-ea"/>
              </a:rPr>
              <a:t>发送数据。</a:t>
            </a:r>
            <a:endParaRPr lang="en-US" altLang="zh-CN" sz="1200" dirty="0">
              <a:latin typeface="+mn-ea"/>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发送数据到</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在同一吋间，</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想向</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发送数据，并且发送了请求信号去通知</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，告诉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我要发送数据给你，但是</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的响应信号却无法回复给</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的响应信号与</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的数据信号在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处发生了碰撞，</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在迟迟得不到</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的回应的情况下，不得不重复发送请求信号给</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，这时的</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就被称为</a:t>
            </a:r>
            <a:r>
              <a:rPr lang="zh-CN" altLang="en-US" sz="1200" b="1" i="0" kern="1200" dirty="0">
                <a:solidFill>
                  <a:schemeClr val="tx1"/>
                </a:solidFill>
                <a:effectLst/>
                <a:latin typeface="+mn-lt"/>
                <a:ea typeface="+mn-ea"/>
                <a:cs typeface="+mn-cs"/>
              </a:rPr>
              <a:t>暴露发送终端</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204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EFBD8367-EC92-4BA7-9EC0-15F00B296410}" type="slidenum">
              <a:rPr lang="zh-CN" altLang="en-US" sz="1200">
                <a:ea typeface="宋体" panose="02010600030101010101" pitchFamily="2" charset="-122"/>
              </a:rPr>
              <a:pPr algn="r"/>
              <a:t>78</a:t>
            </a:fld>
            <a:endParaRPr lang="en-US" altLang="zh-CN" sz="1200">
              <a:ea typeface="宋体" panose="02010600030101010101" pitchFamily="2" charset="-122"/>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向</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的发送数据时，如果在这个时候</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也准备向</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进行数据传输，</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就得发送一个请求信号，但是这个请求信号和数据信号会在</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处产生信号冲突，</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无法给</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回复应答信号，</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因为收不到应答信号就继续寻求响应重发控制信号，这时候的</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被称为暴露接收终端。</a:t>
            </a:r>
            <a:endParaRPr lang="zh-CN" altLang="en-US" dirty="0">
              <a:ea typeface="宋体" panose="02010600030101010101" pitchFamily="2" charset="-122"/>
            </a:endParaRPr>
          </a:p>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235833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0234C3AB-BC2B-499D-BCF7-7778012BB8E1}" type="slidenum">
              <a:rPr lang="zh-CN" altLang="en-US" sz="1200">
                <a:ea typeface="宋体" panose="02010600030101010101" pitchFamily="2" charset="-122"/>
              </a:rPr>
              <a:pPr algn="r"/>
              <a:t>5</a:t>
            </a:fld>
            <a:endParaRPr lang="en-US" altLang="zh-CN" sz="1200">
              <a:ea typeface="宋体" panose="02010600030101010101" pitchFamily="2" charset="-122"/>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LLC</a:t>
            </a:r>
            <a:r>
              <a:rPr lang="zh-CN" altLang="en-US" dirty="0"/>
              <a:t>子层实现数据链路层与硬件无关的功能，比如流量控制、差错恢复等；较低的</a:t>
            </a:r>
            <a:r>
              <a:rPr lang="en-US" altLang="zh-CN" dirty="0"/>
              <a:t>MAC</a:t>
            </a:r>
            <a:r>
              <a:rPr lang="zh-CN" altLang="en-US" dirty="0"/>
              <a:t>子层提供</a:t>
            </a:r>
            <a:r>
              <a:rPr lang="en-US" altLang="zh-CN" dirty="0"/>
              <a:t>LLC</a:t>
            </a:r>
            <a:r>
              <a:rPr lang="zh-CN" altLang="en-US" dirty="0"/>
              <a:t>和物理层之间的接口。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MAC</a:t>
            </a:r>
            <a:r>
              <a:rPr lang="zh-CN" altLang="zh-CN" dirty="0"/>
              <a:t>子层</a:t>
            </a:r>
            <a:r>
              <a:rPr lang="zh-CN" altLang="zh-CN" b="1" u="none" dirty="0"/>
              <a:t>负责解决客户端工作站和访问接入点之间的连接</a:t>
            </a:r>
            <a:r>
              <a:rPr lang="zh-CN" altLang="en-US" b="1" u="none" dirty="0"/>
              <a:t>。</a:t>
            </a:r>
            <a:r>
              <a:rPr lang="en-US" altLang="zh-CN" dirty="0"/>
              <a:t>MAC</a:t>
            </a:r>
            <a:r>
              <a:rPr lang="zh-CN" altLang="en-US" dirty="0"/>
              <a:t>子层负责把物理层的“</a:t>
            </a:r>
            <a:r>
              <a:rPr lang="en-US" altLang="zh-CN" dirty="0"/>
              <a:t>0”</a:t>
            </a:r>
            <a:r>
              <a:rPr lang="zh-CN" altLang="en-US" dirty="0"/>
              <a:t>、“</a:t>
            </a:r>
            <a:r>
              <a:rPr lang="en-US" altLang="zh-CN" dirty="0"/>
              <a:t>1”</a:t>
            </a:r>
            <a:r>
              <a:rPr lang="zh-CN" altLang="en-US" dirty="0"/>
              <a:t>比特流组建成帧，并通过帧尾部的错误校验信息进行错误校验；提供对共享介质的访问方法，包括以太网的带冲突检测的载波侦听多路访问（</a:t>
            </a:r>
            <a:r>
              <a:rPr lang="en-US" altLang="zh-CN" dirty="0"/>
              <a:t>CSMA/CD</a:t>
            </a:r>
            <a:r>
              <a:rPr lang="zh-CN" altLang="en-US" dirty="0"/>
              <a:t>）、令牌环（</a:t>
            </a:r>
            <a:r>
              <a:rPr lang="en-US" altLang="zh-CN" dirty="0"/>
              <a:t>Token Ring</a:t>
            </a:r>
            <a:r>
              <a:rPr lang="zh-CN" altLang="en-US" dirty="0"/>
              <a:t>）、光纤分布式数据接口（</a:t>
            </a:r>
            <a:r>
              <a:rPr lang="en-US" altLang="zh-CN" dirty="0"/>
              <a:t>FDDI</a:t>
            </a:r>
            <a:r>
              <a:rPr lang="zh-CN" altLang="en-US" dirty="0"/>
              <a:t>）等。</a:t>
            </a:r>
            <a:endParaRPr lang="zh-CN" altLang="en-US" u="none"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1993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IEEE802.11</a:t>
            </a:r>
            <a:r>
              <a:rPr lang="zh-CN" altLang="en-US" sz="1200" b="0" i="0" kern="1200" dirty="0">
                <a:solidFill>
                  <a:schemeClr val="tx1"/>
                </a:solidFill>
                <a:effectLst/>
                <a:latin typeface="+mn-lt"/>
                <a:ea typeface="+mn-ea"/>
                <a:cs typeface="+mn-cs"/>
              </a:rPr>
              <a:t>委员会提出了“基于分布方式的无线</a:t>
            </a:r>
            <a:r>
              <a:rPr lang="zh-CN" altLang="en-US" sz="1200" b="0" i="0" u="none" strike="noStrike" kern="1200" dirty="0">
                <a:solidFill>
                  <a:schemeClr val="tx1"/>
                </a:solidFill>
                <a:effectLst/>
                <a:latin typeface="+mn-lt"/>
                <a:ea typeface="+mn-ea"/>
                <a:cs typeface="+mn-cs"/>
                <a:hlinkClick r:id="rId3"/>
              </a:rPr>
              <a:t>介质访问控制</a:t>
            </a:r>
            <a:r>
              <a:rPr lang="zh-CN" altLang="en-US" sz="1200" b="0" i="0" kern="1200" dirty="0">
                <a:solidFill>
                  <a:schemeClr val="tx1"/>
                </a:solidFill>
                <a:effectLst/>
                <a:latin typeface="+mn-lt"/>
                <a:ea typeface="+mn-ea"/>
                <a:cs typeface="+mn-cs"/>
              </a:rPr>
              <a:t>协议”草案，基本出发点是</a:t>
            </a:r>
            <a:r>
              <a:rPr lang="en-US" altLang="zh-CN" sz="1200" b="0" i="0" kern="1200" dirty="0">
                <a:solidFill>
                  <a:schemeClr val="tx1"/>
                </a:solidFill>
                <a:effectLst/>
                <a:latin typeface="+mn-lt"/>
                <a:ea typeface="+mn-ea"/>
                <a:cs typeface="+mn-cs"/>
              </a:rPr>
              <a:t>CSMA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，但为了增强</a:t>
            </a:r>
            <a:r>
              <a:rPr lang="zh-CN" altLang="en-US" sz="1200" b="0" i="0" u="none" strike="noStrike" kern="1200" dirty="0">
                <a:solidFill>
                  <a:schemeClr val="tx1"/>
                </a:solidFill>
                <a:effectLst/>
                <a:latin typeface="+mn-lt"/>
                <a:ea typeface="+mn-ea"/>
                <a:cs typeface="+mn-cs"/>
                <a:hlinkClick r:id="rId4"/>
              </a:rPr>
              <a:t>异步传输</a:t>
            </a:r>
            <a:r>
              <a:rPr lang="zh-CN" altLang="en-US" sz="1200" b="0" i="0" kern="1200" dirty="0">
                <a:solidFill>
                  <a:schemeClr val="tx1"/>
                </a:solidFill>
                <a:effectLst/>
                <a:latin typeface="+mn-lt"/>
                <a:ea typeface="+mn-ea"/>
                <a:cs typeface="+mn-cs"/>
              </a:rPr>
              <a:t>业务的可靠性，采用了</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层确认机制，对帧丢失予以检测并重新发送。此外，为了进一步减少碰撞，收发节点在数据传输前可交换简短的</a:t>
            </a:r>
            <a:r>
              <a:rPr lang="zh-CN" altLang="en-US" sz="1200" b="0" i="0" u="none" strike="noStrike" kern="1200" dirty="0">
                <a:solidFill>
                  <a:schemeClr val="tx1"/>
                </a:solidFill>
                <a:effectLst/>
                <a:latin typeface="+mn-lt"/>
                <a:ea typeface="+mn-ea"/>
                <a:cs typeface="+mn-cs"/>
                <a:hlinkClick r:id="rId5"/>
              </a:rPr>
              <a:t>控制帧</a:t>
            </a:r>
            <a:r>
              <a:rPr lang="zh-CN" altLang="en-US" sz="1200" b="0" i="0" kern="1200" dirty="0">
                <a:solidFill>
                  <a:schemeClr val="tx1"/>
                </a:solidFill>
                <a:effectLst/>
                <a:latin typeface="+mn-lt"/>
                <a:ea typeface="+mn-ea"/>
                <a:cs typeface="+mn-cs"/>
              </a:rPr>
              <a:t>，来完成信道占用时间确定等功能。</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t>DFWMAC</a:t>
            </a:r>
            <a:r>
              <a:rPr lang="zh-CN" altLang="en-US" dirty="0"/>
              <a:t>支持</a:t>
            </a:r>
            <a:r>
              <a:rPr lang="en-US" altLang="zh-CN" dirty="0"/>
              <a:t>Ad hoc</a:t>
            </a:r>
            <a:r>
              <a:rPr lang="zh-CN" altLang="en-US" dirty="0"/>
              <a:t>和</a:t>
            </a:r>
            <a:r>
              <a:rPr lang="en-US" altLang="zh-CN" dirty="0"/>
              <a:t>Infrastructure</a:t>
            </a:r>
            <a:r>
              <a:rPr lang="zh-CN" altLang="en-US" dirty="0"/>
              <a:t>两种类型的局域网</a:t>
            </a:r>
          </a:p>
          <a:p>
            <a:endParaRPr lang="en-US" altLang="zh-CN" sz="1200" b="0" i="0" kern="1200" dirty="0">
              <a:solidFill>
                <a:schemeClr val="tx1"/>
              </a:solidFill>
              <a:effectLst/>
              <a:latin typeface="+mn-lt"/>
              <a:ea typeface="+mn-ea"/>
              <a:cs typeface="+mn-cs"/>
            </a:endParaRPr>
          </a:p>
          <a:p>
            <a:r>
              <a:rPr lang="zh-CN" altLang="en-US" sz="1200" dirty="0">
                <a:latin typeface="微软雅黑" panose="020B0503020204020204" pitchFamily="34" charset="-122"/>
                <a:ea typeface="微软雅黑" panose="020B0503020204020204" pitchFamily="34" charset="-122"/>
              </a:rPr>
              <a:t>分布协调功能</a:t>
            </a:r>
            <a:endParaRPr lang="en-US" altLang="zh-CN" sz="1200" dirty="0">
              <a:latin typeface="微软雅黑" panose="020B0503020204020204" pitchFamily="34" charset="-122"/>
              <a:ea typeface="微软雅黑" panose="020B0503020204020204" pitchFamily="34" charset="-122"/>
            </a:endParaRPr>
          </a:p>
          <a:p>
            <a:r>
              <a:rPr lang="zh-CN" altLang="en-US" sz="1200" b="0" i="0" kern="1200" dirty="0">
                <a:solidFill>
                  <a:schemeClr val="tx1"/>
                </a:solidFill>
                <a:effectLst/>
                <a:latin typeface="+mn-lt"/>
                <a:ea typeface="+mn-ea"/>
                <a:cs typeface="+mn-cs"/>
              </a:rPr>
              <a:t>在无中心节点进行集中控制的条件下让各个</a:t>
            </a:r>
            <a:r>
              <a:rPr lang="en-US" altLang="zh-CN" sz="1200" b="0" i="0" kern="1200" dirty="0">
                <a:solidFill>
                  <a:schemeClr val="tx1"/>
                </a:solidFill>
                <a:effectLst/>
                <a:latin typeface="+mn-lt"/>
                <a:ea typeface="+mn-ea"/>
                <a:cs typeface="+mn-cs"/>
              </a:rPr>
              <a:t>STA</a:t>
            </a:r>
            <a:r>
              <a:rPr lang="zh-CN" altLang="en-US" sz="1200" b="0" i="0" kern="1200" dirty="0">
                <a:solidFill>
                  <a:schemeClr val="tx1"/>
                </a:solidFill>
                <a:effectLst/>
                <a:latin typeface="+mn-lt"/>
                <a:ea typeface="+mn-ea"/>
                <a:cs typeface="+mn-cs"/>
              </a:rPr>
              <a:t>共享同一传输媒介且有序地接入到传输媒介中。它是</a:t>
            </a:r>
            <a:r>
              <a:rPr lang="en-US" altLang="zh-CN" dirty="0"/>
              <a:t>IEEE802.11</a:t>
            </a:r>
            <a:r>
              <a:rPr lang="zh-CN" altLang="en-US" dirty="0"/>
              <a:t>最基本的媒体访问方法，核心是</a:t>
            </a:r>
            <a:r>
              <a:rPr lang="en-US" altLang="zh-CN" dirty="0"/>
              <a:t>CSMA/CA</a:t>
            </a:r>
            <a:r>
              <a:rPr lang="zh-CN" altLang="en-US" dirty="0"/>
              <a:t>，包括载波检测（</a:t>
            </a:r>
            <a:r>
              <a:rPr lang="en-US" altLang="zh-CN" dirty="0"/>
              <a:t>CS</a:t>
            </a:r>
            <a:r>
              <a:rPr lang="zh-CN" altLang="en-US" dirty="0"/>
              <a:t>）机制、帧间间隔（</a:t>
            </a:r>
            <a:r>
              <a:rPr lang="en-US" altLang="zh-CN" dirty="0"/>
              <a:t>IFS</a:t>
            </a:r>
            <a:r>
              <a:rPr lang="zh-CN" altLang="en-US" dirty="0"/>
              <a:t>）和随机退避（</a:t>
            </a:r>
            <a:r>
              <a:rPr lang="en-US" altLang="zh-CN" dirty="0"/>
              <a:t>Random Back-off</a:t>
            </a:r>
            <a:r>
              <a:rPr lang="zh-CN" altLang="en-US" dirty="0"/>
              <a:t>）过程 这三部分。</a:t>
            </a:r>
          </a:p>
          <a:p>
            <a:pPr marL="0" lvl="2" eaLnBrk="1" hangingPunct="1"/>
            <a:r>
              <a:rPr lang="zh-CN" altLang="en-US" dirty="0"/>
              <a:t>思想：在每一个节点使用</a:t>
            </a:r>
            <a:r>
              <a:rPr lang="en-US" altLang="zh-CN" dirty="0"/>
              <a:t>CSMA/CA</a:t>
            </a:r>
            <a:r>
              <a:rPr lang="zh-CN" altLang="en-US" dirty="0"/>
              <a:t>机制，让各个站点通过</a:t>
            </a:r>
            <a:r>
              <a:rPr lang="zh-CN" altLang="en-US" dirty="0">
                <a:solidFill>
                  <a:srgbClr val="0033CC"/>
                </a:solidFill>
              </a:rPr>
              <a:t>争用</a:t>
            </a:r>
            <a:r>
              <a:rPr lang="zh-CN" altLang="en-US" dirty="0"/>
              <a:t>信道来获取发送权</a:t>
            </a:r>
          </a:p>
          <a:p>
            <a:endParaRPr lang="en-US" altLang="zh-CN" sz="1200" b="0" i="0" kern="1200" dirty="0">
              <a:solidFill>
                <a:schemeClr val="tx1"/>
              </a:solidFill>
              <a:effectLst/>
              <a:latin typeface="+mn-lt"/>
              <a:ea typeface="+mn-ea"/>
              <a:cs typeface="+mn-cs"/>
            </a:endParaRPr>
          </a:p>
          <a:p>
            <a:r>
              <a:rPr lang="zh-CN" altLang="en-US" sz="1200" dirty="0">
                <a:latin typeface="微软雅黑" panose="020B0503020204020204" pitchFamily="34" charset="-122"/>
                <a:ea typeface="微软雅黑" panose="020B0503020204020204" pitchFamily="34" charset="-122"/>
              </a:rPr>
              <a:t>点协调功能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PCF</a:t>
            </a:r>
            <a:r>
              <a:rPr lang="zh-CN" altLang="en-US" sz="1200" dirty="0">
                <a:latin typeface="微软雅黑" panose="020B0503020204020204" pitchFamily="34" charset="-122"/>
                <a:ea typeface="微软雅黑" panose="020B0503020204020204" pitchFamily="34" charset="-122"/>
              </a:rPr>
              <a:t>是一种</a:t>
            </a:r>
            <a:r>
              <a:rPr lang="zh-CN" altLang="en-US" sz="1200" b="1" dirty="0">
                <a:latin typeface="微软雅黑" panose="020B0503020204020204" pitchFamily="34" charset="-122"/>
                <a:ea typeface="微软雅黑" panose="020B0503020204020204" pitchFamily="34" charset="-122"/>
              </a:rPr>
              <a:t>集中式的控制方法</a:t>
            </a:r>
            <a:r>
              <a:rPr lang="zh-CN" altLang="en-US" sz="1200" dirty="0">
                <a:latin typeface="微软雅黑" panose="020B0503020204020204" pitchFamily="34" charset="-122"/>
                <a:ea typeface="微软雅黑" panose="020B0503020204020204" pitchFamily="34" charset="-122"/>
              </a:rPr>
              <a:t>，在基础设施架构网络（</a:t>
            </a:r>
            <a:r>
              <a:rPr lang="en-US" altLang="zh-CN" sz="1200" dirty="0">
                <a:latin typeface="微软雅黑" panose="020B0503020204020204" pitchFamily="34" charset="-122"/>
                <a:ea typeface="微软雅黑" panose="020B0503020204020204" pitchFamily="34" charset="-122"/>
              </a:rPr>
              <a:t>infrastructure network</a:t>
            </a:r>
            <a:r>
              <a:rPr lang="zh-CN" altLang="en-US" sz="1200" dirty="0">
                <a:latin typeface="微软雅黑" panose="020B0503020204020204" pitchFamily="34" charset="-122"/>
                <a:ea typeface="微软雅黑" panose="020B0503020204020204" pitchFamily="34" charset="-122"/>
              </a:rPr>
              <a:t>）中，设置一个协调点采用</a:t>
            </a:r>
            <a:r>
              <a:rPr lang="zh-CN" altLang="en-US" sz="1200" b="1" dirty="0">
                <a:latin typeface="微软雅黑" panose="020B0503020204020204" pitchFamily="34" charset="-122"/>
                <a:ea typeface="微软雅黑" panose="020B0503020204020204" pitchFamily="34" charset="-122"/>
              </a:rPr>
              <a:t>轮询机制</a:t>
            </a:r>
            <a:r>
              <a:rPr lang="zh-CN" altLang="en-US" sz="1200" dirty="0">
                <a:latin typeface="微软雅黑" panose="020B0503020204020204" pitchFamily="34" charset="-122"/>
                <a:ea typeface="微软雅黑" panose="020B0503020204020204" pitchFamily="34" charset="-122"/>
              </a:rPr>
              <a:t>控制（非竞争服务）所有站点对信道的访问。它保证了无冲突的服务，希望能更好的应用于实时语音和图像的传输。在</a:t>
            </a:r>
            <a:r>
              <a:rPr lang="en-US" altLang="zh-CN" sz="1200" dirty="0">
                <a:latin typeface="微软雅黑" panose="020B0503020204020204" pitchFamily="34" charset="-122"/>
                <a:ea typeface="微软雅黑" panose="020B0503020204020204" pitchFamily="34" charset="-122"/>
              </a:rPr>
              <a:t>PCF</a:t>
            </a:r>
            <a:r>
              <a:rPr lang="zh-CN" altLang="en-US" sz="1200" dirty="0">
                <a:latin typeface="微软雅黑" panose="020B0503020204020204" pitchFamily="34" charset="-122"/>
                <a:ea typeface="微软雅黑" panose="020B0503020204020204" pitchFamily="34" charset="-122"/>
              </a:rPr>
              <a:t>方式下，一个单独的接入点（</a:t>
            </a:r>
            <a:r>
              <a:rPr lang="en-US" altLang="zh-CN" sz="1200" dirty="0">
                <a:latin typeface="微软雅黑" panose="020B0503020204020204" pitchFamily="34" charset="-122"/>
                <a:ea typeface="微软雅黑" panose="020B0503020204020204" pitchFamily="34" charset="-122"/>
              </a:rPr>
              <a:t>AP</a:t>
            </a:r>
            <a:r>
              <a:rPr lang="zh-CN" altLang="en-US" sz="1200" dirty="0">
                <a:latin typeface="微软雅黑" panose="020B0503020204020204" pitchFamily="34" charset="-122"/>
                <a:ea typeface="微软雅黑" panose="020B0503020204020204" pitchFamily="34" charset="-122"/>
              </a:rPr>
              <a:t>）控制了信道，在</a:t>
            </a:r>
            <a:r>
              <a:rPr lang="en-US" altLang="zh-CN" sz="1200" dirty="0">
                <a:latin typeface="微软雅黑" panose="020B0503020204020204" pitchFamily="34" charset="-122"/>
                <a:ea typeface="微软雅黑" panose="020B0503020204020204" pitchFamily="34" charset="-122"/>
              </a:rPr>
              <a:t>AP</a:t>
            </a:r>
            <a:r>
              <a:rPr lang="zh-CN" altLang="en-US" sz="1200" dirty="0">
                <a:latin typeface="微软雅黑" panose="020B0503020204020204" pitchFamily="34" charset="-122"/>
                <a:ea typeface="微软雅黑" panose="020B0503020204020204" pitchFamily="34" charset="-122"/>
              </a:rPr>
              <a:t>中存在一个点协调机制。</a:t>
            </a:r>
            <a:r>
              <a:rPr lang="en-US" altLang="zh-CN" sz="1200" dirty="0">
                <a:latin typeface="微软雅黑" panose="020B0503020204020204" pitchFamily="34" charset="-122"/>
                <a:ea typeface="微软雅黑" panose="020B0503020204020204" pitchFamily="34" charset="-122"/>
              </a:rPr>
              <a:t>AP</a:t>
            </a:r>
            <a:r>
              <a:rPr lang="zh-CN" altLang="en-US" sz="1200" dirty="0">
                <a:latin typeface="微软雅黑" panose="020B0503020204020204" pitchFamily="34" charset="-122"/>
                <a:ea typeface="微软雅黑" panose="020B0503020204020204" pitchFamily="34" charset="-122"/>
              </a:rPr>
              <a:t>会给每个需要发送的站点安排合适的时间片，保证了时延方面的要求。</a:t>
            </a:r>
            <a:r>
              <a:rPr lang="en-US" altLang="zh-CN" sz="1200" dirty="0">
                <a:latin typeface="微软雅黑" panose="020B0503020204020204" pitchFamily="34" charset="-122"/>
                <a:ea typeface="微软雅黑" panose="020B0503020204020204" pitchFamily="34" charset="-122"/>
              </a:rPr>
              <a:t>PCF</a:t>
            </a:r>
            <a:r>
              <a:rPr lang="zh-CN" altLang="en-US" sz="1200" dirty="0">
                <a:latin typeface="微软雅黑" panose="020B0503020204020204" pitchFamily="34" charset="-122"/>
                <a:ea typeface="微软雅黑" panose="020B0503020204020204" pitchFamily="34" charset="-122"/>
              </a:rPr>
              <a:t>一般能提供更低的时延，并能够舍弃其他的冲突控制机制。</a:t>
            </a:r>
            <a:r>
              <a:rPr lang="en-US" altLang="zh-CN" sz="1200" dirty="0">
                <a:latin typeface="微软雅黑" panose="020B0503020204020204" pitchFamily="34" charset="-122"/>
                <a:ea typeface="微软雅黑" panose="020B0503020204020204" pitchFamily="34" charset="-122"/>
              </a:rPr>
              <a:t>AP</a:t>
            </a:r>
            <a:r>
              <a:rPr lang="zh-CN" altLang="en-US" sz="1200" dirty="0">
                <a:latin typeface="微软雅黑" panose="020B0503020204020204" pitchFamily="34" charset="-122"/>
                <a:ea typeface="微软雅黑" panose="020B0503020204020204" pitchFamily="34" charset="-122"/>
              </a:rPr>
              <a:t>的故障会导致整个网络的瘫痪，所以给网络的管理上增加了复杂度，应用目前远远没有</a:t>
            </a:r>
            <a:r>
              <a:rPr lang="en-US" altLang="zh-CN" sz="1200" dirty="0">
                <a:latin typeface="微软雅黑" panose="020B0503020204020204" pitchFamily="34" charset="-122"/>
                <a:ea typeface="微软雅黑" panose="020B0503020204020204" pitchFamily="34" charset="-122"/>
              </a:rPr>
              <a:t>DCF</a:t>
            </a:r>
            <a:r>
              <a:rPr lang="zh-CN" altLang="en-US" sz="1200" dirty="0">
                <a:latin typeface="微软雅黑" panose="020B0503020204020204" pitchFamily="34" charset="-122"/>
                <a:ea typeface="微软雅黑" panose="020B0503020204020204" pitchFamily="34" charset="-122"/>
              </a:rPr>
              <a:t>广泛。</a:t>
            </a:r>
            <a:r>
              <a:rPr lang="zh-CN" altLang="en-US" dirty="0"/>
              <a:t>适用于对于时间敏感的业务。</a:t>
            </a:r>
          </a:p>
          <a:p>
            <a:endParaRPr lang="en-US" altLang="zh-CN" sz="1200" dirty="0">
              <a:latin typeface="微软雅黑" panose="020B0503020204020204" pitchFamily="34" charset="-122"/>
              <a:ea typeface="微软雅黑" panose="020B0503020204020204" pitchFamily="34" charset="-122"/>
            </a:endParaRPr>
          </a:p>
          <a:p>
            <a:endParaRPr lang="zh-CN" altLang="en-US" sz="1200" b="0" i="0" kern="1200" dirty="0">
              <a:solidFill>
                <a:schemeClr val="tx1"/>
              </a:solidFill>
              <a:effectLst/>
              <a:latin typeface="+mn-lt"/>
              <a:ea typeface="+mn-ea"/>
              <a:cs typeface="+mn-cs"/>
            </a:endParaRPr>
          </a:p>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3396107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产生的原因</a:t>
            </a:r>
          </a:p>
          <a:p>
            <a:pPr marL="457200" lvl="3" indent="-457200" eaLnBrk="1" hangingPunct="1">
              <a:buClr>
                <a:schemeClr val="accent1"/>
              </a:buClr>
              <a:buAutoNum type="arabicPeriod"/>
            </a:pPr>
            <a:r>
              <a:rPr lang="zh-CN" altLang="en-US" sz="2200" dirty="0"/>
              <a:t>自组网节点采用电台来进行通信，电台的频率和</a:t>
            </a:r>
            <a:r>
              <a:rPr lang="zh-CN" altLang="en-US" sz="2200" dirty="0">
                <a:solidFill>
                  <a:srgbClr val="000099"/>
                </a:solidFill>
              </a:rPr>
              <a:t>发射半径</a:t>
            </a:r>
            <a:r>
              <a:rPr lang="zh-CN" altLang="en-US" sz="2200" dirty="0"/>
              <a:t>都比较低，信号容易受噪声、信道衰落和障碍物的影响</a:t>
            </a:r>
            <a:endParaRPr lang="en-US" altLang="zh-CN" sz="2200" dirty="0"/>
          </a:p>
          <a:p>
            <a:pPr marL="457200" lvl="3" indent="-457200" eaLnBrk="1" hangingPunct="1">
              <a:buClr>
                <a:schemeClr val="accent1"/>
              </a:buClr>
              <a:buAutoNum type="arabicPeriod"/>
            </a:pPr>
            <a:r>
              <a:rPr lang="zh-CN" altLang="en-US" sz="2400" dirty="0"/>
              <a:t>移动节点的通信距离受到限制，一个节点发出的信号，只有在其通信半径内的节点能够收到，网络中的其他节点不一定能收到</a:t>
            </a:r>
            <a:endParaRPr lang="en-US" altLang="zh-CN" dirty="0"/>
          </a:p>
          <a:p>
            <a:pPr eaLnBrk="1" hangingPunct="1"/>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ad hoc</a:t>
            </a:r>
            <a:r>
              <a:rPr lang="zh-CN" altLang="en-US" sz="1200" b="0" i="0" kern="1200" dirty="0">
                <a:solidFill>
                  <a:schemeClr val="tx1"/>
                </a:solidFill>
                <a:effectLst/>
                <a:latin typeface="+mn-lt"/>
                <a:ea typeface="+mn-ea"/>
                <a:cs typeface="+mn-cs"/>
              </a:rPr>
              <a:t>网络中，当终端在</a:t>
            </a:r>
            <a:r>
              <a:rPr lang="zh-CN" altLang="en-US" sz="1200" b="1" i="0" kern="1200" dirty="0">
                <a:solidFill>
                  <a:schemeClr val="tx1"/>
                </a:solidFill>
                <a:effectLst/>
                <a:latin typeface="+mn-lt"/>
                <a:ea typeface="+mn-ea"/>
                <a:cs typeface="+mn-cs"/>
              </a:rPr>
              <a:t>某一时隙内传送信息时</a:t>
            </a:r>
            <a:r>
              <a:rPr lang="zh-CN" altLang="en-US" sz="1200" b="0" i="0" kern="1200" dirty="0">
                <a:solidFill>
                  <a:schemeClr val="tx1"/>
                </a:solidFill>
                <a:effectLst/>
                <a:latin typeface="+mn-lt"/>
                <a:ea typeface="+mn-ea"/>
                <a:cs typeface="+mn-cs"/>
              </a:rPr>
              <a:t>，若其隐藏终端在此时隙发生的同时传送信息，就会产生</a:t>
            </a:r>
            <a:r>
              <a:rPr lang="zh-CN" altLang="en-US" sz="1200" b="1" i="0" kern="1200" dirty="0">
                <a:solidFill>
                  <a:schemeClr val="tx1"/>
                </a:solidFill>
                <a:effectLst/>
                <a:latin typeface="+mn-lt"/>
                <a:ea typeface="+mn-ea"/>
                <a:cs typeface="+mn-cs"/>
              </a:rPr>
              <a:t>时隙争用冲突</a:t>
            </a:r>
            <a:r>
              <a:rPr lang="zh-CN" altLang="en-US" sz="1200" b="0" i="0" kern="1200" dirty="0">
                <a:solidFill>
                  <a:schemeClr val="tx1"/>
                </a:solidFill>
                <a:effectLst/>
                <a:latin typeface="+mn-lt"/>
                <a:ea typeface="+mn-ea"/>
                <a:cs typeface="+mn-cs"/>
              </a:rPr>
              <a:t>。 受隐藏终端的影响，接收端将因为</a:t>
            </a:r>
            <a:r>
              <a:rPr lang="zh-CN" altLang="en-US" sz="1200" b="1" i="0" kern="1200" dirty="0">
                <a:solidFill>
                  <a:schemeClr val="tx1"/>
                </a:solidFill>
                <a:effectLst/>
                <a:latin typeface="+mn-lt"/>
                <a:ea typeface="+mn-ea"/>
                <a:cs typeface="+mn-cs"/>
              </a:rPr>
              <a:t>数据碰撞而不能正确的接收信息</a:t>
            </a:r>
            <a:r>
              <a:rPr lang="zh-CN" altLang="en-US" sz="1200" b="0" i="0" kern="1200" dirty="0">
                <a:solidFill>
                  <a:schemeClr val="tx1"/>
                </a:solidFill>
                <a:effectLst/>
                <a:latin typeface="+mn-lt"/>
                <a:ea typeface="+mn-ea"/>
                <a:cs typeface="+mn-cs"/>
              </a:rPr>
              <a:t>， 造成发送端的有效信息的丢失和大量的时间浪费（数据帧较长时尤为严重），从而降低了网络的吞吐量。</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当某个终端成为</a:t>
            </a:r>
            <a:r>
              <a:rPr lang="zh-CN" altLang="en-US" sz="1200" b="1" i="0" kern="1200" dirty="0">
                <a:solidFill>
                  <a:schemeClr val="tx1"/>
                </a:solidFill>
                <a:effectLst/>
                <a:latin typeface="+mn-lt"/>
                <a:ea typeface="+mn-ea"/>
                <a:cs typeface="+mn-cs"/>
              </a:rPr>
              <a:t>暴露终端</a:t>
            </a:r>
            <a:r>
              <a:rPr lang="zh-CN" altLang="en-US" sz="1200" b="0" i="0" kern="1200" dirty="0">
                <a:solidFill>
                  <a:schemeClr val="tx1"/>
                </a:solidFill>
                <a:effectLst/>
                <a:latin typeface="+mn-lt"/>
                <a:ea typeface="+mn-ea"/>
                <a:cs typeface="+mn-cs"/>
              </a:rPr>
              <a:t>后，由于它侦听到另外的终端对某一时隙的占用信息，从而放弃了预约该时隙进行信息传送。其实，因为源终端节点和目的终端节点都不一样，暴露终端是可以占用这个时隙来传送信息的。这样就造成了时隙资源。</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eaLnBrk="1" hangingPunct="1"/>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79</a:t>
            </a:fld>
            <a:endParaRPr lang="zh-CN" altLang="en-US"/>
          </a:p>
        </p:txBody>
      </p:sp>
    </p:spTree>
    <p:extLst>
      <p:ext uri="{BB962C8B-B14F-4D97-AF65-F5344CB8AC3E}">
        <p14:creationId xmlns:p14="http://schemas.microsoft.com/office/powerpoint/2010/main" val="3496945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80</a:t>
            </a:fld>
            <a:endParaRPr lang="zh-CN" altLang="en-US"/>
          </a:p>
        </p:txBody>
      </p:sp>
    </p:spTree>
    <p:extLst>
      <p:ext uri="{BB962C8B-B14F-4D97-AF65-F5344CB8AC3E}">
        <p14:creationId xmlns:p14="http://schemas.microsoft.com/office/powerpoint/2010/main" val="339797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动态源路由协议</a:t>
            </a:r>
            <a:r>
              <a:rPr lang="en-US" altLang="zh-CN" sz="1200" b="1" i="0" kern="1200" dirty="0">
                <a:solidFill>
                  <a:schemeClr val="tx1"/>
                </a:solidFill>
                <a:effectLst/>
                <a:latin typeface="+mn-lt"/>
                <a:ea typeface="+mn-ea"/>
                <a:cs typeface="+mn-cs"/>
              </a:rPr>
              <a:t>DSR</a:t>
            </a:r>
            <a:r>
              <a:rPr lang="zh-CN" altLang="en-US" sz="1200" b="0" i="0" kern="1200" dirty="0">
                <a:solidFill>
                  <a:schemeClr val="tx1"/>
                </a:solidFill>
                <a:effectLst/>
                <a:latin typeface="+mn-lt"/>
                <a:ea typeface="+mn-ea"/>
                <a:cs typeface="+mn-cs"/>
              </a:rPr>
              <a:t> </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Dynamic Source Routing</a:t>
            </a:r>
            <a:r>
              <a:rPr lang="zh-CN" altLang="en-US" sz="1200" b="1" i="0" kern="1200" dirty="0">
                <a:solidFill>
                  <a:schemeClr val="tx1"/>
                </a:solidFill>
                <a:effectLst/>
                <a:latin typeface="+mn-lt"/>
                <a:ea typeface="+mn-ea"/>
                <a:cs typeface="+mn-cs"/>
              </a:rPr>
              <a:t>）</a:t>
            </a:r>
            <a:br>
              <a:rPr lang="zh-CN" altLang="en-US" dirty="0"/>
            </a:br>
            <a:r>
              <a:rPr lang="en-US" altLang="zh-CN" sz="1200" b="0" i="0" kern="1200" dirty="0">
                <a:solidFill>
                  <a:schemeClr val="tx1"/>
                </a:solidFill>
                <a:effectLst/>
                <a:latin typeface="+mn-lt"/>
                <a:ea typeface="+mn-ea"/>
                <a:cs typeface="+mn-cs"/>
              </a:rPr>
              <a:t>DSR</a:t>
            </a:r>
            <a:r>
              <a:rPr lang="zh-CN" altLang="en-US" sz="1200" b="0" i="0" kern="1200" dirty="0">
                <a:solidFill>
                  <a:schemeClr val="tx1"/>
                </a:solidFill>
                <a:effectLst/>
                <a:latin typeface="+mn-lt"/>
                <a:ea typeface="+mn-ea"/>
                <a:cs typeface="+mn-cs"/>
              </a:rPr>
              <a:t>的特点在于使用了源路由的路由机制，在每一个分组的头部都</a:t>
            </a:r>
            <a:r>
              <a:rPr lang="zh-CN" altLang="en-US" sz="1200" b="1" i="0" kern="1200" dirty="0">
                <a:solidFill>
                  <a:schemeClr val="tx1"/>
                </a:solidFill>
                <a:effectLst/>
                <a:latin typeface="+mn-lt"/>
                <a:ea typeface="+mn-ea"/>
                <a:cs typeface="+mn-cs"/>
              </a:rPr>
              <a:t>携带整条路由的信息</a:t>
            </a:r>
            <a:r>
              <a:rPr lang="zh-CN" altLang="en-US" sz="1200" b="0" i="0" kern="1200" dirty="0">
                <a:solidFill>
                  <a:schemeClr val="tx1"/>
                </a:solidFill>
                <a:effectLst/>
                <a:latin typeface="+mn-lt"/>
                <a:ea typeface="+mn-ea"/>
                <a:cs typeface="+mn-cs"/>
              </a:rPr>
              <a:t>，路由器按照该路由纪录来转发分组。这种机制最初被</a:t>
            </a:r>
            <a:r>
              <a:rPr lang="en-US" altLang="zh-CN" sz="1200" b="0" i="0" kern="1200" dirty="0">
                <a:solidFill>
                  <a:schemeClr val="tx1"/>
                </a:solidFill>
                <a:effectLst/>
                <a:latin typeface="+mn-lt"/>
                <a:ea typeface="+mn-ea"/>
                <a:cs typeface="+mn-cs"/>
              </a:rPr>
              <a:t>IEEE802.5</a:t>
            </a:r>
            <a:r>
              <a:rPr lang="zh-CN" altLang="en-US" sz="1200" b="0" i="0" kern="1200" dirty="0">
                <a:solidFill>
                  <a:schemeClr val="tx1"/>
                </a:solidFill>
                <a:effectLst/>
                <a:latin typeface="+mn-lt"/>
                <a:ea typeface="+mn-ea"/>
                <a:cs typeface="+mn-cs"/>
              </a:rPr>
              <a:t>协议用在由桥互连的多个令牌环网中寻找路由。</a:t>
            </a:r>
            <a:r>
              <a:rPr lang="en-US" altLang="zh-CN" sz="1200" b="0" i="0" kern="1200" dirty="0">
                <a:solidFill>
                  <a:schemeClr val="tx1"/>
                </a:solidFill>
                <a:effectLst/>
                <a:latin typeface="+mn-lt"/>
                <a:ea typeface="+mn-ea"/>
                <a:cs typeface="+mn-cs"/>
              </a:rPr>
              <a:t>DSR</a:t>
            </a:r>
            <a:r>
              <a:rPr lang="zh-CN" altLang="en-US" sz="1200" b="0" i="0" kern="1200" dirty="0">
                <a:solidFill>
                  <a:schemeClr val="tx1"/>
                </a:solidFill>
                <a:effectLst/>
                <a:latin typeface="+mn-lt"/>
                <a:ea typeface="+mn-ea"/>
                <a:cs typeface="+mn-cs"/>
              </a:rPr>
              <a:t>借鉴该机制，并结合了按需路由的思想。</a:t>
            </a:r>
            <a:r>
              <a:rPr lang="en-US" altLang="zh-CN" sz="1200" b="0" i="0" kern="1200" dirty="0">
                <a:solidFill>
                  <a:schemeClr val="tx1"/>
                </a:solidFill>
                <a:effectLst/>
                <a:latin typeface="+mn-lt"/>
                <a:ea typeface="+mn-ea"/>
                <a:cs typeface="+mn-cs"/>
              </a:rPr>
              <a:t>DSR</a:t>
            </a:r>
            <a:r>
              <a:rPr lang="zh-CN" altLang="en-US" sz="1200" b="0" i="0" kern="1200" dirty="0">
                <a:solidFill>
                  <a:schemeClr val="tx1"/>
                </a:solidFill>
                <a:effectLst/>
                <a:latin typeface="+mn-lt"/>
                <a:ea typeface="+mn-ea"/>
                <a:cs typeface="+mn-cs"/>
              </a:rPr>
              <a:t>协议使用源路由，采用</a:t>
            </a:r>
            <a:r>
              <a:rPr lang="en-US" altLang="zh-CN" sz="1200" b="0" i="0" kern="1200" dirty="0">
                <a:solidFill>
                  <a:schemeClr val="tx1"/>
                </a:solidFill>
                <a:effectLst/>
                <a:latin typeface="+mn-lt"/>
                <a:ea typeface="+mn-ea"/>
                <a:cs typeface="+mn-cs"/>
              </a:rPr>
              <a:t>Cache</a:t>
            </a:r>
            <a:r>
              <a:rPr lang="zh-CN" altLang="en-US" sz="1200" b="0" i="0" kern="1200" dirty="0">
                <a:solidFill>
                  <a:schemeClr val="tx1"/>
                </a:solidFill>
                <a:effectLst/>
                <a:latin typeface="+mn-lt"/>
                <a:ea typeface="+mn-ea"/>
                <a:cs typeface="+mn-cs"/>
              </a:rPr>
              <a:t>（缓冲器）存放路由信息，且中间节点不必存储转发分组所需的路由信息，网络开销较少，但存在陈旧路由。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DSDV</a:t>
            </a:r>
            <a:r>
              <a:rPr lang="zh-CN" altLang="en-US" sz="1200" b="0" i="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目的序列距离矢量</a:t>
            </a:r>
            <a:r>
              <a:rPr lang="zh-CN" altLang="en-US" sz="1200" i="1" kern="1200" dirty="0">
                <a:solidFill>
                  <a:schemeClr val="tx1"/>
                </a:solidFill>
                <a:effectLst/>
                <a:latin typeface="+mn-lt"/>
                <a:ea typeface="+mn-ea"/>
                <a:cs typeface="+mn-cs"/>
              </a:rPr>
              <a:t>路由</a:t>
            </a:r>
            <a:r>
              <a:rPr lang="zh-CN" altLang="en-US" sz="1200" kern="1200" dirty="0">
                <a:solidFill>
                  <a:schemeClr val="tx1"/>
                </a:solidFill>
                <a:effectLst/>
                <a:latin typeface="+mn-lt"/>
                <a:ea typeface="+mn-ea"/>
                <a:cs typeface="+mn-cs"/>
              </a:rPr>
              <a:t>协议，</a:t>
            </a:r>
            <a:r>
              <a:rPr lang="en-US" altLang="zh-CN" sz="1200" i="1" kern="1200" dirty="0">
                <a:solidFill>
                  <a:schemeClr val="tx1"/>
                </a:solidFill>
                <a:effectLst/>
                <a:latin typeface="+mn-lt"/>
                <a:ea typeface="+mn-ea"/>
                <a:cs typeface="+mn-cs"/>
              </a:rPr>
              <a:t>Destination</a:t>
            </a:r>
            <a:r>
              <a:rPr lang="en-US" altLang="zh-CN" sz="1200" kern="1200" dirty="0">
                <a:solidFill>
                  <a:schemeClr val="tx1"/>
                </a:solidFill>
                <a:effectLst/>
                <a:latin typeface="+mn-lt"/>
                <a:ea typeface="+mn-ea"/>
                <a:cs typeface="+mn-cs"/>
              </a:rPr>
              <a:t> Sequenced Distance Vector</a:t>
            </a:r>
            <a:r>
              <a:rPr lang="zh-CN" altLang="en-US" sz="1200" b="0" i="0" kern="1200" dirty="0">
                <a:solidFill>
                  <a:schemeClr val="tx1"/>
                </a:solidFill>
                <a:effectLst/>
                <a:latin typeface="+mn-lt"/>
                <a:ea typeface="+mn-ea"/>
                <a:cs typeface="+mn-cs"/>
              </a:rPr>
              <a:t>）基本原理是每一个节点维持一个到其它节点的路由表，表的内容为路由的“下一跳”节点。</a:t>
            </a:r>
            <a:r>
              <a:rPr lang="en-US" altLang="zh-CN" sz="1200" b="0" i="0" kern="1200" dirty="0">
                <a:solidFill>
                  <a:schemeClr val="tx1"/>
                </a:solidFill>
                <a:effectLst/>
                <a:latin typeface="+mn-lt"/>
                <a:ea typeface="+mn-ea"/>
                <a:cs typeface="+mn-cs"/>
              </a:rPr>
              <a:t>DSDV</a:t>
            </a:r>
            <a:r>
              <a:rPr lang="zh-CN" altLang="en-US" sz="1200" b="0" i="0" kern="1200" dirty="0">
                <a:solidFill>
                  <a:schemeClr val="tx1"/>
                </a:solidFill>
                <a:effectLst/>
                <a:latin typeface="+mn-lt"/>
                <a:ea typeface="+mn-ea"/>
                <a:cs typeface="+mn-cs"/>
              </a:rPr>
              <a:t>创新之处是为每一条路由设置一个序列号，序列号大的路由为优选路由，序列号相同时，跳数少的路由为优选路由。</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82</a:t>
            </a:fld>
            <a:endParaRPr lang="zh-CN" altLang="en-US"/>
          </a:p>
        </p:txBody>
      </p:sp>
    </p:spTree>
    <p:extLst>
      <p:ext uri="{BB962C8B-B14F-4D97-AF65-F5344CB8AC3E}">
        <p14:creationId xmlns:p14="http://schemas.microsoft.com/office/powerpoint/2010/main" val="3603604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应答：</a:t>
            </a:r>
            <a:r>
              <a:rPr lang="en-US" altLang="zh-CN" dirty="0"/>
              <a:t>Reply</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为源节点找到一条去往目的节点的最短路径，并在这条路径上发送数据</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源节点向目的节点发送</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RREQ</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（路由请求）</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目的节点向源节点发送</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RREP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（路由应答）</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RREQ</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RREP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的交换，源节点和目的节点就能够找到一条去往对方的路径</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83</a:t>
            </a:fld>
            <a:endParaRPr lang="zh-CN" altLang="en-US"/>
          </a:p>
        </p:txBody>
      </p:sp>
    </p:spTree>
    <p:extLst>
      <p:ext uri="{BB962C8B-B14F-4D97-AF65-F5344CB8AC3E}">
        <p14:creationId xmlns:p14="http://schemas.microsoft.com/office/powerpoint/2010/main" val="2115271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7349AEBA-B35C-4604-90D7-4A18D885F208}" type="slidenum">
              <a:rPr lang="zh-CN" altLang="en-US" sz="1200">
                <a:ea typeface="宋体" panose="02010600030101010101" pitchFamily="2" charset="-122"/>
              </a:rPr>
              <a:pPr algn="r"/>
              <a:t>84</a:t>
            </a:fld>
            <a:endParaRPr lang="en-US" altLang="zh-CN" sz="1200">
              <a:ea typeface="宋体" panose="02010600030101010101" pitchFamily="2" charset="-122"/>
            </a:endParaRPr>
          </a:p>
        </p:txBody>
      </p:sp>
      <p:sp>
        <p:nvSpPr>
          <p:cNvPr id="87043" name="Rectangle 2"/>
          <p:cNvSpPr>
            <a:spLocks noGrp="1" noRot="1" noChangeAspect="1" noChangeArrowheads="1" noTextEdit="1"/>
          </p:cNvSpPr>
          <p:nvPr>
            <p:ph type="sldImg"/>
          </p:nvPr>
        </p:nvSpPr>
        <p:spPr>
          <a:xfrm>
            <a:off x="381000" y="684213"/>
            <a:ext cx="6096000" cy="3429000"/>
          </a:xfrm>
          <a:ln/>
        </p:spPr>
      </p:sp>
      <p:sp>
        <p:nvSpPr>
          <p:cNvPr id="87044" name="Rectangle 3"/>
          <p:cNvSpPr>
            <a:spLocks noGrp="1" noChangeArrowheads="1"/>
          </p:cNvSpPr>
          <p:nvPr>
            <p:ph type="body" idx="1"/>
          </p:nvPr>
        </p:nvSpPr>
        <p:spPr>
          <a:xfrm>
            <a:off x="685800" y="4343400"/>
            <a:ext cx="5486400" cy="4116388"/>
          </a:xfrm>
          <a:noFill/>
        </p:spPr>
        <p:txBody>
          <a:bodyPr/>
          <a:lstStyle/>
          <a:p>
            <a:pPr eaLnBrk="1" hangingPunct="1"/>
            <a:r>
              <a:rPr lang="en-US" altLang="zh-CN" dirty="0"/>
              <a:t>AODV</a:t>
            </a:r>
            <a:r>
              <a:rPr lang="zh-CN" altLang="en-US" dirty="0"/>
              <a:t>路由发现过程－①源向目的发送</a:t>
            </a:r>
            <a:r>
              <a:rPr lang="en-US" altLang="zh-CN" dirty="0"/>
              <a:t>RREQ</a:t>
            </a:r>
            <a:endParaRPr lang="zh-CN" altLang="en-US" dirty="0"/>
          </a:p>
          <a:p>
            <a:pPr lvl="1" eaLnBrk="1" hangingPunct="1"/>
            <a:r>
              <a:rPr lang="zh-CN" altLang="en-US" dirty="0"/>
              <a:t>源节点想发送数据，且没有去往目的节点的路由时，发出一个</a:t>
            </a:r>
            <a:r>
              <a:rPr lang="en-US" altLang="zh-CN" dirty="0"/>
              <a:t>RREQ</a:t>
            </a:r>
            <a:r>
              <a:rPr lang="zh-CN" altLang="en-US" dirty="0"/>
              <a:t>，在网络中查找目的节点</a:t>
            </a:r>
          </a:p>
          <a:p>
            <a:pPr lvl="1" eaLnBrk="1" hangingPunct="1"/>
            <a:r>
              <a:rPr lang="zh-CN" altLang="en-US" dirty="0"/>
              <a:t>收到</a:t>
            </a:r>
            <a:r>
              <a:rPr lang="en-US" altLang="zh-CN" dirty="0"/>
              <a:t>RREQ</a:t>
            </a:r>
            <a:r>
              <a:rPr lang="zh-CN" altLang="en-US" dirty="0"/>
              <a:t>的邻居节点进行判断并执行相应操作</a:t>
            </a:r>
          </a:p>
          <a:p>
            <a:pPr lvl="2" eaLnBrk="1" hangingPunct="1"/>
            <a:r>
              <a:rPr lang="zh-CN" altLang="en-US" dirty="0"/>
              <a:t>如果有去往目的节点的</a:t>
            </a:r>
            <a:r>
              <a:rPr lang="zh-CN" altLang="en-US" b="1" dirty="0">
                <a:solidFill>
                  <a:srgbClr val="0033CC"/>
                </a:solidFill>
              </a:rPr>
              <a:t>比较新</a:t>
            </a:r>
            <a:r>
              <a:rPr lang="zh-CN" altLang="en-US" dirty="0"/>
              <a:t>的路径</a:t>
            </a:r>
          </a:p>
          <a:p>
            <a:pPr lvl="3" eaLnBrk="1" hangingPunct="1">
              <a:buClr>
                <a:schemeClr val="accent1"/>
              </a:buClr>
            </a:pPr>
            <a:r>
              <a:rPr lang="zh-CN" altLang="en-US" dirty="0"/>
              <a:t>停止转发</a:t>
            </a:r>
            <a:r>
              <a:rPr lang="en-US" altLang="zh-CN" dirty="0"/>
              <a:t>RREQ</a:t>
            </a:r>
          </a:p>
          <a:p>
            <a:pPr lvl="3" eaLnBrk="1" hangingPunct="1">
              <a:buClr>
                <a:schemeClr val="accent1"/>
              </a:buClr>
            </a:pPr>
            <a:r>
              <a:rPr lang="zh-CN" altLang="en-US" dirty="0"/>
              <a:t>产生</a:t>
            </a:r>
            <a:r>
              <a:rPr lang="en-US" altLang="zh-CN" dirty="0"/>
              <a:t>RREP</a:t>
            </a:r>
            <a:r>
              <a:rPr lang="zh-CN" altLang="en-US" dirty="0"/>
              <a:t>，并将其传送给源节点</a:t>
            </a:r>
          </a:p>
          <a:p>
            <a:pPr lvl="2" eaLnBrk="1" hangingPunct="1"/>
            <a:r>
              <a:rPr lang="zh-CN" altLang="en-US" dirty="0"/>
              <a:t>如果没有路径或路径</a:t>
            </a:r>
            <a:r>
              <a:rPr lang="zh-CN" altLang="en-US" b="1" dirty="0">
                <a:solidFill>
                  <a:srgbClr val="0033CC"/>
                </a:solidFill>
              </a:rPr>
              <a:t>陈旧</a:t>
            </a:r>
            <a:endParaRPr lang="zh-CN" altLang="en-US" b="1" dirty="0"/>
          </a:p>
          <a:p>
            <a:pPr lvl="3" eaLnBrk="1" hangingPunct="1">
              <a:buClr>
                <a:schemeClr val="accent1"/>
              </a:buClr>
            </a:pPr>
            <a:r>
              <a:rPr lang="zh-CN" altLang="en-US" dirty="0"/>
              <a:t>在路由表中记录</a:t>
            </a:r>
            <a:r>
              <a:rPr lang="zh-CN" altLang="en-US" b="1" dirty="0">
                <a:solidFill>
                  <a:srgbClr val="0033CC"/>
                </a:solidFill>
              </a:rPr>
              <a:t>去往源节点的路径</a:t>
            </a:r>
            <a:endParaRPr lang="zh-CN" altLang="en-US" b="1" dirty="0"/>
          </a:p>
          <a:p>
            <a:pPr lvl="3" eaLnBrk="1" hangingPunct="1">
              <a:buClr>
                <a:schemeClr val="accent1"/>
              </a:buClr>
            </a:pPr>
            <a:r>
              <a:rPr lang="zh-CN" altLang="en-US" dirty="0"/>
              <a:t>增加该</a:t>
            </a:r>
            <a:r>
              <a:rPr lang="en-US" altLang="zh-CN" dirty="0"/>
              <a:t>RREQ</a:t>
            </a:r>
            <a:r>
              <a:rPr lang="zh-CN" altLang="en-US" dirty="0"/>
              <a:t>里的跳数字段</a:t>
            </a:r>
          </a:p>
          <a:p>
            <a:pPr lvl="3" eaLnBrk="1" hangingPunct="1">
              <a:buClr>
                <a:schemeClr val="accent1"/>
              </a:buClr>
            </a:pPr>
            <a:r>
              <a:rPr lang="zh-CN" altLang="en-US" dirty="0"/>
              <a:t>重新向自己的邻居广播该</a:t>
            </a:r>
            <a:r>
              <a:rPr lang="en-US" altLang="zh-CN" dirty="0"/>
              <a:t>RREQ</a:t>
            </a:r>
          </a:p>
          <a:p>
            <a:pPr lvl="3" eaLnBrk="1" hangingPunct="1">
              <a:buClr>
                <a:schemeClr val="accent1"/>
              </a:buClr>
            </a:pPr>
            <a:endParaRPr lang="en-US" altLang="zh-CN" sz="1200" kern="1200" dirty="0">
              <a:solidFill>
                <a:schemeClr val="tx1"/>
              </a:solidFill>
              <a:latin typeface="+mn-lt"/>
              <a:ea typeface="+mn-ea"/>
              <a:cs typeface="+mn-cs"/>
            </a:endParaRPr>
          </a:p>
          <a:p>
            <a:pPr marL="0" lvl="3" eaLnBrk="1" hangingPunct="1">
              <a:buClr>
                <a:schemeClr val="accent1"/>
              </a:buClr>
            </a:pPr>
            <a:r>
              <a:rPr lang="en-US" altLang="zh-CN" sz="1200" kern="1200" dirty="0">
                <a:solidFill>
                  <a:schemeClr val="tx1"/>
                </a:solidFill>
                <a:latin typeface="+mn-lt"/>
                <a:ea typeface="+mn-ea"/>
                <a:cs typeface="+mn-cs"/>
              </a:rPr>
              <a:t>RREQ</a:t>
            </a:r>
            <a:r>
              <a:rPr lang="zh-CN" altLang="en-US" sz="1200" kern="1200" dirty="0">
                <a:solidFill>
                  <a:schemeClr val="tx1"/>
                </a:solidFill>
                <a:latin typeface="+mn-lt"/>
                <a:ea typeface="+mn-ea"/>
                <a:cs typeface="+mn-cs"/>
              </a:rPr>
              <a:t>最终被广播到目的节点，此时目的节点去往源节点的路径被建立起来</a:t>
            </a:r>
          </a:p>
          <a:p>
            <a:pPr lvl="3" eaLnBrk="1" hangingPunct="1">
              <a:buClr>
                <a:schemeClr val="accent1"/>
              </a:buClr>
            </a:pPr>
            <a:endParaRPr lang="en-US" altLang="zh-CN" sz="1200" kern="1200" dirty="0">
              <a:solidFill>
                <a:schemeClr val="tx1"/>
              </a:solidFill>
              <a:latin typeface="+mn-lt"/>
              <a:ea typeface="+mn-ea"/>
              <a:cs typeface="+mn-cs"/>
            </a:endParaRPr>
          </a:p>
        </p:txBody>
      </p:sp>
    </p:spTree>
    <p:extLst>
      <p:ext uri="{BB962C8B-B14F-4D97-AF65-F5344CB8AC3E}">
        <p14:creationId xmlns:p14="http://schemas.microsoft.com/office/powerpoint/2010/main" val="1598677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7349AEBA-B35C-4604-90D7-4A18D885F208}" type="slidenum">
              <a:rPr lang="zh-CN" altLang="en-US" sz="1200">
                <a:ea typeface="宋体" panose="02010600030101010101" pitchFamily="2" charset="-122"/>
              </a:rPr>
              <a:pPr algn="r"/>
              <a:t>85</a:t>
            </a:fld>
            <a:endParaRPr lang="en-US" altLang="zh-CN" sz="1200">
              <a:ea typeface="宋体" panose="02010600030101010101" pitchFamily="2" charset="-122"/>
            </a:endParaRPr>
          </a:p>
        </p:txBody>
      </p:sp>
      <p:sp>
        <p:nvSpPr>
          <p:cNvPr id="87043" name="Rectangle 2"/>
          <p:cNvSpPr>
            <a:spLocks noGrp="1" noRot="1" noChangeAspect="1" noChangeArrowheads="1" noTextEdit="1"/>
          </p:cNvSpPr>
          <p:nvPr>
            <p:ph type="sldImg"/>
          </p:nvPr>
        </p:nvSpPr>
        <p:spPr>
          <a:xfrm>
            <a:off x="381000" y="684213"/>
            <a:ext cx="6096000" cy="3429000"/>
          </a:xfrm>
          <a:ln/>
        </p:spPr>
      </p:sp>
      <p:sp>
        <p:nvSpPr>
          <p:cNvPr id="87044" name="Rectangle 3"/>
          <p:cNvSpPr>
            <a:spLocks noGrp="1" noChangeArrowheads="1"/>
          </p:cNvSpPr>
          <p:nvPr>
            <p:ph type="body" idx="1"/>
          </p:nvPr>
        </p:nvSpPr>
        <p:spPr>
          <a:xfrm>
            <a:off x="685800" y="4343400"/>
            <a:ext cx="5486400" cy="4116388"/>
          </a:xfrm>
          <a:noFill/>
        </p:spPr>
        <p:txBody>
          <a:bodyPr/>
          <a:lstStyle/>
          <a:p>
            <a:pPr lvl="1" eaLnBrk="1" hangingPunct="1"/>
            <a:r>
              <a:rPr lang="zh-CN" altLang="en-US" dirty="0"/>
              <a:t>收到</a:t>
            </a:r>
            <a:r>
              <a:rPr lang="en-US" altLang="zh-CN" dirty="0"/>
              <a:t>RREQ</a:t>
            </a:r>
            <a:r>
              <a:rPr lang="zh-CN" altLang="en-US" dirty="0"/>
              <a:t>的邻居节点进行判断并执行相应操作</a:t>
            </a:r>
          </a:p>
          <a:p>
            <a:pPr lvl="2" eaLnBrk="1" hangingPunct="1"/>
            <a:r>
              <a:rPr lang="zh-CN" altLang="en-US" dirty="0"/>
              <a:t>如果有去往目的节点的</a:t>
            </a:r>
            <a:r>
              <a:rPr lang="zh-CN" altLang="en-US" b="1" dirty="0">
                <a:solidFill>
                  <a:srgbClr val="0033CC"/>
                </a:solidFill>
              </a:rPr>
              <a:t>比较新</a:t>
            </a:r>
            <a:r>
              <a:rPr lang="zh-CN" altLang="en-US" dirty="0"/>
              <a:t>的路径</a:t>
            </a:r>
          </a:p>
          <a:p>
            <a:pPr lvl="3" eaLnBrk="1" hangingPunct="1">
              <a:buClr>
                <a:schemeClr val="accent1"/>
              </a:buClr>
            </a:pPr>
            <a:r>
              <a:rPr lang="zh-CN" altLang="en-US" dirty="0"/>
              <a:t>停止转发</a:t>
            </a:r>
            <a:r>
              <a:rPr lang="en-US" altLang="zh-CN" dirty="0"/>
              <a:t>RREQ</a:t>
            </a:r>
          </a:p>
          <a:p>
            <a:pPr lvl="3" eaLnBrk="1" hangingPunct="1">
              <a:buClr>
                <a:schemeClr val="accent1"/>
              </a:buClr>
            </a:pPr>
            <a:r>
              <a:rPr lang="zh-CN" altLang="en-US" dirty="0"/>
              <a:t>产生</a:t>
            </a:r>
            <a:r>
              <a:rPr lang="en-US" altLang="zh-CN" dirty="0"/>
              <a:t>RREP</a:t>
            </a:r>
            <a:r>
              <a:rPr lang="zh-CN" altLang="en-US" dirty="0"/>
              <a:t>，并将其传送给源节点</a:t>
            </a:r>
          </a:p>
          <a:p>
            <a:pPr lvl="2" eaLnBrk="1" hangingPunct="1"/>
            <a:r>
              <a:rPr lang="zh-CN" altLang="en-US" dirty="0"/>
              <a:t>如果没有路径或路径</a:t>
            </a:r>
            <a:r>
              <a:rPr lang="zh-CN" altLang="en-US" b="1" dirty="0">
                <a:solidFill>
                  <a:srgbClr val="0033CC"/>
                </a:solidFill>
              </a:rPr>
              <a:t>陈旧（*）</a:t>
            </a:r>
            <a:endParaRPr lang="zh-CN" altLang="en-US" b="1" dirty="0"/>
          </a:p>
          <a:p>
            <a:pPr lvl="3" eaLnBrk="1" hangingPunct="1">
              <a:buClr>
                <a:schemeClr val="accent1"/>
              </a:buClr>
            </a:pPr>
            <a:r>
              <a:rPr lang="zh-CN" altLang="en-US" dirty="0"/>
              <a:t>在路由表中记录</a:t>
            </a:r>
            <a:r>
              <a:rPr lang="zh-CN" altLang="en-US" b="1" dirty="0">
                <a:solidFill>
                  <a:srgbClr val="0033CC"/>
                </a:solidFill>
              </a:rPr>
              <a:t>去往源节点的路径</a:t>
            </a:r>
            <a:endParaRPr lang="zh-CN" altLang="en-US" b="1" dirty="0"/>
          </a:p>
          <a:p>
            <a:pPr lvl="3" eaLnBrk="1" hangingPunct="1">
              <a:buClr>
                <a:schemeClr val="accent1"/>
              </a:buClr>
            </a:pPr>
            <a:r>
              <a:rPr lang="zh-CN" altLang="en-US" dirty="0"/>
              <a:t>增加该</a:t>
            </a:r>
            <a:r>
              <a:rPr lang="en-US" altLang="zh-CN" dirty="0"/>
              <a:t>RREQ</a:t>
            </a:r>
            <a:r>
              <a:rPr lang="zh-CN" altLang="en-US" dirty="0"/>
              <a:t>里的跳数字段</a:t>
            </a:r>
          </a:p>
          <a:p>
            <a:pPr lvl="3" eaLnBrk="1" hangingPunct="1">
              <a:buClr>
                <a:schemeClr val="accent1"/>
              </a:buClr>
            </a:pPr>
            <a:r>
              <a:rPr lang="zh-CN" altLang="en-US" dirty="0"/>
              <a:t>重新向自己的邻居广播该</a:t>
            </a:r>
            <a:r>
              <a:rPr lang="en-US" altLang="zh-CN" dirty="0"/>
              <a:t>RREQ</a:t>
            </a:r>
            <a:endParaRPr lang="en-US" altLang="zh-CN" sz="2800" dirty="0"/>
          </a:p>
        </p:txBody>
      </p:sp>
    </p:spTree>
    <p:extLst>
      <p:ext uri="{BB962C8B-B14F-4D97-AF65-F5344CB8AC3E}">
        <p14:creationId xmlns:p14="http://schemas.microsoft.com/office/powerpoint/2010/main" val="1617774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7349AEBA-B35C-4604-90D7-4A18D885F208}" type="slidenum">
              <a:rPr lang="zh-CN" altLang="en-US" sz="1200">
                <a:ea typeface="宋体" panose="02010600030101010101" pitchFamily="2" charset="-122"/>
              </a:rPr>
              <a:pPr algn="r"/>
              <a:t>86</a:t>
            </a:fld>
            <a:endParaRPr lang="en-US" altLang="zh-CN" sz="1200">
              <a:ea typeface="宋体" panose="02010600030101010101" pitchFamily="2" charset="-122"/>
            </a:endParaRPr>
          </a:p>
        </p:txBody>
      </p:sp>
      <p:sp>
        <p:nvSpPr>
          <p:cNvPr id="87043" name="Rectangle 2"/>
          <p:cNvSpPr>
            <a:spLocks noGrp="1" noRot="1" noChangeAspect="1" noChangeArrowheads="1" noTextEdit="1"/>
          </p:cNvSpPr>
          <p:nvPr>
            <p:ph type="sldImg"/>
          </p:nvPr>
        </p:nvSpPr>
        <p:spPr>
          <a:xfrm>
            <a:off x="381000" y="684213"/>
            <a:ext cx="6096000" cy="3429000"/>
          </a:xfrm>
          <a:ln/>
        </p:spPr>
      </p:sp>
      <p:sp>
        <p:nvSpPr>
          <p:cNvPr id="87044" name="Rectangle 3"/>
          <p:cNvSpPr>
            <a:spLocks noGrp="1" noChangeArrowheads="1"/>
          </p:cNvSpPr>
          <p:nvPr>
            <p:ph type="body" idx="1"/>
          </p:nvPr>
        </p:nvSpPr>
        <p:spPr>
          <a:xfrm>
            <a:off x="685800" y="4343400"/>
            <a:ext cx="5486400" cy="4116388"/>
          </a:xfrm>
          <a:noFill/>
        </p:spPr>
        <p:txBody>
          <a:bodyPr/>
          <a:lstStyle/>
          <a:p>
            <a:pPr marL="0" marR="0" lvl="3" indent="0" algn="l" defTabSz="914400" rtl="0" eaLnBrk="1" fontAlgn="auto" latinLnBrk="0" hangingPunct="1">
              <a:lnSpc>
                <a:spcPct val="100000"/>
              </a:lnSpc>
              <a:spcBef>
                <a:spcPts val="0"/>
              </a:spcBef>
              <a:spcAft>
                <a:spcPts val="0"/>
              </a:spcAft>
              <a:buClr>
                <a:schemeClr val="accent1"/>
              </a:buClr>
              <a:buSzTx/>
              <a:buFontTx/>
              <a:buNone/>
              <a:tabLst/>
              <a:defRPr/>
            </a:pPr>
            <a:r>
              <a:rPr lang="en-US" altLang="zh-CN" sz="2800" dirty="0"/>
              <a:t>RREQ</a:t>
            </a:r>
            <a:r>
              <a:rPr lang="zh-CN" altLang="en-US" sz="2800" dirty="0"/>
              <a:t>最终被</a:t>
            </a:r>
            <a:r>
              <a:rPr lang="zh-CN" altLang="en-US" sz="2800" b="1" dirty="0">
                <a:solidFill>
                  <a:srgbClr val="3333CC"/>
                </a:solidFill>
              </a:rPr>
              <a:t>广播</a:t>
            </a:r>
            <a:r>
              <a:rPr lang="zh-CN" altLang="en-US" sz="2800" dirty="0"/>
              <a:t>到目的节点，此时目的节点去往源节点的路径被建立起来</a:t>
            </a:r>
          </a:p>
          <a:p>
            <a:pPr marL="0" lvl="3">
              <a:buClr>
                <a:schemeClr val="accent1"/>
              </a:buClr>
            </a:pPr>
            <a:endParaRPr lang="en-US" altLang="zh-CN" sz="2800" dirty="0"/>
          </a:p>
        </p:txBody>
      </p:sp>
    </p:spTree>
    <p:extLst>
      <p:ext uri="{BB962C8B-B14F-4D97-AF65-F5344CB8AC3E}">
        <p14:creationId xmlns:p14="http://schemas.microsoft.com/office/powerpoint/2010/main" val="10971555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lvl1pPr algn="ctr">
              <a:defRPr sz="3200">
                <a:solidFill>
                  <a:schemeClr val="tx1"/>
                </a:solidFill>
                <a:latin typeface="Arial" panose="020B0604020202020204" pitchFamily="34" charset="0"/>
                <a:ea typeface="楷体_GB2312" pitchFamily="1" charset="-122"/>
              </a:defRPr>
            </a:lvl1pPr>
            <a:lvl2pPr marL="742950" indent="-285750" algn="ctr">
              <a:defRPr sz="3200">
                <a:solidFill>
                  <a:schemeClr val="tx1"/>
                </a:solidFill>
                <a:latin typeface="Arial" panose="020B0604020202020204" pitchFamily="34" charset="0"/>
                <a:ea typeface="楷体_GB2312" pitchFamily="1" charset="-122"/>
              </a:defRPr>
            </a:lvl2pPr>
            <a:lvl3pPr marL="1143000" indent="-228600" algn="ctr">
              <a:defRPr sz="3200">
                <a:solidFill>
                  <a:schemeClr val="tx1"/>
                </a:solidFill>
                <a:latin typeface="Arial" panose="020B0604020202020204" pitchFamily="34" charset="0"/>
                <a:ea typeface="楷体_GB2312" pitchFamily="1" charset="-122"/>
              </a:defRPr>
            </a:lvl3pPr>
            <a:lvl4pPr marL="1600200" indent="-228600" algn="ctr">
              <a:defRPr sz="3200">
                <a:solidFill>
                  <a:schemeClr val="tx1"/>
                </a:solidFill>
                <a:latin typeface="Arial" panose="020B0604020202020204" pitchFamily="34" charset="0"/>
                <a:ea typeface="楷体_GB2312" pitchFamily="1" charset="-122"/>
              </a:defRPr>
            </a:lvl4pPr>
            <a:lvl5pPr marL="2057400" indent="-228600" algn="ctr">
              <a:defRPr sz="3200">
                <a:solidFill>
                  <a:schemeClr val="tx1"/>
                </a:solidFill>
                <a:latin typeface="Arial" panose="020B0604020202020204" pitchFamily="34" charset="0"/>
                <a:ea typeface="楷体_GB2312" pitchFamily="1" charset="-122"/>
              </a:defRPr>
            </a:lvl5pPr>
            <a:lvl6pPr marL="25146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6pPr>
            <a:lvl7pPr marL="29718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7pPr>
            <a:lvl8pPr marL="34290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8pPr>
            <a:lvl9pPr marL="3886200" indent="-228600" algn="ctr" eaLnBrk="0" fontAlgn="base" hangingPunct="0">
              <a:spcBef>
                <a:spcPct val="0"/>
              </a:spcBef>
              <a:spcAft>
                <a:spcPct val="0"/>
              </a:spcAft>
              <a:defRPr sz="3200">
                <a:solidFill>
                  <a:schemeClr val="tx1"/>
                </a:solidFill>
                <a:latin typeface="Arial" panose="020B0604020202020204" pitchFamily="34" charset="0"/>
                <a:ea typeface="楷体_GB2312" pitchFamily="1" charset="-122"/>
              </a:defRPr>
            </a:lvl9pPr>
          </a:lstStyle>
          <a:p>
            <a:pPr algn="r"/>
            <a:fld id="{7349AEBA-B35C-4604-90D7-4A18D885F208}" type="slidenum">
              <a:rPr lang="zh-CN" altLang="en-US" sz="1200">
                <a:ea typeface="宋体" panose="02010600030101010101" pitchFamily="2" charset="-122"/>
              </a:rPr>
              <a:pPr algn="r"/>
              <a:t>87</a:t>
            </a:fld>
            <a:endParaRPr lang="en-US" altLang="zh-CN" sz="1200">
              <a:ea typeface="宋体" panose="02010600030101010101" pitchFamily="2" charset="-122"/>
            </a:endParaRPr>
          </a:p>
        </p:txBody>
      </p:sp>
      <p:sp>
        <p:nvSpPr>
          <p:cNvPr id="87043" name="Rectangle 2"/>
          <p:cNvSpPr>
            <a:spLocks noGrp="1" noRot="1" noChangeAspect="1" noChangeArrowheads="1" noTextEdit="1"/>
          </p:cNvSpPr>
          <p:nvPr>
            <p:ph type="sldImg"/>
          </p:nvPr>
        </p:nvSpPr>
        <p:spPr>
          <a:xfrm>
            <a:off x="381000" y="684213"/>
            <a:ext cx="6096000" cy="3429000"/>
          </a:xfrm>
          <a:ln/>
        </p:spPr>
      </p:sp>
      <p:sp>
        <p:nvSpPr>
          <p:cNvPr id="87044" name="Rectangle 3"/>
          <p:cNvSpPr>
            <a:spLocks noGrp="1" noChangeArrowheads="1"/>
          </p:cNvSpPr>
          <p:nvPr>
            <p:ph type="body" idx="1"/>
          </p:nvPr>
        </p:nvSpPr>
        <p:spPr>
          <a:xfrm>
            <a:off x="685800" y="4343400"/>
            <a:ext cx="5486400" cy="4116388"/>
          </a:xfrm>
          <a:noFill/>
        </p:spPr>
        <p:txBody>
          <a:bodyPr/>
          <a:lstStyle/>
          <a:p>
            <a:pPr eaLnBrk="1" hangingPunct="1"/>
            <a:r>
              <a:rPr lang="en-US" altLang="zh-CN" dirty="0"/>
              <a:t>AODV</a:t>
            </a:r>
            <a:r>
              <a:rPr lang="zh-CN" altLang="en-US" dirty="0"/>
              <a:t>路由发现过程－②目的向源发送</a:t>
            </a:r>
            <a:r>
              <a:rPr lang="en-US" altLang="zh-CN" dirty="0"/>
              <a:t>RREP</a:t>
            </a:r>
          </a:p>
          <a:p>
            <a:pPr eaLnBrk="1" hangingPunct="1"/>
            <a:r>
              <a:rPr lang="zh-CN" altLang="en-US" dirty="0"/>
              <a:t>目的节点收到源节点的</a:t>
            </a:r>
            <a:r>
              <a:rPr lang="en-US" altLang="zh-CN" dirty="0"/>
              <a:t>RREQ</a:t>
            </a:r>
            <a:r>
              <a:rPr lang="zh-CN" altLang="en-US" dirty="0"/>
              <a:t>后，产生一个</a:t>
            </a:r>
            <a:r>
              <a:rPr lang="en-US" altLang="zh-CN" dirty="0"/>
              <a:t>RREP</a:t>
            </a:r>
            <a:r>
              <a:rPr lang="zh-CN" altLang="en-US" dirty="0"/>
              <a:t>分组，将此分组沿①中建立的路径向源节点传播，收到</a:t>
            </a:r>
            <a:r>
              <a:rPr lang="en-US" altLang="zh-CN" dirty="0"/>
              <a:t>RREP</a:t>
            </a:r>
            <a:r>
              <a:rPr lang="zh-CN" altLang="en-US" dirty="0"/>
              <a:t>的中间节点建立</a:t>
            </a:r>
            <a:r>
              <a:rPr lang="zh-CN" altLang="en-US" b="1" dirty="0">
                <a:solidFill>
                  <a:srgbClr val="0033CC"/>
                </a:solidFill>
              </a:rPr>
              <a:t>去往目的节点的路径</a:t>
            </a:r>
            <a:endParaRPr lang="zh-CN" altLang="en-US" dirty="0"/>
          </a:p>
          <a:p>
            <a:pPr lvl="1" eaLnBrk="1" hangingPunct="1"/>
            <a:r>
              <a:rPr lang="zh-CN" altLang="en-US" dirty="0"/>
              <a:t>沿①中建立的路径对同一个源节点的</a:t>
            </a:r>
            <a:r>
              <a:rPr lang="zh-CN" altLang="en-US" b="1" dirty="0">
                <a:solidFill>
                  <a:srgbClr val="0033CC"/>
                </a:solidFill>
              </a:rPr>
              <a:t>第一个</a:t>
            </a:r>
            <a:r>
              <a:rPr lang="en-US" altLang="zh-CN" dirty="0"/>
              <a:t>RREP</a:t>
            </a:r>
            <a:r>
              <a:rPr lang="zh-CN" altLang="en-US" dirty="0"/>
              <a:t>分组进行转发</a:t>
            </a:r>
          </a:p>
          <a:p>
            <a:pPr lvl="1" eaLnBrk="1" hangingPunct="1"/>
            <a:r>
              <a:rPr lang="zh-CN" altLang="en-US" dirty="0"/>
              <a:t>再次转发</a:t>
            </a:r>
            <a:r>
              <a:rPr lang="en-US" altLang="zh-CN" dirty="0"/>
              <a:t>RREP</a:t>
            </a:r>
            <a:r>
              <a:rPr lang="zh-CN" altLang="en-US" dirty="0"/>
              <a:t>的条件：</a:t>
            </a:r>
          </a:p>
          <a:p>
            <a:pPr lvl="2" eaLnBrk="1" hangingPunct="1"/>
            <a:r>
              <a:rPr lang="zh-CN" altLang="en-US" dirty="0"/>
              <a:t>对于其后收到的针对同一源节点的</a:t>
            </a:r>
            <a:r>
              <a:rPr lang="en-US" altLang="zh-CN" dirty="0"/>
              <a:t>RREP</a:t>
            </a:r>
            <a:r>
              <a:rPr lang="zh-CN" altLang="en-US" dirty="0"/>
              <a:t>，只有当后到的</a:t>
            </a:r>
            <a:r>
              <a:rPr lang="en-US" altLang="zh-CN" dirty="0"/>
              <a:t>RREP</a:t>
            </a:r>
            <a:r>
              <a:rPr lang="zh-CN" altLang="en-US" dirty="0"/>
              <a:t>中包含了更高的目的序列号，或有相同的序列号，且经过的跳数较少，才更新路由，并转发</a:t>
            </a:r>
            <a:r>
              <a:rPr lang="en-US" altLang="zh-CN" dirty="0"/>
              <a:t>RREP </a:t>
            </a:r>
          </a:p>
          <a:p>
            <a:pPr lvl="1" eaLnBrk="1" hangingPunct="1"/>
            <a:r>
              <a:rPr lang="en-US" altLang="zh-CN" dirty="0"/>
              <a:t>RREP</a:t>
            </a:r>
            <a:r>
              <a:rPr lang="zh-CN" altLang="en-US" dirty="0"/>
              <a:t>最终被</a:t>
            </a:r>
            <a:r>
              <a:rPr lang="zh-CN" altLang="en-US" b="1" dirty="0">
                <a:solidFill>
                  <a:srgbClr val="0033CC"/>
                </a:solidFill>
              </a:rPr>
              <a:t>单播</a:t>
            </a:r>
            <a:r>
              <a:rPr lang="zh-CN" altLang="en-US" dirty="0"/>
              <a:t>到源节点，此时源节点得到去往目的节点的最新路径</a:t>
            </a:r>
          </a:p>
          <a:p>
            <a:pPr lvl="1" eaLnBrk="1" hangingPunct="1"/>
            <a:r>
              <a:rPr lang="zh-CN" altLang="en-US" dirty="0"/>
              <a:t>路径建立成功，路由发现结束</a:t>
            </a:r>
          </a:p>
          <a:p>
            <a:pPr eaLnBrk="1" hangingPunct="1"/>
            <a:endParaRPr lang="zh-CN" altLang="en-US" dirty="0">
              <a:ea typeface="宋体" panose="02010600030101010101" pitchFamily="2" charset="-122"/>
            </a:endParaRPr>
          </a:p>
        </p:txBody>
      </p:sp>
    </p:spTree>
    <p:extLst>
      <p:ext uri="{BB962C8B-B14F-4D97-AF65-F5344CB8AC3E}">
        <p14:creationId xmlns:p14="http://schemas.microsoft.com/office/powerpoint/2010/main" val="3028513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88</a:t>
            </a:fld>
            <a:endParaRPr lang="zh-CN" altLang="en-US"/>
          </a:p>
        </p:txBody>
      </p:sp>
    </p:spTree>
    <p:extLst>
      <p:ext uri="{BB962C8B-B14F-4D97-AF65-F5344CB8AC3E}">
        <p14:creationId xmlns:p14="http://schemas.microsoft.com/office/powerpoint/2010/main" val="33320266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节点发现下一跳不可达，发送</a:t>
            </a:r>
            <a:r>
              <a:rPr lang="en-US" altLang="zh-CN" dirty="0"/>
              <a:t>R</a:t>
            </a:r>
            <a:r>
              <a:rPr lang="en-US" altLang="zh-CN" b="1" dirty="0">
                <a:solidFill>
                  <a:srgbClr val="C00000"/>
                </a:solidFill>
              </a:rPr>
              <a:t>ERR</a:t>
            </a:r>
            <a:r>
              <a:rPr lang="zh-CN" altLang="en-US" dirty="0"/>
              <a:t>给前辈节点，前辈节点收到后，重新发送</a:t>
            </a:r>
            <a:r>
              <a:rPr lang="en-US" altLang="zh-CN" dirty="0"/>
              <a:t>RERR</a:t>
            </a:r>
            <a:r>
              <a:rPr lang="zh-CN" altLang="en-US" dirty="0"/>
              <a:t>分组直到传送至源节点，源节点</a:t>
            </a:r>
            <a:r>
              <a:rPr lang="zh-CN" altLang="en-US" b="1" dirty="0">
                <a:solidFill>
                  <a:srgbClr val="C00000"/>
                </a:solidFill>
              </a:rPr>
              <a:t>重新广播</a:t>
            </a:r>
            <a:r>
              <a:rPr lang="en-US" altLang="zh-CN" b="1" dirty="0">
                <a:solidFill>
                  <a:srgbClr val="C00000"/>
                </a:solidFill>
              </a:rPr>
              <a:t>RREQ</a:t>
            </a:r>
            <a:r>
              <a:rPr lang="zh-CN" altLang="en-US" dirty="0"/>
              <a:t>开始新的路由发现过程</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89</a:t>
            </a:fld>
            <a:endParaRPr lang="zh-CN" altLang="en-US"/>
          </a:p>
        </p:txBody>
      </p:sp>
    </p:spTree>
    <p:extLst>
      <p:ext uri="{BB962C8B-B14F-4D97-AF65-F5344CB8AC3E}">
        <p14:creationId xmlns:p14="http://schemas.microsoft.com/office/powerpoint/2010/main" val="107741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工作过程形象的比喻成很多人在一间黑屋子中举行讨论会，参加会议的人都是只能听到其他人的声音。每个人在说话前必须先倾听，只有等会场安静下来后，他才能够发言。人们将发言前监听以确定是否已有人在发言的动作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载波侦听</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；将在会场安静的情况下每人都有平等机会讲话成为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多路访问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；如果有两人或两人以上同时说话，大家就无法听清其中任何一人的发言，这种情况称为发生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冲突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。发言人在发言过程中要及时发现是否发生冲突，这个动作称为</a:t>
            </a:r>
            <a:r>
              <a:rPr lang="en-US" altLang="zh-CN" sz="1200" kern="1200" dirty="0">
                <a:solidFill>
                  <a:schemeClr val="tx1"/>
                </a:solidFill>
                <a:effectLst/>
                <a:latin typeface="+mn-lt"/>
                <a:ea typeface="+mn-ea"/>
                <a:cs typeface="+mn-cs"/>
              </a:rPr>
              <a:t>“</a:t>
            </a:r>
            <a:r>
              <a:rPr lang="en-US" altLang="zh-CN" sz="1200" u="sng" kern="1200" dirty="0" err="1">
                <a:solidFill>
                  <a:schemeClr val="tx1"/>
                </a:solidFill>
                <a:effectLst/>
                <a:latin typeface="+mn-lt"/>
                <a:ea typeface="+mn-ea"/>
                <a:cs typeface="+mn-cs"/>
                <a:hlinkClick r:id="rId3"/>
              </a:rPr>
              <a:t>冲突检测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。如果发言人发现冲突已经发生，这时他需要停止讲话，然后随机后退延迟，再次重复上述过程，直至讲话成功。如果失败次数太多，他也许就放弃这次发言的想法。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网络中各工作站处于平等地位 ，不需集中控制，不提供优先级控制。但在网络负载增大时，发送时间增长，发送效率急剧下降。</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控制规程的核心问题：解决在</a:t>
            </a:r>
            <a:r>
              <a:rPr lang="zh-CN" altLang="zh-CN" sz="1200" b="1" kern="1200" dirty="0">
                <a:solidFill>
                  <a:schemeClr val="tx1"/>
                </a:solidFill>
                <a:effectLst/>
                <a:latin typeface="+mn-lt"/>
                <a:ea typeface="+mn-ea"/>
                <a:cs typeface="+mn-cs"/>
              </a:rPr>
              <a:t>公共通道</a:t>
            </a:r>
            <a:r>
              <a:rPr lang="zh-CN" altLang="zh-CN" sz="1200" kern="1200" dirty="0">
                <a:solidFill>
                  <a:schemeClr val="tx1"/>
                </a:solidFill>
                <a:effectLst/>
                <a:latin typeface="+mn-lt"/>
                <a:ea typeface="+mn-ea"/>
                <a:cs typeface="+mn-cs"/>
              </a:rPr>
              <a:t>上以广播方式传送数据中可能出现的问题（主要是数据碰撞问题）</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控制过程包含四个处理内容：侦听、发送、检测、冲突处理</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工作原理是</a:t>
            </a:r>
            <a:r>
              <a:rPr lang="en-US" altLang="zh-CN" sz="1200" kern="1200" dirty="0">
                <a:solidFill>
                  <a:schemeClr val="tx1"/>
                </a:solidFill>
                <a:effectLst/>
                <a:latin typeface="+mn-lt"/>
                <a:ea typeface="+mn-ea"/>
                <a:cs typeface="+mn-cs"/>
              </a:rPr>
              <a:t>: </a:t>
            </a:r>
          </a:p>
          <a:p>
            <a:pPr marL="228600" indent="-228600">
              <a:buAutoNum type="arabicPeriod"/>
            </a:pPr>
            <a:r>
              <a:rPr lang="zh-CN" altLang="zh-CN" sz="1200" kern="1200" dirty="0">
                <a:solidFill>
                  <a:schemeClr val="tx1"/>
                </a:solidFill>
                <a:effectLst/>
                <a:latin typeface="+mn-lt"/>
                <a:ea typeface="+mn-ea"/>
                <a:cs typeface="+mn-cs"/>
              </a:rPr>
              <a:t>发送数据前先侦听信道是否空闲</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若空闲，则立即发送数据。</a:t>
            </a:r>
            <a:endParaRPr lang="en-US" altLang="zh-CN" sz="1200" kern="1200" dirty="0">
              <a:solidFill>
                <a:schemeClr val="tx1"/>
              </a:solidFill>
              <a:effectLst/>
              <a:latin typeface="+mn-lt"/>
              <a:ea typeface="+mn-ea"/>
              <a:cs typeface="+mn-cs"/>
            </a:endParaRPr>
          </a:p>
          <a:p>
            <a:pPr marL="228600" indent="-228600">
              <a:buAutoNum type="arabicPeriod"/>
            </a:pPr>
            <a:r>
              <a:rPr lang="zh-CN" altLang="zh-CN" sz="1200" kern="1200" dirty="0">
                <a:solidFill>
                  <a:schemeClr val="tx1"/>
                </a:solidFill>
                <a:effectLst/>
                <a:latin typeface="+mn-lt"/>
                <a:ea typeface="+mn-ea"/>
                <a:cs typeface="+mn-cs"/>
              </a:rPr>
              <a:t>若信道忙碌，则等待一段时间至信道中的信息传输结束后再发送数据；</a:t>
            </a:r>
            <a:endParaRPr lang="en-US" altLang="zh-CN" sz="1200" kern="1200" dirty="0">
              <a:solidFill>
                <a:schemeClr val="tx1"/>
              </a:solidFill>
              <a:effectLst/>
              <a:latin typeface="+mn-lt"/>
              <a:ea typeface="+mn-ea"/>
              <a:cs typeface="+mn-cs"/>
            </a:endParaRPr>
          </a:p>
          <a:p>
            <a:pPr marL="228600" indent="-228600">
              <a:buAutoNum type="arabicPeriod"/>
            </a:pPr>
            <a:r>
              <a:rPr lang="zh-CN" altLang="zh-CN" sz="1200" kern="1200" dirty="0">
                <a:solidFill>
                  <a:schemeClr val="tx1"/>
                </a:solidFill>
                <a:effectLst/>
                <a:latin typeface="+mn-lt"/>
                <a:ea typeface="+mn-ea"/>
                <a:cs typeface="+mn-cs"/>
              </a:rPr>
              <a:t>若在上一段信息发送结束后，同时有两个或两个以上的节点都提出发送请求，则判定为冲突。</a:t>
            </a:r>
            <a:endParaRPr lang="en-US" altLang="zh-CN" sz="1200" kern="1200" dirty="0">
              <a:solidFill>
                <a:schemeClr val="tx1"/>
              </a:solidFill>
              <a:effectLst/>
              <a:latin typeface="+mn-lt"/>
              <a:ea typeface="+mn-ea"/>
              <a:cs typeface="+mn-cs"/>
            </a:endParaRPr>
          </a:p>
          <a:p>
            <a:pPr marL="228600" indent="-228600">
              <a:buAutoNum type="arabicPeriod"/>
            </a:pPr>
            <a:r>
              <a:rPr lang="zh-CN" altLang="zh-CN" sz="1200" kern="1200" dirty="0">
                <a:solidFill>
                  <a:schemeClr val="tx1"/>
                </a:solidFill>
                <a:effectLst/>
                <a:latin typeface="+mn-lt"/>
                <a:ea typeface="+mn-ea"/>
                <a:cs typeface="+mn-cs"/>
              </a:rPr>
              <a:t>若侦听到冲突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则立即停止发送数据，等待一段随机时间</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再重新尝试。</a:t>
            </a:r>
            <a:endParaRPr lang="en-US" altLang="zh-CN" sz="1200" kern="1200" dirty="0">
              <a:solidFill>
                <a:schemeClr val="tx1"/>
              </a:solidFill>
              <a:effectLst/>
              <a:latin typeface="+mn-lt"/>
              <a:ea typeface="+mn-ea"/>
              <a:cs typeface="+mn-cs"/>
            </a:endParaRPr>
          </a:p>
          <a:p>
            <a:pPr marL="228600" indent="-228600">
              <a:buAutoNum type="arabicPeriod"/>
            </a:pP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其原理简单总结为：先听后发，边发边听，冲突停发，随机延迟后重发。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在发送数据的过程中，工作站边发送边检测总线，是否自己发送的数据有冲突。若无冲突则继续发送直到发完全部数据；若有冲突，则立即停止发送数据，但是要发送一个加强冲突的</a:t>
            </a:r>
            <a:r>
              <a:rPr lang="en-US" altLang="zh-CN" sz="1200" kern="1200" dirty="0">
                <a:solidFill>
                  <a:schemeClr val="tx1"/>
                </a:solidFill>
                <a:effectLst/>
                <a:latin typeface="+mn-lt"/>
                <a:ea typeface="+mn-ea"/>
                <a:cs typeface="+mn-cs"/>
              </a:rPr>
              <a:t>JAM</a:t>
            </a:r>
            <a:r>
              <a:rPr lang="zh-CN" altLang="zh-CN" sz="1200" kern="1200" dirty="0">
                <a:solidFill>
                  <a:schemeClr val="tx1"/>
                </a:solidFill>
                <a:effectLst/>
                <a:latin typeface="+mn-lt"/>
                <a:ea typeface="+mn-ea"/>
                <a:cs typeface="+mn-cs"/>
              </a:rPr>
              <a:t>信号，以便使网络上所有工作站都知道网上发生了冲突，然后，等待一个预定的随机时间，且在总线为空闲时，再重新发送未发完的数据。</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7</a:t>
            </a:fld>
            <a:endParaRPr lang="zh-CN" altLang="en-US"/>
          </a:p>
        </p:txBody>
      </p:sp>
    </p:spTree>
    <p:extLst>
      <p:ext uri="{BB962C8B-B14F-4D97-AF65-F5344CB8AC3E}">
        <p14:creationId xmlns:p14="http://schemas.microsoft.com/office/powerpoint/2010/main" val="4194461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90</a:t>
            </a:fld>
            <a:endParaRPr lang="zh-CN" altLang="en-US"/>
          </a:p>
        </p:txBody>
      </p:sp>
    </p:spTree>
    <p:extLst>
      <p:ext uri="{BB962C8B-B14F-4D97-AF65-F5344CB8AC3E}">
        <p14:creationId xmlns:p14="http://schemas.microsoft.com/office/powerpoint/2010/main" val="162456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2"/>
            <a:r>
              <a:rPr lang="en-US" altLang="zh-CN" dirty="0"/>
              <a:t>A</a:t>
            </a:r>
            <a:r>
              <a:rPr lang="zh-CN" altLang="en-US" dirty="0"/>
              <a:t>和</a:t>
            </a:r>
            <a:r>
              <a:rPr lang="en-US" altLang="zh-CN" dirty="0"/>
              <a:t>C</a:t>
            </a:r>
            <a:r>
              <a:rPr lang="zh-CN" altLang="en-US" dirty="0"/>
              <a:t>的传输在目的地</a:t>
            </a:r>
            <a:r>
              <a:rPr lang="en-US" altLang="zh-CN" dirty="0"/>
              <a:t>B</a:t>
            </a:r>
            <a:r>
              <a:rPr lang="zh-CN" altLang="en-US" dirty="0"/>
              <a:t>发生干扰。</a:t>
            </a:r>
            <a:endParaRPr lang="en-US" altLang="zh-CN" dirty="0"/>
          </a:p>
          <a:p>
            <a:pPr marL="0" lvl="2"/>
            <a:r>
              <a:rPr lang="zh-CN" altLang="en-US" dirty="0"/>
              <a:t>一个终端（</a:t>
            </a:r>
            <a:r>
              <a:rPr lang="en-US" altLang="zh-CN" dirty="0"/>
              <a:t>A</a:t>
            </a:r>
            <a:r>
              <a:rPr lang="zh-CN" altLang="en-US" dirty="0"/>
              <a:t>）位于接收者（</a:t>
            </a:r>
            <a:r>
              <a:rPr lang="en-US" altLang="zh-CN" dirty="0"/>
              <a:t>B</a:t>
            </a:r>
            <a:r>
              <a:rPr lang="zh-CN" altLang="en-US" dirty="0"/>
              <a:t>）的通信范围之内，而在发送者（</a:t>
            </a:r>
            <a:r>
              <a:rPr lang="en-US" altLang="zh-CN" dirty="0"/>
              <a:t>C</a:t>
            </a:r>
            <a:r>
              <a:rPr lang="zh-CN" altLang="en-US" dirty="0"/>
              <a:t>）的通信范围之外，</a:t>
            </a:r>
            <a:r>
              <a:rPr lang="en-US" altLang="zh-CN" dirty="0"/>
              <a:t>C</a:t>
            </a:r>
            <a:r>
              <a:rPr lang="zh-CN" altLang="en-US" dirty="0"/>
              <a:t>为</a:t>
            </a:r>
            <a:r>
              <a:rPr lang="en-US" altLang="zh-CN" dirty="0"/>
              <a:t>AB</a:t>
            </a:r>
            <a:r>
              <a:rPr lang="zh-CN" altLang="en-US" dirty="0"/>
              <a:t>的隐藏终端。</a:t>
            </a:r>
            <a:endParaRPr lang="en-US" altLang="zh-CN" dirty="0"/>
          </a:p>
          <a:p>
            <a:pPr marL="0" lvl="2"/>
            <a:endParaRPr lang="en-US" altLang="zh-CN" dirty="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由于在无线传输过程中，发送节点无法在发送数据的</a:t>
            </a:r>
            <a:r>
              <a:rPr lang="zh-CN" altLang="en-US" sz="1200" b="1" i="0" kern="1200" dirty="0">
                <a:solidFill>
                  <a:schemeClr val="tx1"/>
                </a:solidFill>
                <a:effectLst/>
                <a:latin typeface="+mn-lt"/>
                <a:ea typeface="+mn-ea"/>
                <a:cs typeface="+mn-cs"/>
              </a:rPr>
              <a:t>同时</a:t>
            </a:r>
            <a:r>
              <a:rPr lang="zh-CN" altLang="en-US" sz="1200" b="0" i="0" kern="1200" dirty="0">
                <a:solidFill>
                  <a:schemeClr val="tx1"/>
                </a:solidFill>
                <a:effectLst/>
                <a:latin typeface="+mn-lt"/>
                <a:ea typeface="+mn-ea"/>
                <a:cs typeface="+mn-cs"/>
              </a:rPr>
              <a:t>侦听信道的占用情况，也即无法对信道是否被占用做出检测，而在有线传输介质中，发送节点能够通过</a:t>
            </a:r>
            <a:r>
              <a:rPr lang="zh-CN" altLang="en-US" sz="1200" b="1" i="0" kern="1200" dirty="0">
                <a:solidFill>
                  <a:schemeClr val="tx1"/>
                </a:solidFill>
                <a:effectLst/>
                <a:latin typeface="+mn-lt"/>
                <a:ea typeface="+mn-ea"/>
                <a:cs typeface="+mn-cs"/>
              </a:rPr>
              <a:t>检测信号幅度</a:t>
            </a:r>
            <a:r>
              <a:rPr lang="zh-CN" altLang="en-US" sz="1200" b="0" i="0" kern="1200" dirty="0">
                <a:solidFill>
                  <a:schemeClr val="tx1"/>
                </a:solidFill>
                <a:effectLst/>
                <a:latin typeface="+mn-lt"/>
                <a:ea typeface="+mn-ea"/>
                <a:cs typeface="+mn-cs"/>
              </a:rPr>
              <a:t>等方法判断信道是否被占用。</a:t>
            </a:r>
            <a:endParaRPr lang="en-US" altLang="zh-CN" sz="1200" b="0" i="0" kern="1200" dirty="0">
              <a:solidFill>
                <a:schemeClr val="tx1"/>
              </a:solidFill>
              <a:effectLst/>
              <a:latin typeface="+mn-lt"/>
              <a:ea typeface="+mn-ea"/>
              <a:cs typeface="+mn-cs"/>
            </a:endParaRPr>
          </a:p>
          <a:p>
            <a:pPr marL="0" lvl="2"/>
            <a:endParaRPr lang="en-US" altLang="zh-CN" dirty="0"/>
          </a:p>
          <a:p>
            <a:pPr marL="0" lvl="2"/>
            <a:r>
              <a:rPr lang="zh-CN" altLang="en-US" dirty="0"/>
              <a:t>检测碰撞要求：</a:t>
            </a:r>
            <a:endParaRPr lang="en-US" altLang="zh-CN" dirty="0"/>
          </a:p>
          <a:p>
            <a:pPr marL="0" lvl="2"/>
            <a:r>
              <a:rPr lang="zh-CN" altLang="en-US" dirty="0"/>
              <a:t>站点具有同时发送（自己的信号）和接收的能力（检测其他站点是否也在发送）的能力。在</a:t>
            </a:r>
            <a:r>
              <a:rPr lang="en-US" altLang="zh-CN" dirty="0"/>
              <a:t>802.11</a:t>
            </a:r>
            <a:r>
              <a:rPr lang="zh-CN" altLang="en-US" dirty="0"/>
              <a:t>适配器上，接收信号的强度通常远远小于发送信号的强度，制造具有检测碰撞能力的硬件代价较大。</a:t>
            </a:r>
            <a:endParaRPr lang="en-US" altLang="zh-CN" dirty="0"/>
          </a:p>
          <a:p>
            <a:pPr marL="0" lvl="2"/>
            <a:endParaRPr lang="en-US" altLang="zh-CN" dirty="0"/>
          </a:p>
          <a:p>
            <a:pPr marL="0" lvl="2"/>
            <a:r>
              <a:rPr lang="zh-CN" altLang="en-US" dirty="0"/>
              <a:t>由于隐藏终端和衰减问题而无法检测到所有的碰撞。</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10</a:t>
            </a:fld>
            <a:endParaRPr lang="zh-CN" altLang="en-US"/>
          </a:p>
        </p:txBody>
      </p:sp>
    </p:spTree>
    <p:extLst>
      <p:ext uri="{BB962C8B-B14F-4D97-AF65-F5344CB8AC3E}">
        <p14:creationId xmlns:p14="http://schemas.microsoft.com/office/powerpoint/2010/main" val="681985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CSMA/CA</a:t>
            </a:r>
            <a:r>
              <a:rPr lang="zh-CN" altLang="en-US" sz="1200" b="0" i="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随机竞争类</a:t>
            </a:r>
            <a:r>
              <a:rPr lang="en-US" altLang="zh-CN" sz="1200" kern="1200" dirty="0">
                <a:solidFill>
                  <a:schemeClr val="tx1"/>
                </a:solidFill>
                <a:effectLst/>
                <a:latin typeface="+mn-lt"/>
                <a:ea typeface="+mn-ea"/>
                <a:cs typeface="+mn-cs"/>
              </a:rPr>
              <a:t>MAC</a:t>
            </a:r>
            <a:r>
              <a:rPr lang="zh-CN" altLang="zh-CN" sz="1200" kern="1200" dirty="0">
                <a:solidFill>
                  <a:schemeClr val="tx1"/>
                </a:solidFill>
                <a:effectLst/>
                <a:latin typeface="+mn-lt"/>
                <a:ea typeface="+mn-ea"/>
                <a:cs typeface="+mn-cs"/>
              </a:rPr>
              <a:t>协议</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由于在</a:t>
            </a:r>
            <a:r>
              <a:rPr lang="en-US" altLang="zh-CN" sz="1200" kern="1200" dirty="0">
                <a:solidFill>
                  <a:schemeClr val="tx1"/>
                </a:solidFill>
                <a:effectLst/>
                <a:latin typeface="+mn-lt"/>
                <a:ea typeface="+mn-ea"/>
                <a:cs typeface="+mn-cs"/>
              </a:rPr>
              <a:t>RF</a:t>
            </a:r>
            <a:r>
              <a:rPr lang="zh-CN" altLang="zh-CN" sz="1200" kern="1200" dirty="0">
                <a:solidFill>
                  <a:schemeClr val="tx1"/>
                </a:solidFill>
                <a:effectLst/>
                <a:latin typeface="+mn-lt"/>
                <a:ea typeface="+mn-ea"/>
                <a:cs typeface="+mn-cs"/>
              </a:rPr>
              <a:t>传输网络中冲突检测比较困难，采用冲突避免机制尽量减小冲突碰撞发生的概率，以提高网络吞吐性能与迟延性能。协议使用信道空闲评估（</a:t>
            </a:r>
            <a:r>
              <a:rPr lang="en-US" altLang="zh-CN" sz="1200" kern="1200" dirty="0">
                <a:solidFill>
                  <a:schemeClr val="tx1"/>
                </a:solidFill>
                <a:effectLst/>
                <a:latin typeface="+mn-lt"/>
                <a:ea typeface="+mn-ea"/>
                <a:cs typeface="+mn-cs"/>
              </a:rPr>
              <a:t>CCA</a:t>
            </a:r>
            <a:r>
              <a:rPr lang="zh-CN" altLang="zh-CN" sz="1200" kern="1200" dirty="0">
                <a:solidFill>
                  <a:schemeClr val="tx1"/>
                </a:solidFill>
                <a:effectLst/>
                <a:latin typeface="+mn-lt"/>
                <a:ea typeface="+mn-ea"/>
                <a:cs typeface="+mn-cs"/>
              </a:rPr>
              <a:t>）算法来决定信道是否空闲，通过</a:t>
            </a:r>
            <a:r>
              <a:rPr lang="en-US" altLang="zh-CN" sz="1200" b="1" u="sng" kern="1200" dirty="0" err="1">
                <a:solidFill>
                  <a:schemeClr val="tx1"/>
                </a:solidFill>
                <a:effectLst/>
                <a:latin typeface="+mn-lt"/>
                <a:ea typeface="+mn-ea"/>
                <a:cs typeface="+mn-cs"/>
                <a:hlinkClick r:id="rId3" tooltip="软件测试知识库"/>
              </a:rPr>
              <a:t>测试</a:t>
            </a:r>
            <a:r>
              <a:rPr lang="zh-CN" altLang="zh-CN" sz="1200" kern="1200" dirty="0">
                <a:solidFill>
                  <a:schemeClr val="tx1"/>
                </a:solidFill>
                <a:effectLst/>
                <a:latin typeface="+mn-lt"/>
                <a:ea typeface="+mn-ea"/>
                <a:cs typeface="+mn-cs"/>
              </a:rPr>
              <a:t>天线能量和决定接收信号强度</a:t>
            </a:r>
            <a:r>
              <a:rPr lang="en-US" altLang="zh-CN" sz="1200" kern="1200" dirty="0">
                <a:solidFill>
                  <a:schemeClr val="tx1"/>
                </a:solidFill>
                <a:effectLst/>
                <a:latin typeface="+mn-lt"/>
                <a:ea typeface="+mn-ea"/>
                <a:cs typeface="+mn-cs"/>
              </a:rPr>
              <a:t>RSSI</a:t>
            </a:r>
            <a:r>
              <a:rPr lang="zh-CN" altLang="zh-CN" sz="1200" kern="1200" dirty="0">
                <a:solidFill>
                  <a:schemeClr val="tx1"/>
                </a:solidFill>
                <a:effectLst/>
                <a:latin typeface="+mn-lt"/>
                <a:ea typeface="+mn-ea"/>
                <a:cs typeface="+mn-cs"/>
              </a:rPr>
              <a:t>来完成，并且使用</a:t>
            </a:r>
            <a:r>
              <a:rPr lang="en-US" altLang="zh-CN" sz="1200" kern="1200" dirty="0">
                <a:solidFill>
                  <a:schemeClr val="tx1"/>
                </a:solidFill>
                <a:effectLst/>
                <a:latin typeface="+mn-lt"/>
                <a:ea typeface="+mn-ea"/>
                <a:cs typeface="+mn-cs"/>
              </a:rPr>
              <a:t>RTS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CTS</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帧减少冲突。数据加密与普通局域网的等同加密（</a:t>
            </a:r>
            <a:r>
              <a:rPr lang="en-US" altLang="zh-CN" sz="1200" kern="1200" dirty="0">
                <a:solidFill>
                  <a:schemeClr val="tx1"/>
                </a:solidFill>
                <a:effectLst/>
                <a:latin typeface="+mn-lt"/>
                <a:ea typeface="+mn-ea"/>
                <a:cs typeface="+mn-cs"/>
              </a:rPr>
              <a:t>WEP</a:t>
            </a:r>
            <a:r>
              <a:rPr lang="zh-CN" altLang="zh-CN" sz="1200" kern="1200" dirty="0">
                <a:solidFill>
                  <a:schemeClr val="tx1"/>
                </a:solidFill>
                <a:effectLst/>
                <a:latin typeface="+mn-lt"/>
                <a:ea typeface="+mn-ea"/>
                <a:cs typeface="+mn-cs"/>
              </a:rPr>
              <a:t>）算法一样，使用</a:t>
            </a:r>
            <a:r>
              <a:rPr lang="en-US" altLang="zh-CN" sz="1200" kern="1200" dirty="0">
                <a:solidFill>
                  <a:schemeClr val="tx1"/>
                </a:solidFill>
                <a:effectLst/>
                <a:latin typeface="+mn-lt"/>
                <a:ea typeface="+mn-ea"/>
                <a:cs typeface="+mn-cs"/>
              </a:rPr>
              <a:t>64</a:t>
            </a:r>
            <a:r>
              <a:rPr lang="zh-CN" altLang="zh-CN" sz="1200" kern="1200" dirty="0">
                <a:solidFill>
                  <a:schemeClr val="tx1"/>
                </a:solidFill>
                <a:effectLst/>
                <a:latin typeface="+mn-lt"/>
                <a:ea typeface="+mn-ea"/>
                <a:cs typeface="+mn-cs"/>
              </a:rPr>
              <a:t>位密钥和</a:t>
            </a:r>
            <a:r>
              <a:rPr lang="en-US" altLang="zh-CN" sz="1200" kern="1200" dirty="0">
                <a:solidFill>
                  <a:schemeClr val="tx1"/>
                </a:solidFill>
                <a:effectLst/>
                <a:latin typeface="+mn-lt"/>
                <a:ea typeface="+mn-ea"/>
                <a:cs typeface="+mn-cs"/>
              </a:rPr>
              <a:t>RC4</a:t>
            </a:r>
            <a:r>
              <a:rPr lang="zh-CN" altLang="zh-CN" sz="1200" kern="1200" dirty="0">
                <a:solidFill>
                  <a:schemeClr val="tx1"/>
                </a:solidFill>
                <a:effectLst/>
                <a:latin typeface="+mn-lt"/>
                <a:ea typeface="+mn-ea"/>
                <a:cs typeface="+mn-cs"/>
              </a:rPr>
              <a:t>加密算法。</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主要通过载波信号检测来判断某一信道中的信号能量是否达到一个基准点，如果信号的强度在这基准点之下，就表示该信道未被占用，因此工作站就可使用该信道来传输。反之，若信号强度在基准点之上，则表示传输媒介目前忙碌，在这种情况之下，工作站必需延缓等待，直到发现传输媒介是空闲的才能进行传输。</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当发射端希望发送数据时，首先检测介质是否空闲，若是介质为空闲时，送出</a:t>
            </a:r>
            <a:r>
              <a:rPr lang="en-US" altLang="zh-CN" sz="1200" kern="1200" dirty="0">
                <a:solidFill>
                  <a:schemeClr val="tx1"/>
                </a:solidFill>
                <a:effectLst/>
                <a:latin typeface="+mn-lt"/>
                <a:ea typeface="+mn-ea"/>
                <a:cs typeface="+mn-cs"/>
              </a:rPr>
              <a:t>RTS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Request To Send</a:t>
            </a:r>
            <a:r>
              <a:rPr lang="zh-CN" altLang="zh-CN" sz="1200" kern="1200" dirty="0">
                <a:solidFill>
                  <a:schemeClr val="tx1"/>
                </a:solidFill>
                <a:effectLst/>
                <a:latin typeface="+mn-lt"/>
                <a:ea typeface="+mn-ea"/>
                <a:cs typeface="+mn-cs"/>
              </a:rPr>
              <a:t>请求发送），</a:t>
            </a:r>
            <a:r>
              <a:rPr lang="en-US" altLang="zh-CN" sz="1200" kern="1200" dirty="0">
                <a:solidFill>
                  <a:schemeClr val="tx1"/>
                </a:solidFill>
                <a:effectLst/>
                <a:latin typeface="+mn-lt"/>
                <a:ea typeface="+mn-ea"/>
                <a:cs typeface="+mn-cs"/>
              </a:rPr>
              <a:t>RTS</a:t>
            </a:r>
            <a:r>
              <a:rPr lang="zh-CN" altLang="zh-CN" sz="1200" kern="1200" dirty="0">
                <a:solidFill>
                  <a:schemeClr val="tx1"/>
                </a:solidFill>
                <a:effectLst/>
                <a:latin typeface="+mn-lt"/>
                <a:ea typeface="+mn-ea"/>
                <a:cs typeface="+mn-cs"/>
              </a:rPr>
              <a:t>信号包括发射端的地址、接收端的地址、下一笔数据将持续发送的时间等信息，</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接收端收到</a:t>
            </a:r>
            <a:r>
              <a:rPr lang="en-US" altLang="zh-CN" sz="1200" kern="1200" dirty="0">
                <a:solidFill>
                  <a:schemeClr val="tx1"/>
                </a:solidFill>
                <a:effectLst/>
                <a:latin typeface="+mn-lt"/>
                <a:ea typeface="+mn-ea"/>
                <a:cs typeface="+mn-cs"/>
              </a:rPr>
              <a:t>RTS</a:t>
            </a:r>
            <a:r>
              <a:rPr lang="zh-CN" altLang="zh-CN" sz="1200" kern="1200" dirty="0">
                <a:solidFill>
                  <a:schemeClr val="tx1"/>
                </a:solidFill>
                <a:effectLst/>
                <a:latin typeface="+mn-lt"/>
                <a:ea typeface="+mn-ea"/>
                <a:cs typeface="+mn-cs"/>
              </a:rPr>
              <a:t>信号后，将响应短信号</a:t>
            </a:r>
            <a:r>
              <a:rPr lang="en-US" altLang="zh-CN" sz="1200" kern="1200" dirty="0">
                <a:solidFill>
                  <a:schemeClr val="tx1"/>
                </a:solidFill>
                <a:effectLst/>
                <a:latin typeface="+mn-lt"/>
                <a:ea typeface="+mn-ea"/>
                <a:cs typeface="+mn-cs"/>
              </a:rPr>
              <a:t>CTS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Clear To Send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CTS</a:t>
            </a:r>
            <a:r>
              <a:rPr lang="zh-CN" altLang="zh-CN" sz="1200" kern="1200" dirty="0">
                <a:solidFill>
                  <a:schemeClr val="tx1"/>
                </a:solidFill>
                <a:effectLst/>
                <a:latin typeface="+mn-lt"/>
                <a:ea typeface="+mn-ea"/>
                <a:cs typeface="+mn-cs"/>
              </a:rPr>
              <a:t>信号上也</a:t>
            </a:r>
            <a:r>
              <a:rPr lang="en-US" altLang="zh-CN" sz="1200" kern="1200" dirty="0">
                <a:solidFill>
                  <a:schemeClr val="tx1"/>
                </a:solidFill>
                <a:effectLst/>
                <a:latin typeface="+mn-lt"/>
                <a:ea typeface="+mn-ea"/>
                <a:cs typeface="+mn-cs"/>
              </a:rPr>
              <a:t>RTS</a:t>
            </a:r>
            <a:r>
              <a:rPr lang="zh-CN" altLang="zh-CN" sz="1200" kern="1200" dirty="0">
                <a:solidFill>
                  <a:schemeClr val="tx1"/>
                </a:solidFill>
                <a:effectLst/>
                <a:latin typeface="+mn-lt"/>
                <a:ea typeface="+mn-ea"/>
                <a:cs typeface="+mn-cs"/>
              </a:rPr>
              <a:t>内记录的持续发送的时间，当发射端收到</a:t>
            </a:r>
            <a:r>
              <a:rPr lang="en-US" altLang="zh-CN" sz="1200" kern="1200" dirty="0">
                <a:solidFill>
                  <a:schemeClr val="tx1"/>
                </a:solidFill>
                <a:effectLst/>
                <a:latin typeface="+mn-lt"/>
                <a:ea typeface="+mn-ea"/>
                <a:cs typeface="+mn-cs"/>
              </a:rPr>
              <a:t>CTS</a:t>
            </a:r>
            <a:r>
              <a:rPr lang="zh-CN" altLang="zh-CN" sz="1200" kern="1200" dirty="0">
                <a:solidFill>
                  <a:schemeClr val="tx1"/>
                </a:solidFill>
                <a:effectLst/>
                <a:latin typeface="+mn-lt"/>
                <a:ea typeface="+mn-ea"/>
                <a:cs typeface="+mn-cs"/>
              </a:rPr>
              <a:t>包后，随即开始发送数据包。</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接收端收到数据包后，将以包内的</a:t>
            </a:r>
            <a:r>
              <a:rPr lang="en-US" altLang="zh-CN" sz="1200" kern="1200" dirty="0">
                <a:solidFill>
                  <a:schemeClr val="tx1"/>
                </a:solidFill>
                <a:effectLst/>
                <a:latin typeface="+mn-lt"/>
                <a:ea typeface="+mn-ea"/>
                <a:cs typeface="+mn-cs"/>
              </a:rPr>
              <a:t>CRC</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CyClic</a:t>
            </a:r>
            <a:r>
              <a:rPr lang="en-US" altLang="zh-CN" sz="1200" kern="1200" dirty="0">
                <a:solidFill>
                  <a:schemeClr val="tx1"/>
                </a:solidFill>
                <a:effectLst/>
                <a:latin typeface="+mn-lt"/>
                <a:ea typeface="+mn-ea"/>
                <a:cs typeface="+mn-cs"/>
              </a:rPr>
              <a:t> Redundancy Check</a:t>
            </a:r>
            <a:r>
              <a:rPr lang="zh-CN" altLang="zh-CN" sz="1200" kern="1200" dirty="0">
                <a:solidFill>
                  <a:schemeClr val="tx1"/>
                </a:solidFill>
                <a:effectLst/>
                <a:latin typeface="+mn-lt"/>
                <a:ea typeface="+mn-ea"/>
                <a:cs typeface="+mn-cs"/>
              </a:rPr>
              <a:t>，循环冗余校验）的数值来检验包数据是否正确，若是检验结果正确时，接收端将响应</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包，告知发射端数据己经被成功地接收。当发射端没有收到接收端的</a:t>
            </a:r>
            <a:r>
              <a:rPr lang="en-US" altLang="zh-CN" sz="1200" kern="1200" dirty="0">
                <a:solidFill>
                  <a:schemeClr val="tx1"/>
                </a:solidFill>
                <a:effectLst/>
                <a:latin typeface="+mn-lt"/>
                <a:ea typeface="+mn-ea"/>
                <a:cs typeface="+mn-cs"/>
              </a:rPr>
              <a:t>ACK</a:t>
            </a:r>
            <a:r>
              <a:rPr lang="zh-CN" altLang="zh-CN" sz="1200" kern="1200" dirty="0">
                <a:solidFill>
                  <a:schemeClr val="tx1"/>
                </a:solidFill>
                <a:effectLst/>
                <a:latin typeface="+mn-lt"/>
                <a:ea typeface="+mn-ea"/>
                <a:cs typeface="+mn-cs"/>
              </a:rPr>
              <a:t>包时，将认为包在传输过程中丢失，而一直重新发送包。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所有站点侦听信道的同时决定是否发送报文，并在发生冲突后采用二进制指数退避（</a:t>
            </a:r>
            <a:r>
              <a:rPr lang="en-US" altLang="zh-CN" dirty="0"/>
              <a:t>BEB</a:t>
            </a:r>
            <a:r>
              <a:rPr lang="zh-CN" altLang="en-US" dirty="0"/>
              <a:t>）算法进行冲突避免。同时，所有成功接收报文的站点都要立即返回一个正确确认（</a:t>
            </a:r>
            <a:r>
              <a:rPr lang="en-US" altLang="zh-CN" dirty="0"/>
              <a:t>ACK</a:t>
            </a:r>
            <a:r>
              <a:rPr lang="zh-CN" altLang="en-US" dirty="0"/>
              <a:t>）报文给源站点。如果超过一定的时间没有</a:t>
            </a:r>
            <a:r>
              <a:rPr lang="en-US" altLang="zh-CN" dirty="0"/>
              <a:t>ACK</a:t>
            </a:r>
            <a:r>
              <a:rPr lang="zh-CN" altLang="en-US" dirty="0"/>
              <a:t>到达的话，源站点会安排重传。</a:t>
            </a:r>
            <a:r>
              <a:rPr lang="en-US" altLang="zh-CN" dirty="0"/>
              <a:t>DCF</a:t>
            </a:r>
            <a:r>
              <a:rPr lang="zh-CN" altLang="en-US" dirty="0"/>
              <a:t>比较简单，健壮性较好，在实际应用中获得了广泛支持。</a:t>
            </a:r>
            <a:endParaRPr lang="en-US" altLang="zh-CN" dirty="0"/>
          </a:p>
          <a:p>
            <a:endParaRPr lang="en-US" altLang="zh-CN" dirty="0"/>
          </a:p>
          <a:p>
            <a:r>
              <a:rPr lang="zh-CN" altLang="en-US" sz="1200" i="1" kern="1200" dirty="0">
                <a:solidFill>
                  <a:schemeClr val="tx1"/>
                </a:solidFill>
                <a:effectLst/>
                <a:latin typeface="+mn-lt"/>
                <a:ea typeface="+mn-ea"/>
                <a:cs typeface="+mn-cs"/>
              </a:rPr>
              <a:t>退避算法</a:t>
            </a:r>
            <a:r>
              <a:rPr lang="en-US" altLang="zh-CN" sz="1200" kern="1200" dirty="0">
                <a:solidFill>
                  <a:schemeClr val="tx1"/>
                </a:solidFill>
                <a:effectLst/>
                <a:latin typeface="+mn-lt"/>
                <a:ea typeface="+mn-ea"/>
                <a:cs typeface="+mn-cs"/>
              </a:rPr>
              <a:t>(Binary exponential </a:t>
            </a:r>
            <a:r>
              <a:rPr lang="en-US" altLang="zh-CN" sz="1200" kern="1200" dirty="0" err="1">
                <a:solidFill>
                  <a:schemeClr val="tx1"/>
                </a:solidFill>
                <a:effectLst/>
                <a:latin typeface="+mn-lt"/>
                <a:ea typeface="+mn-ea"/>
                <a:cs typeface="+mn-cs"/>
              </a:rPr>
              <a:t>backoff,</a:t>
            </a:r>
            <a:r>
              <a:rPr lang="en-US" altLang="zh-CN" sz="1200" i="1" kern="1200" dirty="0" err="1">
                <a:solidFill>
                  <a:schemeClr val="tx1"/>
                </a:solidFill>
                <a:effectLst/>
                <a:latin typeface="+mn-lt"/>
                <a:ea typeface="+mn-ea"/>
                <a:cs typeface="+mn-cs"/>
              </a:rPr>
              <a:t>BEB</a:t>
            </a:r>
            <a:r>
              <a:rPr lang="en-US" altLang="zh-CN" sz="1200" kern="1200" dirty="0">
                <a:solidFill>
                  <a:schemeClr val="tx1"/>
                </a:solidFill>
                <a:effectLst/>
                <a:latin typeface="+mn-lt"/>
                <a:ea typeface="+mn-ea"/>
                <a:cs typeface="+mn-cs"/>
              </a:rPr>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11</a:t>
            </a:fld>
            <a:endParaRPr lang="zh-CN" altLang="en-US"/>
          </a:p>
        </p:txBody>
      </p:sp>
    </p:spTree>
    <p:extLst>
      <p:ext uri="{BB962C8B-B14F-4D97-AF65-F5344CB8AC3E}">
        <p14:creationId xmlns:p14="http://schemas.microsoft.com/office/powerpoint/2010/main" val="2166522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8BA73E-BCA5-43A6-8569-8C6E43833F01}" type="slidenum">
              <a:rPr lang="zh-CN" altLang="en-US"/>
              <a:pPr/>
              <a:t>12</a:t>
            </a:fld>
            <a:endParaRPr lang="en-US" altLang="zh-CN"/>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1879284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CSMA/CD</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通过电缆中电压的变化来检测，当数据发生碰撞时，电缆中的电压就会随着发生变化；而</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CSMA/CA</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采用能量检测（</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ED</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）、载波检测（</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CS</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）和能量载波混合检测三种检测信道空闲的方式。</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由于无线传输的特性，在无线局域网不能采用有线局域网的</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CSMA/CD</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协议。信道利用率受传输距离和空旷程度的影响，当距离远或者有障碍物影响时会存在隐藏终端问题，降低信道利用率。</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15</a:t>
            </a:fld>
            <a:endParaRPr lang="zh-CN" altLang="en-US"/>
          </a:p>
        </p:txBody>
      </p:sp>
    </p:spTree>
    <p:extLst>
      <p:ext uri="{BB962C8B-B14F-4D97-AF65-F5344CB8AC3E}">
        <p14:creationId xmlns:p14="http://schemas.microsoft.com/office/powerpoint/2010/main" val="148262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67452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927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308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0418" y="66588"/>
            <a:ext cx="10515600" cy="802063"/>
          </a:xfrm>
        </p:spPr>
        <p:txBody>
          <a:bodyPr/>
          <a:lstStyle/>
          <a:p>
            <a:r>
              <a:rPr lang="zh-CN" altLang="en-US" dirty="0"/>
              <a:t>单击此处编辑母版标题样式</a:t>
            </a:r>
          </a:p>
        </p:txBody>
      </p:sp>
      <p:sp>
        <p:nvSpPr>
          <p:cNvPr id="3" name="内容占位符 2"/>
          <p:cNvSpPr>
            <a:spLocks noGrp="1"/>
          </p:cNvSpPr>
          <p:nvPr>
            <p:ph idx="1"/>
          </p:nvPr>
        </p:nvSpPr>
        <p:spPr>
          <a:xfrm>
            <a:off x="838200" y="1040860"/>
            <a:ext cx="10515600" cy="513610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
        <p:nvSpPr>
          <p:cNvPr id="7" name="矩形 6"/>
          <p:cNvSpPr/>
          <p:nvPr userDrawn="1"/>
        </p:nvSpPr>
        <p:spPr>
          <a:xfrm>
            <a:off x="406399" y="0"/>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矩形 7"/>
          <p:cNvSpPr/>
          <p:nvPr userDrawn="1"/>
        </p:nvSpPr>
        <p:spPr>
          <a:xfrm>
            <a:off x="514925" y="-1"/>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0" name="直接连接符 9"/>
          <p:cNvCxnSpPr/>
          <p:nvPr userDrawn="1"/>
        </p:nvCxnSpPr>
        <p:spPr>
          <a:xfrm flipV="1">
            <a:off x="670754" y="845344"/>
            <a:ext cx="4777546" cy="3644"/>
          </a:xfrm>
          <a:prstGeom prst="line">
            <a:avLst/>
          </a:prstGeom>
          <a:ln w="12700">
            <a:solidFill>
              <a:schemeClr val="accent1">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2" name="矩形 11"/>
          <p:cNvSpPr/>
          <p:nvPr userDrawn="1"/>
        </p:nvSpPr>
        <p:spPr>
          <a:xfrm>
            <a:off x="1165955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userDrawn="1"/>
        </p:nvSpPr>
        <p:spPr>
          <a:xfrm>
            <a:off x="1172346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35921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64186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879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2833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67247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08985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505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814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21709"/>
            <a:ext cx="10515600" cy="8020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54545"/>
            <a:ext cx="10515600" cy="502241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DCD69422-E893-4DDB-9A7E-F86CEABEE12D}" type="datetimeFigureOut">
              <a:rPr lang="zh-CN" altLang="en-US" smtClean="0"/>
              <a:pPr/>
              <a:t>2019/9/24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38B4F502-AEE6-4D70-927B-AC49763F54CA}" type="slidenum">
              <a:rPr lang="zh-CN" altLang="en-US" smtClean="0"/>
              <a:pPr/>
              <a:t>‹#›</a:t>
            </a:fld>
            <a:endParaRPr lang="zh-CN" altLang="en-US"/>
          </a:p>
        </p:txBody>
      </p:sp>
      <p:sp>
        <p:nvSpPr>
          <p:cNvPr id="8" name="文本框 7"/>
          <p:cNvSpPr txBox="1"/>
          <p:nvPr userDrawn="1"/>
        </p:nvSpPr>
        <p:spPr>
          <a:xfrm>
            <a:off x="9664699" y="212907"/>
            <a:ext cx="2241755" cy="515526"/>
          </a:xfrm>
          <a:prstGeom prst="rect">
            <a:avLst/>
          </a:prstGeom>
          <a:noFill/>
        </p:spPr>
        <p:txBody>
          <a:bodyPr wrap="square" rtlCol="0">
            <a:spAutoFit/>
          </a:bodyPr>
          <a:lstStyle/>
          <a:p>
            <a:pPr>
              <a:lnSpc>
                <a:spcPct val="110000"/>
              </a:lnSpc>
            </a:pPr>
            <a:r>
              <a:rPr lang="zh-CN" altLang="en-US" sz="18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信息与软件工程学院</a:t>
            </a:r>
            <a:endParaRPr lang="en-US" altLang="zh-CN" sz="18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nSpc>
                <a:spcPct val="110000"/>
              </a:lnSpc>
            </a:pPr>
            <a:r>
              <a:rPr lang="en-US" altLang="zh-CN" sz="7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School of information and</a:t>
            </a:r>
            <a:r>
              <a:rPr lang="en-US" altLang="zh-CN" sz="700" b="1"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software engineering</a:t>
            </a:r>
            <a:endParaRPr lang="zh-CN" altLang="en-US" sz="7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图片 8"/>
          <p:cNvPicPr>
            <a:picLocks noChangeAspect="1"/>
          </p:cNvPicPr>
          <p:nvPr userDrawn="1"/>
        </p:nvPicPr>
        <p:blipFill rotWithShape="1">
          <a:blip r:embed="rId13">
            <a:extLst>
              <a:ext uri="{28A0092B-C50C-407E-A947-70E740481C1C}">
                <a14:useLocalDpi xmlns:a14="http://schemas.microsoft.com/office/drawing/2010/main" val="0"/>
              </a:ext>
            </a:extLst>
          </a:blip>
          <a:srcRect r="75892"/>
          <a:stretch/>
        </p:blipFill>
        <p:spPr>
          <a:xfrm>
            <a:off x="9009070" y="160965"/>
            <a:ext cx="655629" cy="619409"/>
          </a:xfrm>
          <a:prstGeom prst="rect">
            <a:avLst/>
          </a:prstGeom>
        </p:spPr>
      </p:pic>
    </p:spTree>
    <p:extLst>
      <p:ext uri="{BB962C8B-B14F-4D97-AF65-F5344CB8AC3E}">
        <p14:creationId xmlns:p14="http://schemas.microsoft.com/office/powerpoint/2010/main" val="564084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8.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3.wmf"/><Relationship Id="rId5" Type="http://schemas.openxmlformats.org/officeDocument/2006/relationships/oleObject" Target="../embeddings/oleObject5.bin"/><Relationship Id="rId10" Type="http://schemas.openxmlformats.org/officeDocument/2006/relationships/oleObject" Target="../embeddings/oleObject8.bin"/><Relationship Id="rId4" Type="http://schemas.openxmlformats.org/officeDocument/2006/relationships/image" Target="../media/image25.png"/><Relationship Id="rId9"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png"/><Relationship Id="rId10" Type="http://schemas.openxmlformats.org/officeDocument/2006/relationships/image" Target="../media/image34.png"/><Relationship Id="rId4" Type="http://schemas.microsoft.com/office/2007/relationships/hdphoto" Target="../media/hdphoto4.wdp"/><Relationship Id="rId9" Type="http://schemas.openxmlformats.org/officeDocument/2006/relationships/image" Target="../media/image3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2.emf"/><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18.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2.png"/><Relationship Id="rId5" Type="http://schemas.openxmlformats.org/officeDocument/2006/relationships/image" Target="../media/image69.emf"/><Relationship Id="rId4" Type="http://schemas.openxmlformats.org/officeDocument/2006/relationships/image" Target="../media/image68.emf"/></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33.emf"/><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notesSlide" Target="../notesSlides/notesSlide31.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slideLayout" Target="../slideLayouts/slideLayout2.xml"/><Relationship Id="rId2" Type="http://schemas.openxmlformats.org/officeDocument/2006/relationships/tags" Target="../tags/tag9.xml"/><Relationship Id="rId16" Type="http://schemas.openxmlformats.org/officeDocument/2006/relationships/tags" Target="../tags/tag23.xml"/><Relationship Id="rId20" Type="http://schemas.microsoft.com/office/2007/relationships/hdphoto" Target="../media/hdphoto6.wdp"/><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88.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91.jpeg"/><Relationship Id="rId4" Type="http://schemas.openxmlformats.org/officeDocument/2006/relationships/image" Target="../media/image9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notesSlide" Target="../notesSlides/notesSlide4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slideLayout" Target="../slideLayouts/slideLayout2.xml"/><Relationship Id="rId5" Type="http://schemas.openxmlformats.org/officeDocument/2006/relationships/tags" Target="../tags/tag28.xml"/><Relationship Id="rId10" Type="http://schemas.openxmlformats.org/officeDocument/2006/relationships/tags" Target="../tags/tag33.xml"/><Relationship Id="rId4" Type="http://schemas.openxmlformats.org/officeDocument/2006/relationships/tags" Target="../tags/tag27.xml"/><Relationship Id="rId9" Type="http://schemas.openxmlformats.org/officeDocument/2006/relationships/tags" Target="../tags/tag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notesSlide" Target="../notesSlides/notesSlide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notesSlide" Target="../notesSlides/notesSlide50.xml"/><Relationship Id="rId5" Type="http://schemas.openxmlformats.org/officeDocument/2006/relationships/tags" Target="../tags/tag50.xml"/><Relationship Id="rId10" Type="http://schemas.openxmlformats.org/officeDocument/2006/relationships/slideLayout" Target="../slideLayouts/slideLayout2.xml"/><Relationship Id="rId4" Type="http://schemas.openxmlformats.org/officeDocument/2006/relationships/tags" Target="../tags/tag49.xml"/><Relationship Id="rId9"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8B4F502-AEE6-4D70-927B-AC49763F54CA}" type="slidenum">
              <a:rPr lang="zh-CN" altLang="en-US" smtClean="0"/>
              <a:t>1</a:t>
            </a:fld>
            <a:endParaRPr lang="zh-CN" altLang="en-US"/>
          </a:p>
        </p:txBody>
      </p:sp>
      <p:pic>
        <p:nvPicPr>
          <p:cNvPr id="6" name="图片 5"/>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56229" y="2162628"/>
            <a:ext cx="2699657" cy="2699657"/>
          </a:xfrm>
          <a:prstGeom prst="rect">
            <a:avLst/>
          </a:prstGeom>
        </p:spPr>
      </p:pic>
      <p:sp>
        <p:nvSpPr>
          <p:cNvPr id="7" name="PA_标题 1"/>
          <p:cNvSpPr txBox="1">
            <a:spLocks/>
          </p:cNvSpPr>
          <p:nvPr>
            <p:custDataLst>
              <p:tags r:id="rId1"/>
            </p:custDataLst>
          </p:nvPr>
        </p:nvSpPr>
        <p:spPr>
          <a:xfrm>
            <a:off x="5787306" y="2695977"/>
            <a:ext cx="5698332" cy="2800351"/>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nSpc>
                <a:spcPct val="130000"/>
              </a:lnSpc>
            </a:pPr>
            <a:r>
              <a:rPr lang="zh-CN" altLang="en-US" sz="4400" dirty="0"/>
              <a:t>如何</a:t>
            </a:r>
            <a:r>
              <a:rPr lang="zh-CN" altLang="zh-CN" sz="4400" dirty="0"/>
              <a:t>在办公室和家庭中</a:t>
            </a:r>
            <a:r>
              <a:rPr lang="zh-CN" altLang="en-US" sz="4400" dirty="0"/>
              <a:t>实现</a:t>
            </a:r>
            <a:r>
              <a:rPr lang="zh-CN" altLang="zh-CN" sz="4400" b="1" dirty="0"/>
              <a:t>短距离</a:t>
            </a:r>
            <a:r>
              <a:rPr lang="zh-CN" altLang="en-US" sz="4400" b="1" dirty="0"/>
              <a:t>传输？</a:t>
            </a:r>
            <a:endParaRPr lang="zh-CN" altLang="en-US" sz="4400" dirty="0"/>
          </a:p>
        </p:txBody>
      </p:sp>
      <p:cxnSp>
        <p:nvCxnSpPr>
          <p:cNvPr id="9" name="直接连接符 8"/>
          <p:cNvCxnSpPr/>
          <p:nvPr/>
        </p:nvCxnSpPr>
        <p:spPr>
          <a:xfrm>
            <a:off x="5787306" y="2536775"/>
            <a:ext cx="5190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79768" y="4676018"/>
            <a:ext cx="49849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50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CSMA/CA</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10</a:t>
            </a:fld>
            <a:endParaRPr lang="zh-CN" altLang="en-US"/>
          </a:p>
        </p:txBody>
      </p:sp>
      <p:sp>
        <p:nvSpPr>
          <p:cNvPr id="14" name="矩形 13"/>
          <p:cNvSpPr/>
          <p:nvPr/>
        </p:nvSpPr>
        <p:spPr>
          <a:xfrm>
            <a:off x="584249" y="5320556"/>
            <a:ext cx="5363969" cy="954107"/>
          </a:xfrm>
          <a:prstGeom prst="rect">
            <a:avLst/>
          </a:prstGeom>
        </p:spPr>
        <p:txBody>
          <a:bodyPr wrap="none">
            <a:spAutoFit/>
          </a:bodyPr>
          <a:lstStyle/>
          <a:p>
            <a:pPr algn="ctr"/>
            <a:r>
              <a:rPr lang="zh-CN" altLang="en-US" sz="2800" b="1" dirty="0"/>
              <a:t>信号衰减</a:t>
            </a:r>
            <a:endParaRPr lang="en-US" altLang="zh-CN" sz="2800" b="1" dirty="0"/>
          </a:p>
          <a:p>
            <a:pPr algn="ctr"/>
            <a:r>
              <a:rPr lang="en-US" altLang="zh-CN" sz="2800" b="1" dirty="0">
                <a:solidFill>
                  <a:srgbClr val="000000"/>
                </a:solidFill>
                <a:latin typeface="微软雅黑" panose="020B0503020204020204" pitchFamily="34" charset="-122"/>
                <a:ea typeface="微软雅黑" panose="020B0503020204020204" pitchFamily="34" charset="-122"/>
              </a:rPr>
              <a:t>A</a:t>
            </a:r>
            <a:r>
              <a:rPr lang="zh-CN" altLang="en-US" sz="2800" b="1" dirty="0">
                <a:solidFill>
                  <a:srgbClr val="000000"/>
                </a:solidFill>
                <a:latin typeface="微软雅黑" panose="020B0503020204020204" pitchFamily="34" charset="-122"/>
                <a:ea typeface="微软雅黑" panose="020B0503020204020204" pitchFamily="34" charset="-122"/>
              </a:rPr>
              <a:t>和</a:t>
            </a:r>
            <a:r>
              <a:rPr lang="en-US" altLang="zh-CN" sz="2800" b="1" dirty="0">
                <a:solidFill>
                  <a:srgbClr val="000000"/>
                </a:solidFill>
                <a:latin typeface="微软雅黑" panose="020B0503020204020204" pitchFamily="34" charset="-122"/>
                <a:ea typeface="微软雅黑" panose="020B0503020204020204" pitchFamily="34" charset="-122"/>
              </a:rPr>
              <a:t>C</a:t>
            </a:r>
            <a:r>
              <a:rPr lang="zh-CN" altLang="en-US" sz="2800" b="1" dirty="0">
                <a:solidFill>
                  <a:srgbClr val="000000"/>
                </a:solidFill>
                <a:latin typeface="微软雅黑" panose="020B0503020204020204" pitchFamily="34" charset="-122"/>
                <a:ea typeface="微软雅黑" panose="020B0503020204020204" pitchFamily="34" charset="-122"/>
              </a:rPr>
              <a:t>无法相互监测到对方的传输</a:t>
            </a:r>
          </a:p>
        </p:txBody>
      </p:sp>
      <p:sp>
        <p:nvSpPr>
          <p:cNvPr id="15" name="矩形 14"/>
          <p:cNvSpPr/>
          <p:nvPr/>
        </p:nvSpPr>
        <p:spPr>
          <a:xfrm>
            <a:off x="0" y="1097935"/>
            <a:ext cx="5756856" cy="721700"/>
          </a:xfrm>
          <a:prstGeom prst="rect">
            <a:avLst/>
          </a:prstGeom>
          <a:solidFill>
            <a:schemeClr val="accent1"/>
          </a:solidFill>
        </p:spPr>
        <p:txBody>
          <a:bodyPr wrap="square" tIns="144000" bIns="144000">
            <a:spAutoFit/>
          </a:bodyPr>
          <a:lstStyle/>
          <a:p>
            <a:pPr algn="ctr"/>
            <a:r>
              <a:rPr lang="zh-CN" altLang="en-US" sz="2800" b="1" dirty="0">
                <a:solidFill>
                  <a:schemeClr val="bg1"/>
                </a:solidFill>
              </a:rPr>
              <a:t>为什么不能进行冲突检测？</a:t>
            </a:r>
            <a:endParaRPr lang="en-US" altLang="zh-CN" sz="2800" b="1" dirty="0">
              <a:solidFill>
                <a:schemeClr val="bg1"/>
              </a:solidFill>
            </a:endParaRPr>
          </a:p>
        </p:txBody>
      </p:sp>
      <p:grpSp>
        <p:nvGrpSpPr>
          <p:cNvPr id="110" name="组合 109"/>
          <p:cNvGrpSpPr/>
          <p:nvPr/>
        </p:nvGrpSpPr>
        <p:grpSpPr>
          <a:xfrm>
            <a:off x="6840724" y="1349373"/>
            <a:ext cx="5093920" cy="3842987"/>
            <a:chOff x="280844" y="2100205"/>
            <a:chExt cx="5093920" cy="3842987"/>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44" y="2100205"/>
              <a:ext cx="2916959" cy="1594945"/>
            </a:xfrm>
            <a:prstGeom prst="rect">
              <a:avLst/>
            </a:prstGeom>
          </p:spPr>
        </p:pic>
        <p:grpSp>
          <p:nvGrpSpPr>
            <p:cNvPr id="53" name="组合 52"/>
            <p:cNvGrpSpPr/>
            <p:nvPr/>
          </p:nvGrpSpPr>
          <p:grpSpPr>
            <a:xfrm>
              <a:off x="715178" y="3997260"/>
              <a:ext cx="1096127" cy="1356461"/>
              <a:chOff x="1702974" y="4430586"/>
              <a:chExt cx="1431524" cy="1771516"/>
            </a:xfrm>
          </p:grpSpPr>
          <p:grpSp>
            <p:nvGrpSpPr>
              <p:cNvPr id="13" name="组合 12"/>
              <p:cNvGrpSpPr/>
              <p:nvPr/>
            </p:nvGrpSpPr>
            <p:grpSpPr>
              <a:xfrm>
                <a:off x="1702974" y="4430586"/>
                <a:ext cx="992288" cy="523624"/>
                <a:chOff x="1340036" y="4701705"/>
                <a:chExt cx="992288" cy="523624"/>
              </a:xfrm>
              <a:solidFill>
                <a:schemeClr val="tx1"/>
              </a:solidFill>
            </p:grpSpPr>
            <p:grpSp>
              <p:nvGrpSpPr>
                <p:cNvPr id="9" name="组合 8"/>
                <p:cNvGrpSpPr/>
                <p:nvPr/>
              </p:nvGrpSpPr>
              <p:grpSpPr>
                <a:xfrm>
                  <a:off x="1340036" y="4701705"/>
                  <a:ext cx="992288" cy="310179"/>
                  <a:chOff x="5539141" y="4383448"/>
                  <a:chExt cx="992288" cy="310179"/>
                </a:xfrm>
                <a:grpFill/>
              </p:grpSpPr>
              <p:sp>
                <p:nvSpPr>
                  <p:cNvPr id="8" name="新月形 7"/>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新月形 19"/>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新月形 20"/>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新月形 21"/>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新月形 22"/>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新月形 23"/>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0" name="等腰三角形 9"/>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8" name="矩形 17"/>
              <p:cNvSpPr/>
              <p:nvPr/>
            </p:nvSpPr>
            <p:spPr>
              <a:xfrm>
                <a:off x="2364304" y="5678882"/>
                <a:ext cx="444352" cy="523220"/>
              </a:xfrm>
              <a:prstGeom prst="rect">
                <a:avLst/>
              </a:prstGeom>
            </p:spPr>
            <p:txBody>
              <a:bodyPr wrap="none">
                <a:spAutoFit/>
              </a:bodyPr>
              <a:lstStyle/>
              <a:p>
                <a:r>
                  <a:rPr lang="en-US" altLang="zh-CN" sz="2800" b="1" dirty="0"/>
                  <a:t>A</a:t>
                </a:r>
                <a:endParaRPr lang="zh-CN" altLang="en-US" sz="2800" b="1" dirty="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6972" y="4787161"/>
                <a:ext cx="1097526" cy="934064"/>
              </a:xfrm>
              <a:prstGeom prst="rect">
                <a:avLst/>
              </a:prstGeom>
            </p:spPr>
          </p:pic>
        </p:grpSp>
        <p:grpSp>
          <p:nvGrpSpPr>
            <p:cNvPr id="52" name="组合 51"/>
            <p:cNvGrpSpPr/>
            <p:nvPr/>
          </p:nvGrpSpPr>
          <p:grpSpPr>
            <a:xfrm>
              <a:off x="2712801" y="3969500"/>
              <a:ext cx="1108645" cy="1346310"/>
              <a:chOff x="3736208" y="4512683"/>
              <a:chExt cx="1447872" cy="1758259"/>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6554" y="4889302"/>
                <a:ext cx="1097526" cy="934064"/>
              </a:xfrm>
              <a:prstGeom prst="rect">
                <a:avLst/>
              </a:prstGeom>
            </p:spPr>
          </p:pic>
          <p:sp>
            <p:nvSpPr>
              <p:cNvPr id="7" name="矩形 6"/>
              <p:cNvSpPr/>
              <p:nvPr/>
            </p:nvSpPr>
            <p:spPr>
              <a:xfrm>
                <a:off x="4413141" y="5747722"/>
                <a:ext cx="444352" cy="523220"/>
              </a:xfrm>
              <a:prstGeom prst="rect">
                <a:avLst/>
              </a:prstGeom>
            </p:spPr>
            <p:txBody>
              <a:bodyPr wrap="none">
                <a:spAutoFit/>
              </a:bodyPr>
              <a:lstStyle/>
              <a:p>
                <a:r>
                  <a:rPr lang="en-US" altLang="zh-CN" sz="2800" b="1" dirty="0"/>
                  <a:t>B</a:t>
                </a:r>
                <a:endParaRPr lang="zh-CN" altLang="en-US" sz="2800" b="1" dirty="0"/>
              </a:p>
            </p:txBody>
          </p:sp>
          <p:grpSp>
            <p:nvGrpSpPr>
              <p:cNvPr id="25" name="组合 24"/>
              <p:cNvGrpSpPr/>
              <p:nvPr/>
            </p:nvGrpSpPr>
            <p:grpSpPr>
              <a:xfrm>
                <a:off x="3736208" y="4512683"/>
                <a:ext cx="992288" cy="523624"/>
                <a:chOff x="1340036" y="4701705"/>
                <a:chExt cx="992288" cy="523624"/>
              </a:xfrm>
              <a:solidFill>
                <a:schemeClr val="tx1"/>
              </a:solidFill>
            </p:grpSpPr>
            <p:grpSp>
              <p:nvGrpSpPr>
                <p:cNvPr id="26" name="组合 25"/>
                <p:cNvGrpSpPr/>
                <p:nvPr/>
              </p:nvGrpSpPr>
              <p:grpSpPr>
                <a:xfrm>
                  <a:off x="1340036" y="4701705"/>
                  <a:ext cx="992288" cy="310179"/>
                  <a:chOff x="5539141" y="4383448"/>
                  <a:chExt cx="992288" cy="310179"/>
                </a:xfrm>
                <a:grpFill/>
              </p:grpSpPr>
              <p:sp>
                <p:nvSpPr>
                  <p:cNvPr id="28" name="新月形 27"/>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9" name="新月形 28"/>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新月形 29"/>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新月形 30"/>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新月形 31"/>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新月形 32"/>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7" name="等腰三角形 26"/>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4" name="组合 53"/>
            <p:cNvGrpSpPr/>
            <p:nvPr/>
          </p:nvGrpSpPr>
          <p:grpSpPr>
            <a:xfrm>
              <a:off x="2032947" y="2539406"/>
              <a:ext cx="1377532" cy="928847"/>
              <a:chOff x="3134498" y="2619485"/>
              <a:chExt cx="1799034" cy="1213059"/>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3613" y="2898480"/>
                <a:ext cx="1097525" cy="934064"/>
              </a:xfrm>
              <a:prstGeom prst="rect">
                <a:avLst/>
              </a:prstGeom>
            </p:spPr>
          </p:pic>
          <p:sp>
            <p:nvSpPr>
              <p:cNvPr id="19" name="矩形 18"/>
              <p:cNvSpPr/>
              <p:nvPr/>
            </p:nvSpPr>
            <p:spPr>
              <a:xfrm>
                <a:off x="4489180" y="3032218"/>
                <a:ext cx="444352" cy="523220"/>
              </a:xfrm>
              <a:prstGeom prst="rect">
                <a:avLst/>
              </a:prstGeom>
            </p:spPr>
            <p:txBody>
              <a:bodyPr wrap="none">
                <a:spAutoFit/>
              </a:bodyPr>
              <a:lstStyle/>
              <a:p>
                <a:r>
                  <a:rPr lang="en-US" altLang="zh-CN" sz="2800" b="1" dirty="0"/>
                  <a:t>C</a:t>
                </a:r>
                <a:endParaRPr lang="zh-CN" altLang="en-US" sz="2800" b="1" dirty="0"/>
              </a:p>
            </p:txBody>
          </p:sp>
          <p:grpSp>
            <p:nvGrpSpPr>
              <p:cNvPr id="34" name="组合 33"/>
              <p:cNvGrpSpPr/>
              <p:nvPr/>
            </p:nvGrpSpPr>
            <p:grpSpPr>
              <a:xfrm>
                <a:off x="3134498" y="2619485"/>
                <a:ext cx="992288" cy="523624"/>
                <a:chOff x="1340036" y="4701705"/>
                <a:chExt cx="992288" cy="523624"/>
              </a:xfrm>
              <a:solidFill>
                <a:schemeClr val="tx1"/>
              </a:solidFill>
            </p:grpSpPr>
            <p:grpSp>
              <p:nvGrpSpPr>
                <p:cNvPr id="35" name="组合 34"/>
                <p:cNvGrpSpPr/>
                <p:nvPr/>
              </p:nvGrpSpPr>
              <p:grpSpPr>
                <a:xfrm>
                  <a:off x="1340036" y="4701705"/>
                  <a:ext cx="992288" cy="310179"/>
                  <a:chOff x="5539141" y="4383448"/>
                  <a:chExt cx="992288" cy="310179"/>
                </a:xfrm>
                <a:grpFill/>
              </p:grpSpPr>
              <p:sp>
                <p:nvSpPr>
                  <p:cNvPr id="37" name="新月形 36"/>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新月形 37"/>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新月形 38"/>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新月形 39"/>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新月形 40"/>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新月形 41"/>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6" name="等腰三角形 35"/>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cxnSp>
          <p:nvCxnSpPr>
            <p:cNvPr id="43" name="直接连接符 42"/>
            <p:cNvCxnSpPr>
              <a:stCxn id="11" idx="0"/>
            </p:cNvCxnSpPr>
            <p:nvPr/>
          </p:nvCxnSpPr>
          <p:spPr>
            <a:xfrm flipV="1">
              <a:off x="1391114" y="3184746"/>
              <a:ext cx="808538" cy="1085546"/>
            </a:xfrm>
            <a:prstGeom prst="line">
              <a:avLst/>
            </a:prstGeom>
            <a:ln w="38100">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573810" y="2478684"/>
              <a:ext cx="4800954" cy="3464508"/>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1" name="矩形 110"/>
          <p:cNvSpPr/>
          <p:nvPr/>
        </p:nvSpPr>
        <p:spPr>
          <a:xfrm>
            <a:off x="8299203" y="5751443"/>
            <a:ext cx="2339102" cy="523220"/>
          </a:xfrm>
          <a:prstGeom prst="rect">
            <a:avLst/>
          </a:prstGeom>
        </p:spPr>
        <p:txBody>
          <a:bodyPr wrap="none">
            <a:spAutoFit/>
          </a:bodyPr>
          <a:lstStyle/>
          <a:p>
            <a:r>
              <a:rPr lang="zh-CN" altLang="en-US" sz="2800" b="1" dirty="0"/>
              <a:t>隐藏终端问题</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1214093" y="3071701"/>
            <a:ext cx="797478" cy="1076068"/>
            <a:chOff x="6431674" y="3696030"/>
            <a:chExt cx="1096127" cy="1479048"/>
          </a:xfrm>
        </p:grpSpPr>
        <p:grpSp>
          <p:nvGrpSpPr>
            <p:cNvPr id="59" name="组合 58"/>
            <p:cNvGrpSpPr/>
            <p:nvPr/>
          </p:nvGrpSpPr>
          <p:grpSpPr>
            <a:xfrm>
              <a:off x="6431674" y="3696030"/>
              <a:ext cx="759801" cy="400942"/>
              <a:chOff x="1340036" y="4701705"/>
              <a:chExt cx="992288" cy="523624"/>
            </a:xfrm>
            <a:solidFill>
              <a:schemeClr val="tx1"/>
            </a:solidFill>
          </p:grpSpPr>
          <p:grpSp>
            <p:nvGrpSpPr>
              <p:cNvPr id="62" name="组合 61"/>
              <p:cNvGrpSpPr/>
              <p:nvPr/>
            </p:nvGrpSpPr>
            <p:grpSpPr>
              <a:xfrm>
                <a:off x="1340036" y="4701705"/>
                <a:ext cx="992288" cy="310179"/>
                <a:chOff x="5539141" y="4383448"/>
                <a:chExt cx="992288" cy="310179"/>
              </a:xfrm>
              <a:grpFill/>
            </p:grpSpPr>
            <p:sp>
              <p:nvSpPr>
                <p:cNvPr id="64" name="新月形 63"/>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新月形 64"/>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6" name="新月形 65"/>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7" name="新月形 66"/>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新月形 67"/>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9" name="新月形 68"/>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3" name="等腰三角形 62"/>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0" name="矩形 59"/>
            <p:cNvSpPr/>
            <p:nvPr/>
          </p:nvSpPr>
          <p:spPr>
            <a:xfrm>
              <a:off x="6817512" y="4651858"/>
              <a:ext cx="444353" cy="523220"/>
            </a:xfrm>
            <a:prstGeom prst="rect">
              <a:avLst/>
            </a:prstGeom>
          </p:spPr>
          <p:txBody>
            <a:bodyPr wrap="none">
              <a:spAutoFit/>
            </a:bodyPr>
            <a:lstStyle/>
            <a:p>
              <a:r>
                <a:rPr lang="en-US" altLang="zh-CN" sz="2800" b="1" dirty="0"/>
                <a:t>A</a:t>
              </a:r>
              <a:endParaRPr lang="zh-CN" altLang="en-US" sz="2800" b="1" dirty="0"/>
            </a:p>
          </p:txBody>
        </p:sp>
        <p:pic>
          <p:nvPicPr>
            <p:cNvPr id="61" name="图片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grpSp>
        <p:nvGrpSpPr>
          <p:cNvPr id="105" name="组合 104"/>
          <p:cNvGrpSpPr/>
          <p:nvPr/>
        </p:nvGrpSpPr>
        <p:grpSpPr>
          <a:xfrm>
            <a:off x="2719312" y="2979636"/>
            <a:ext cx="806586" cy="1007078"/>
            <a:chOff x="8429297" y="3668270"/>
            <a:chExt cx="1108645" cy="1384221"/>
          </a:xfrm>
        </p:grpSpPr>
        <p:pic>
          <p:nvPicPr>
            <p:cNvPr id="71" name="图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97559" y="3969062"/>
              <a:ext cx="840383" cy="715219"/>
            </a:xfrm>
            <a:prstGeom prst="rect">
              <a:avLst/>
            </a:prstGeom>
          </p:spPr>
        </p:pic>
        <p:sp>
          <p:nvSpPr>
            <p:cNvPr id="72" name="矩形 71"/>
            <p:cNvSpPr/>
            <p:nvPr/>
          </p:nvSpPr>
          <p:spPr>
            <a:xfrm>
              <a:off x="8827653" y="4651858"/>
              <a:ext cx="340243" cy="400633"/>
            </a:xfrm>
            <a:prstGeom prst="rect">
              <a:avLst/>
            </a:prstGeom>
          </p:spPr>
          <p:txBody>
            <a:bodyPr wrap="none">
              <a:spAutoFit/>
            </a:bodyPr>
            <a:lstStyle/>
            <a:p>
              <a:r>
                <a:rPr lang="en-US" altLang="zh-CN" sz="2800" b="1" dirty="0"/>
                <a:t>B</a:t>
              </a:r>
              <a:endParaRPr lang="zh-CN" altLang="en-US" sz="2800" b="1" dirty="0"/>
            </a:p>
          </p:txBody>
        </p:sp>
        <p:grpSp>
          <p:nvGrpSpPr>
            <p:cNvPr id="73" name="组合 72"/>
            <p:cNvGrpSpPr/>
            <p:nvPr/>
          </p:nvGrpSpPr>
          <p:grpSpPr>
            <a:xfrm>
              <a:off x="8429297" y="3668270"/>
              <a:ext cx="759801" cy="400942"/>
              <a:chOff x="1340036" y="4701705"/>
              <a:chExt cx="992288" cy="523624"/>
            </a:xfrm>
            <a:solidFill>
              <a:schemeClr val="tx1"/>
            </a:solidFill>
          </p:grpSpPr>
          <p:grpSp>
            <p:nvGrpSpPr>
              <p:cNvPr id="74" name="组合 73"/>
              <p:cNvGrpSpPr/>
              <p:nvPr/>
            </p:nvGrpSpPr>
            <p:grpSpPr>
              <a:xfrm>
                <a:off x="1340036" y="4701705"/>
                <a:ext cx="992288" cy="310179"/>
                <a:chOff x="5539141" y="4383448"/>
                <a:chExt cx="992288" cy="310179"/>
              </a:xfrm>
              <a:grpFill/>
            </p:grpSpPr>
            <p:sp>
              <p:nvSpPr>
                <p:cNvPr id="76" name="新月形 75"/>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新月形 76"/>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新月形 77"/>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新月形 78"/>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新月形 79"/>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新月形 80"/>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5" name="等腰三角形 74"/>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106" name="组合 105"/>
          <p:cNvGrpSpPr/>
          <p:nvPr/>
        </p:nvGrpSpPr>
        <p:grpSpPr>
          <a:xfrm>
            <a:off x="4257799" y="2980105"/>
            <a:ext cx="806586" cy="1007092"/>
            <a:chOff x="10076145" y="3668252"/>
            <a:chExt cx="1108645" cy="1384239"/>
          </a:xfrm>
        </p:grpSpPr>
        <p:sp>
          <p:nvSpPr>
            <p:cNvPr id="84" name="矩形 83"/>
            <p:cNvSpPr/>
            <p:nvPr/>
          </p:nvSpPr>
          <p:spPr>
            <a:xfrm>
              <a:off x="10491957" y="4651858"/>
              <a:ext cx="340243" cy="400633"/>
            </a:xfrm>
            <a:prstGeom prst="rect">
              <a:avLst/>
            </a:prstGeom>
          </p:spPr>
          <p:txBody>
            <a:bodyPr wrap="none">
              <a:spAutoFit/>
            </a:bodyPr>
            <a:lstStyle/>
            <a:p>
              <a:r>
                <a:rPr lang="en-US" altLang="zh-CN" sz="2800" b="1" dirty="0"/>
                <a:t>C</a:t>
              </a:r>
              <a:endParaRPr lang="zh-CN" altLang="en-US" sz="2800" b="1" dirty="0"/>
            </a:p>
          </p:txBody>
        </p:sp>
        <p:pic>
          <p:nvPicPr>
            <p:cNvPr id="94" name="图片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4407" y="3969058"/>
              <a:ext cx="840383" cy="715218"/>
            </a:xfrm>
            <a:prstGeom prst="rect">
              <a:avLst/>
            </a:prstGeom>
          </p:spPr>
        </p:pic>
        <p:grpSp>
          <p:nvGrpSpPr>
            <p:cNvPr id="95" name="组合 94"/>
            <p:cNvGrpSpPr/>
            <p:nvPr/>
          </p:nvGrpSpPr>
          <p:grpSpPr>
            <a:xfrm>
              <a:off x="10076145" y="3668252"/>
              <a:ext cx="759801" cy="400940"/>
              <a:chOff x="1340036" y="4701705"/>
              <a:chExt cx="992288" cy="523624"/>
            </a:xfrm>
            <a:solidFill>
              <a:schemeClr val="tx1"/>
            </a:solidFill>
          </p:grpSpPr>
          <p:grpSp>
            <p:nvGrpSpPr>
              <p:cNvPr id="96" name="组合 95"/>
              <p:cNvGrpSpPr/>
              <p:nvPr/>
            </p:nvGrpSpPr>
            <p:grpSpPr>
              <a:xfrm>
                <a:off x="1340036" y="4701705"/>
                <a:ext cx="992288" cy="310179"/>
                <a:chOff x="5539141" y="4383448"/>
                <a:chExt cx="992288" cy="310179"/>
              </a:xfrm>
              <a:grpFill/>
            </p:grpSpPr>
            <p:sp>
              <p:nvSpPr>
                <p:cNvPr id="98" name="新月形 97"/>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9" name="新月形 98"/>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0" name="新月形 99"/>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1" name="新月形 100"/>
                <p:cNvSpPr/>
                <p:nvPr/>
              </p:nvSpPr>
              <p:spPr>
                <a:xfrm>
                  <a:off x="5756855" y="4447632"/>
                  <a:ext cx="263979" cy="179277"/>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2" name="新月形 101"/>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3" name="新月形 102"/>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7" name="等腰三角形 96"/>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107" name="椭圆 106"/>
          <p:cNvSpPr/>
          <p:nvPr/>
        </p:nvSpPr>
        <p:spPr>
          <a:xfrm>
            <a:off x="237242" y="2676875"/>
            <a:ext cx="3305976" cy="1885469"/>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8" name="椭圆 107"/>
          <p:cNvSpPr/>
          <p:nvPr/>
        </p:nvSpPr>
        <p:spPr>
          <a:xfrm>
            <a:off x="2853529" y="2676875"/>
            <a:ext cx="3305976" cy="1885469"/>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2" name="直接连接符 111"/>
          <p:cNvCxnSpPr>
            <a:endCxn id="71" idx="1"/>
          </p:cNvCxnSpPr>
          <p:nvPr/>
        </p:nvCxnSpPr>
        <p:spPr>
          <a:xfrm>
            <a:off x="2062344" y="3436546"/>
            <a:ext cx="852140" cy="22105"/>
          </a:xfrm>
          <a:prstGeom prst="line">
            <a:avLst/>
          </a:prstGeom>
          <a:ln w="381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94" idx="1"/>
            <a:endCxn id="71" idx="3"/>
          </p:cNvCxnSpPr>
          <p:nvPr/>
        </p:nvCxnSpPr>
        <p:spPr>
          <a:xfrm flipH="1" flipV="1">
            <a:off x="3525898" y="3458651"/>
            <a:ext cx="927073" cy="479"/>
          </a:xfrm>
          <a:prstGeom prst="line">
            <a:avLst/>
          </a:prstGeom>
          <a:ln w="3810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91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solidFill>
                  <a:srgbClr val="000000"/>
                </a:solidFill>
                <a:latin typeface="微软雅黑" panose="020B0503020204020204" pitchFamily="34" charset="-122"/>
              </a:rPr>
              <a:t>冲突</a:t>
            </a:r>
            <a:r>
              <a:rPr lang="zh-CN" altLang="en-US" dirty="0">
                <a:solidFill>
                  <a:srgbClr val="000000"/>
                </a:solidFill>
                <a:latin typeface="微软雅黑" panose="020B0503020204020204" pitchFamily="34" charset="-122"/>
              </a:rPr>
              <a:t>避免  </a:t>
            </a:r>
            <a:r>
              <a:rPr lang="en-US" altLang="zh-CN" dirty="0">
                <a:solidFill>
                  <a:srgbClr val="333333"/>
                </a:solidFill>
                <a:ea typeface="等线" panose="02010600030101010101" pitchFamily="2" charset="-122"/>
              </a:rPr>
              <a:t>CSMA/Collision Avoidance</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11</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803" y="1684816"/>
            <a:ext cx="4876800" cy="977900"/>
          </a:xfrm>
          <a:prstGeom prst="rect">
            <a:avLst/>
          </a:prstGeom>
        </p:spPr>
      </p:pic>
      <p:grpSp>
        <p:nvGrpSpPr>
          <p:cNvPr id="6" name="组合 5"/>
          <p:cNvGrpSpPr/>
          <p:nvPr/>
        </p:nvGrpSpPr>
        <p:grpSpPr>
          <a:xfrm>
            <a:off x="1313407" y="1684816"/>
            <a:ext cx="797478" cy="1218624"/>
            <a:chOff x="6431674" y="3696030"/>
            <a:chExt cx="1096127" cy="1674990"/>
          </a:xfrm>
        </p:grpSpPr>
        <p:grpSp>
          <p:nvGrpSpPr>
            <p:cNvPr id="7" name="组合 6"/>
            <p:cNvGrpSpPr/>
            <p:nvPr/>
          </p:nvGrpSpPr>
          <p:grpSpPr>
            <a:xfrm>
              <a:off x="6431674" y="3696030"/>
              <a:ext cx="759801" cy="400942"/>
              <a:chOff x="1340036" y="4701705"/>
              <a:chExt cx="992288" cy="523624"/>
            </a:xfrm>
            <a:solidFill>
              <a:schemeClr val="tx1"/>
            </a:solidFill>
          </p:grpSpPr>
          <p:grpSp>
            <p:nvGrpSpPr>
              <p:cNvPr id="10" name="组合 9"/>
              <p:cNvGrpSpPr/>
              <p:nvPr/>
            </p:nvGrpSpPr>
            <p:grpSpPr>
              <a:xfrm>
                <a:off x="1340036" y="4701705"/>
                <a:ext cx="992288" cy="310179"/>
                <a:chOff x="5539141" y="4383448"/>
                <a:chExt cx="992288" cy="310179"/>
              </a:xfrm>
              <a:grpFill/>
            </p:grpSpPr>
            <p:sp>
              <p:nvSpPr>
                <p:cNvPr id="12" name="新月形 11"/>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新月形 12"/>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新月形 13"/>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新月形 14"/>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6" name="新月形 15"/>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新月形 16"/>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1" name="等腰三角形 10"/>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8" name="矩形 7"/>
            <p:cNvSpPr/>
            <p:nvPr/>
          </p:nvSpPr>
          <p:spPr>
            <a:xfrm>
              <a:off x="6800056" y="4651858"/>
              <a:ext cx="582117" cy="719162"/>
            </a:xfrm>
            <a:prstGeom prst="rect">
              <a:avLst/>
            </a:prstGeom>
          </p:spPr>
          <p:txBody>
            <a:bodyPr wrap="none">
              <a:spAutoFit/>
            </a:bodyPr>
            <a:lstStyle/>
            <a:p>
              <a:r>
                <a:rPr lang="en-US" altLang="zh-CN" sz="2800" b="1" dirty="0"/>
                <a:t>S</a:t>
              </a:r>
              <a:endParaRPr lang="zh-CN" altLang="en-US" sz="2800" b="1" dirty="0"/>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sp>
        <p:nvSpPr>
          <p:cNvPr id="18" name="矩形 17"/>
          <p:cNvSpPr/>
          <p:nvPr/>
        </p:nvSpPr>
        <p:spPr>
          <a:xfrm>
            <a:off x="4741399" y="1137139"/>
            <a:ext cx="902811" cy="523220"/>
          </a:xfrm>
          <a:prstGeom prst="rect">
            <a:avLst/>
          </a:prstGeom>
        </p:spPr>
        <p:txBody>
          <a:bodyPr wrap="none">
            <a:spAutoFit/>
          </a:bodyPr>
          <a:lstStyle/>
          <a:p>
            <a:r>
              <a:rPr lang="zh-CN" altLang="zh-CN" sz="2800" b="1" dirty="0">
                <a:solidFill>
                  <a:schemeClr val="accent1"/>
                </a:solidFill>
              </a:rPr>
              <a:t>空闲</a:t>
            </a:r>
            <a:endParaRPr lang="zh-CN" altLang="en-US" sz="2800" b="1" dirty="0">
              <a:solidFill>
                <a:schemeClr val="accent1"/>
              </a:solidFill>
            </a:endParaRPr>
          </a:p>
        </p:txBody>
      </p:sp>
      <p:cxnSp>
        <p:nvCxnSpPr>
          <p:cNvPr id="19" name="直接连接符 18"/>
          <p:cNvCxnSpPr/>
          <p:nvPr/>
        </p:nvCxnSpPr>
        <p:spPr>
          <a:xfrm>
            <a:off x="2590945" y="3873312"/>
            <a:ext cx="4994178" cy="0"/>
          </a:xfrm>
          <a:prstGeom prst="line">
            <a:avLst/>
          </a:prstGeom>
          <a:ln w="1905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581174" y="2662716"/>
            <a:ext cx="4801314" cy="1077218"/>
          </a:xfrm>
          <a:prstGeom prst="rect">
            <a:avLst/>
          </a:prstGeom>
        </p:spPr>
        <p:txBody>
          <a:bodyPr wrap="none">
            <a:spAutoFit/>
          </a:bodyPr>
          <a:lstStyle/>
          <a:p>
            <a:pPr algn="ctr"/>
            <a:r>
              <a:rPr lang="en-US" altLang="zh-CN" sz="2400" b="1" dirty="0"/>
              <a:t>RTS</a:t>
            </a:r>
          </a:p>
          <a:p>
            <a:pPr algn="ctr"/>
            <a:r>
              <a:rPr lang="en-US" altLang="zh-CN" sz="2000" dirty="0">
                <a:solidFill>
                  <a:schemeClr val="tx1">
                    <a:lumMod val="50000"/>
                    <a:lumOff val="50000"/>
                  </a:schemeClr>
                </a:solidFill>
              </a:rPr>
              <a:t>Request To Send</a:t>
            </a:r>
          </a:p>
          <a:p>
            <a:pPr algn="ctr"/>
            <a:r>
              <a:rPr lang="zh-CN" altLang="en-US" sz="2000" dirty="0">
                <a:solidFill>
                  <a:schemeClr val="tx1">
                    <a:lumMod val="50000"/>
                    <a:lumOff val="50000"/>
                  </a:schemeClr>
                </a:solidFill>
              </a:rPr>
              <a:t>（收发地址、下一数据持续发送时间等）</a:t>
            </a:r>
          </a:p>
        </p:txBody>
      </p:sp>
      <p:grpSp>
        <p:nvGrpSpPr>
          <p:cNvPr id="23" name="组合 22"/>
          <p:cNvGrpSpPr/>
          <p:nvPr/>
        </p:nvGrpSpPr>
        <p:grpSpPr>
          <a:xfrm>
            <a:off x="7721936" y="1684816"/>
            <a:ext cx="797478" cy="1218624"/>
            <a:chOff x="6431674" y="3696030"/>
            <a:chExt cx="1096127" cy="1674990"/>
          </a:xfrm>
        </p:grpSpPr>
        <p:grpSp>
          <p:nvGrpSpPr>
            <p:cNvPr id="24" name="组合 23"/>
            <p:cNvGrpSpPr/>
            <p:nvPr/>
          </p:nvGrpSpPr>
          <p:grpSpPr>
            <a:xfrm>
              <a:off x="6431674" y="3696030"/>
              <a:ext cx="759801" cy="400942"/>
              <a:chOff x="1340036" y="4701705"/>
              <a:chExt cx="992288" cy="523624"/>
            </a:xfrm>
            <a:solidFill>
              <a:schemeClr val="tx1"/>
            </a:solidFill>
          </p:grpSpPr>
          <p:grpSp>
            <p:nvGrpSpPr>
              <p:cNvPr id="27" name="组合 26"/>
              <p:cNvGrpSpPr/>
              <p:nvPr/>
            </p:nvGrpSpPr>
            <p:grpSpPr>
              <a:xfrm>
                <a:off x="1340036" y="4701705"/>
                <a:ext cx="992288" cy="310179"/>
                <a:chOff x="5539141" y="4383448"/>
                <a:chExt cx="992288" cy="310179"/>
              </a:xfrm>
              <a:grpFill/>
            </p:grpSpPr>
            <p:sp>
              <p:nvSpPr>
                <p:cNvPr id="29" name="新月形 28"/>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新月形 29"/>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新月形 30"/>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新月形 31"/>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新月形 32"/>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新月形 33"/>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8" name="等腰三角形 27"/>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5" name="矩形 24"/>
            <p:cNvSpPr/>
            <p:nvPr/>
          </p:nvSpPr>
          <p:spPr>
            <a:xfrm>
              <a:off x="6800056" y="4651858"/>
              <a:ext cx="610758" cy="719162"/>
            </a:xfrm>
            <a:prstGeom prst="rect">
              <a:avLst/>
            </a:prstGeom>
          </p:spPr>
          <p:txBody>
            <a:bodyPr wrap="none">
              <a:spAutoFit/>
            </a:bodyPr>
            <a:lstStyle/>
            <a:p>
              <a:r>
                <a:rPr lang="en-US" altLang="zh-CN" sz="2800" b="1" dirty="0"/>
                <a:t>R</a:t>
              </a:r>
              <a:endParaRPr lang="zh-CN" altLang="en-US" sz="2800" b="1" dirty="0"/>
            </a:p>
          </p:txBody>
        </p:sp>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cxnSp>
        <p:nvCxnSpPr>
          <p:cNvPr id="36" name="直接连接符 35"/>
          <p:cNvCxnSpPr/>
          <p:nvPr/>
        </p:nvCxnSpPr>
        <p:spPr>
          <a:xfrm flipH="1">
            <a:off x="2590945" y="4374221"/>
            <a:ext cx="4994178" cy="0"/>
          </a:xfrm>
          <a:prstGeom prst="line">
            <a:avLst/>
          </a:prstGeom>
          <a:ln w="1905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3745106" y="4382570"/>
            <a:ext cx="2492991" cy="1077218"/>
          </a:xfrm>
          <a:prstGeom prst="rect">
            <a:avLst/>
          </a:prstGeom>
        </p:spPr>
        <p:txBody>
          <a:bodyPr wrap="none">
            <a:spAutoFit/>
          </a:bodyPr>
          <a:lstStyle/>
          <a:p>
            <a:pPr algn="ctr"/>
            <a:r>
              <a:rPr lang="en-US" altLang="zh-CN" sz="2400" b="1" dirty="0"/>
              <a:t>CTS</a:t>
            </a:r>
          </a:p>
          <a:p>
            <a:pPr algn="ctr"/>
            <a:r>
              <a:rPr lang="en-US" altLang="zh-CN" sz="2000" dirty="0">
                <a:solidFill>
                  <a:schemeClr val="tx1">
                    <a:lumMod val="50000"/>
                    <a:lumOff val="50000"/>
                  </a:schemeClr>
                </a:solidFill>
              </a:rPr>
              <a:t>Clear To Send</a:t>
            </a:r>
          </a:p>
          <a:p>
            <a:pPr algn="ctr"/>
            <a:r>
              <a:rPr lang="zh-CN" altLang="en-US" sz="2000" dirty="0">
                <a:solidFill>
                  <a:schemeClr val="tx1">
                    <a:lumMod val="50000"/>
                    <a:lumOff val="50000"/>
                  </a:schemeClr>
                </a:solidFill>
              </a:rPr>
              <a:t>（</a:t>
            </a:r>
            <a:r>
              <a:rPr lang="zh-CN" altLang="zh-CN" sz="2000" dirty="0">
                <a:solidFill>
                  <a:schemeClr val="tx1">
                    <a:lumMod val="50000"/>
                    <a:lumOff val="50000"/>
                  </a:schemeClr>
                </a:solidFill>
              </a:rPr>
              <a:t>持续发送的时间</a:t>
            </a:r>
            <a:r>
              <a:rPr lang="zh-CN" altLang="en-US" sz="2000" dirty="0">
                <a:solidFill>
                  <a:schemeClr val="tx1">
                    <a:lumMod val="50000"/>
                    <a:lumOff val="50000"/>
                  </a:schemeClr>
                </a:solidFill>
              </a:rPr>
              <a:t>）</a:t>
            </a:r>
          </a:p>
        </p:txBody>
      </p:sp>
      <p:sp>
        <p:nvSpPr>
          <p:cNvPr id="40" name="矩形 39"/>
          <p:cNvSpPr/>
          <p:nvPr/>
        </p:nvSpPr>
        <p:spPr>
          <a:xfrm>
            <a:off x="1455314" y="3001225"/>
            <a:ext cx="543739" cy="1815882"/>
          </a:xfrm>
          <a:prstGeom prst="rect">
            <a:avLst/>
          </a:prstGeom>
        </p:spPr>
        <p:txBody>
          <a:bodyPr wrap="none">
            <a:spAutoFit/>
          </a:bodyPr>
          <a:lstStyle/>
          <a:p>
            <a:r>
              <a:rPr lang="zh-CN" altLang="en-US" sz="2800" b="1" dirty="0"/>
              <a:t>预</a:t>
            </a:r>
            <a:endParaRPr lang="en-US" altLang="zh-CN" sz="2800" b="1" dirty="0"/>
          </a:p>
          <a:p>
            <a:r>
              <a:rPr lang="zh-CN" altLang="en-US" sz="2800" b="1" dirty="0"/>
              <a:t>约</a:t>
            </a:r>
            <a:endParaRPr lang="en-US" altLang="zh-CN" sz="2800" b="1" dirty="0"/>
          </a:p>
          <a:p>
            <a:r>
              <a:rPr lang="zh-CN" altLang="en-US" sz="2800" b="1" dirty="0"/>
              <a:t>信</a:t>
            </a:r>
            <a:endParaRPr lang="en-US" altLang="zh-CN" sz="2800" b="1" dirty="0"/>
          </a:p>
          <a:p>
            <a:r>
              <a:rPr lang="zh-CN" altLang="en-US" sz="2800" b="1" dirty="0"/>
              <a:t>道</a:t>
            </a:r>
          </a:p>
        </p:txBody>
      </p:sp>
      <p:sp>
        <p:nvSpPr>
          <p:cNvPr id="41" name="左中括号 40"/>
          <p:cNvSpPr/>
          <p:nvPr/>
        </p:nvSpPr>
        <p:spPr>
          <a:xfrm>
            <a:off x="2097348" y="2761863"/>
            <a:ext cx="172880" cy="2546738"/>
          </a:xfrm>
          <a:prstGeom prst="leftBracket">
            <a:avLst>
              <a:gd name="adj" fmla="val 7892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10135510" y="3224015"/>
            <a:ext cx="797478" cy="718993"/>
            <a:chOff x="6431674" y="3696030"/>
            <a:chExt cx="1096127" cy="988251"/>
          </a:xfrm>
        </p:grpSpPr>
        <p:grpSp>
          <p:nvGrpSpPr>
            <p:cNvPr id="43" name="组合 42"/>
            <p:cNvGrpSpPr/>
            <p:nvPr/>
          </p:nvGrpSpPr>
          <p:grpSpPr>
            <a:xfrm>
              <a:off x="6431674" y="3696030"/>
              <a:ext cx="759801" cy="400942"/>
              <a:chOff x="1340036" y="4701705"/>
              <a:chExt cx="992288" cy="523624"/>
            </a:xfrm>
            <a:solidFill>
              <a:schemeClr val="tx1"/>
            </a:solidFill>
          </p:grpSpPr>
          <p:grpSp>
            <p:nvGrpSpPr>
              <p:cNvPr id="46" name="组合 45"/>
              <p:cNvGrpSpPr/>
              <p:nvPr/>
            </p:nvGrpSpPr>
            <p:grpSpPr>
              <a:xfrm>
                <a:off x="1340036" y="4701705"/>
                <a:ext cx="992288" cy="310179"/>
                <a:chOff x="5539141" y="4383448"/>
                <a:chExt cx="992288" cy="310179"/>
              </a:xfrm>
              <a:grpFill/>
            </p:grpSpPr>
            <p:sp>
              <p:nvSpPr>
                <p:cNvPr id="48" name="新月形 47"/>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新月形 48"/>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新月形 49"/>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新月形 50"/>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新月形 51"/>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新月形 52"/>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7" name="等腰三角形 46"/>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grpSp>
        <p:nvGrpSpPr>
          <p:cNvPr id="54" name="组合 53"/>
          <p:cNvGrpSpPr/>
          <p:nvPr/>
        </p:nvGrpSpPr>
        <p:grpSpPr>
          <a:xfrm>
            <a:off x="10135510" y="942243"/>
            <a:ext cx="797478" cy="718993"/>
            <a:chOff x="6431674" y="3696030"/>
            <a:chExt cx="1096127" cy="988251"/>
          </a:xfrm>
        </p:grpSpPr>
        <p:grpSp>
          <p:nvGrpSpPr>
            <p:cNvPr id="55" name="组合 54"/>
            <p:cNvGrpSpPr/>
            <p:nvPr/>
          </p:nvGrpSpPr>
          <p:grpSpPr>
            <a:xfrm>
              <a:off x="6431674" y="3696030"/>
              <a:ext cx="759801" cy="400942"/>
              <a:chOff x="1340036" y="4701705"/>
              <a:chExt cx="992288" cy="523624"/>
            </a:xfrm>
            <a:solidFill>
              <a:schemeClr val="tx1"/>
            </a:solidFill>
          </p:grpSpPr>
          <p:grpSp>
            <p:nvGrpSpPr>
              <p:cNvPr id="57" name="组合 56"/>
              <p:cNvGrpSpPr/>
              <p:nvPr/>
            </p:nvGrpSpPr>
            <p:grpSpPr>
              <a:xfrm>
                <a:off x="1340036" y="4701705"/>
                <a:ext cx="992288" cy="310179"/>
                <a:chOff x="5539141" y="4383448"/>
                <a:chExt cx="992288" cy="310179"/>
              </a:xfrm>
              <a:grpFill/>
            </p:grpSpPr>
            <p:sp>
              <p:nvSpPr>
                <p:cNvPr id="59" name="新月形 58"/>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0" name="新月形 59"/>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1" name="新月形 60"/>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新月形 61"/>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3" name="新月形 62"/>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4" name="新月形 63"/>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58" name="等腰三角形 57"/>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cxnSp>
        <p:nvCxnSpPr>
          <p:cNvPr id="65" name="直接连接符 64"/>
          <p:cNvCxnSpPr>
            <a:endCxn id="45" idx="1"/>
          </p:cNvCxnSpPr>
          <p:nvPr/>
        </p:nvCxnSpPr>
        <p:spPr>
          <a:xfrm>
            <a:off x="8524630" y="2512643"/>
            <a:ext cx="1796944" cy="1170190"/>
          </a:xfrm>
          <a:prstGeom prst="line">
            <a:avLst/>
          </a:prstGeom>
          <a:ln w="1905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26" idx="3"/>
            <a:endCxn id="56" idx="1"/>
          </p:cNvCxnSpPr>
          <p:nvPr/>
        </p:nvCxnSpPr>
        <p:spPr>
          <a:xfrm flipV="1">
            <a:off x="8519414" y="1401061"/>
            <a:ext cx="1802160" cy="742573"/>
          </a:xfrm>
          <a:prstGeom prst="line">
            <a:avLst/>
          </a:prstGeom>
          <a:ln w="1905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118297" y="1883458"/>
            <a:ext cx="885179" cy="461665"/>
          </a:xfrm>
          <a:prstGeom prst="rect">
            <a:avLst/>
          </a:prstGeom>
        </p:spPr>
        <p:txBody>
          <a:bodyPr wrap="none">
            <a:spAutoFit/>
          </a:bodyPr>
          <a:lstStyle/>
          <a:p>
            <a:r>
              <a:rPr lang="en-US" altLang="zh-CN" sz="2400" b="1" dirty="0"/>
              <a:t>… …</a:t>
            </a:r>
            <a:endParaRPr lang="zh-CN" altLang="en-US" sz="2400" b="1" dirty="0"/>
          </a:p>
        </p:txBody>
      </p:sp>
      <p:sp>
        <p:nvSpPr>
          <p:cNvPr id="73" name="矩形 72"/>
          <p:cNvSpPr/>
          <p:nvPr/>
        </p:nvSpPr>
        <p:spPr>
          <a:xfrm>
            <a:off x="9759889" y="4142450"/>
            <a:ext cx="1734784" cy="1383712"/>
          </a:xfrm>
          <a:prstGeom prst="rect">
            <a:avLst/>
          </a:prstGeom>
        </p:spPr>
        <p:txBody>
          <a:bodyPr wrap="square">
            <a:spAutoFit/>
          </a:bodyPr>
          <a:lstStyle/>
          <a:p>
            <a:pPr>
              <a:lnSpc>
                <a:spcPct val="120000"/>
              </a:lnSpc>
            </a:pPr>
            <a:r>
              <a:rPr lang="zh-CN" altLang="en-US" sz="2400" dirty="0"/>
              <a:t>指示其他站点在预约期内不要发送</a:t>
            </a:r>
          </a:p>
        </p:txBody>
      </p:sp>
      <p:sp>
        <p:nvSpPr>
          <p:cNvPr id="74" name="矩形 73"/>
          <p:cNvSpPr/>
          <p:nvPr/>
        </p:nvSpPr>
        <p:spPr>
          <a:xfrm>
            <a:off x="9099989" y="2539560"/>
            <a:ext cx="800219" cy="461665"/>
          </a:xfrm>
          <a:prstGeom prst="rect">
            <a:avLst/>
          </a:prstGeom>
        </p:spPr>
        <p:txBody>
          <a:bodyPr wrap="none">
            <a:spAutoFit/>
          </a:bodyPr>
          <a:lstStyle/>
          <a:p>
            <a:pPr algn="ctr"/>
            <a:r>
              <a:rPr lang="en-US" altLang="zh-CN" sz="2400" b="1" dirty="0"/>
              <a:t>CTS</a:t>
            </a:r>
          </a:p>
        </p:txBody>
      </p:sp>
      <p:sp>
        <p:nvSpPr>
          <p:cNvPr id="78" name="椭圆 77"/>
          <p:cNvSpPr/>
          <p:nvPr/>
        </p:nvSpPr>
        <p:spPr>
          <a:xfrm>
            <a:off x="4286334" y="1221138"/>
            <a:ext cx="355222" cy="355222"/>
          </a:xfrm>
          <a:prstGeom prst="ellipse">
            <a:avLst/>
          </a:prstGeom>
          <a:noFill/>
          <a:ln w="28575">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lang="zh-CN" altLang="en-US" sz="32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9" name="直接连接符 78"/>
          <p:cNvCxnSpPr/>
          <p:nvPr/>
        </p:nvCxnSpPr>
        <p:spPr>
          <a:xfrm>
            <a:off x="2590945" y="5708178"/>
            <a:ext cx="4994178" cy="24547"/>
          </a:xfrm>
          <a:prstGeom prst="line">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4114439" y="5708178"/>
            <a:ext cx="1734784" cy="497316"/>
          </a:xfrm>
          <a:prstGeom prst="rect">
            <a:avLst/>
          </a:prstGeom>
        </p:spPr>
        <p:txBody>
          <a:bodyPr wrap="square">
            <a:spAutoFit/>
          </a:bodyPr>
          <a:lstStyle/>
          <a:p>
            <a:pPr>
              <a:lnSpc>
                <a:spcPct val="120000"/>
              </a:lnSpc>
            </a:pPr>
            <a:r>
              <a:rPr lang="zh-CN" altLang="zh-CN" sz="2400" dirty="0"/>
              <a:t>发送数据包</a:t>
            </a:r>
            <a:endParaRPr lang="zh-CN" altLang="en-US" sz="2400" dirty="0"/>
          </a:p>
        </p:txBody>
      </p:sp>
      <p:cxnSp>
        <p:nvCxnSpPr>
          <p:cNvPr id="87" name="直接连接符 86"/>
          <p:cNvCxnSpPr/>
          <p:nvPr/>
        </p:nvCxnSpPr>
        <p:spPr>
          <a:xfrm flipH="1">
            <a:off x="2573803" y="6287508"/>
            <a:ext cx="5011320" cy="0"/>
          </a:xfrm>
          <a:prstGeom prst="line">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4114439" y="6249563"/>
            <a:ext cx="1734784" cy="497316"/>
          </a:xfrm>
          <a:prstGeom prst="rect">
            <a:avLst/>
          </a:prstGeom>
        </p:spPr>
        <p:txBody>
          <a:bodyPr wrap="square">
            <a:spAutoFit/>
          </a:bodyPr>
          <a:lstStyle/>
          <a:p>
            <a:pPr algn="ctr">
              <a:lnSpc>
                <a:spcPct val="120000"/>
              </a:lnSpc>
            </a:pPr>
            <a:r>
              <a:rPr lang="en-US" altLang="zh-CN" sz="2400" dirty="0"/>
              <a:t>ACK</a:t>
            </a:r>
            <a:endParaRPr lang="zh-CN" altLang="en-US" sz="2400" dirty="0"/>
          </a:p>
        </p:txBody>
      </p:sp>
      <p:sp>
        <p:nvSpPr>
          <p:cNvPr id="91" name="矩形 90"/>
          <p:cNvSpPr/>
          <p:nvPr/>
        </p:nvSpPr>
        <p:spPr>
          <a:xfrm>
            <a:off x="8090665" y="5581432"/>
            <a:ext cx="2413574" cy="830997"/>
          </a:xfrm>
          <a:prstGeom prst="rect">
            <a:avLst/>
          </a:prstGeom>
        </p:spPr>
        <p:txBody>
          <a:bodyPr wrap="square">
            <a:spAutoFit/>
          </a:bodyPr>
          <a:lstStyle/>
          <a:p>
            <a:r>
              <a:rPr lang="zh-CN" altLang="en-US" sz="2400" dirty="0"/>
              <a:t>退避（</a:t>
            </a:r>
            <a:r>
              <a:rPr lang="en-US" altLang="zh-CN" sz="2400" dirty="0"/>
              <a:t>BEB</a:t>
            </a:r>
            <a:r>
              <a:rPr lang="zh-CN" altLang="en-US" sz="2400" dirty="0"/>
              <a:t>）算法进行冲突避免</a:t>
            </a:r>
          </a:p>
        </p:txBody>
      </p:sp>
    </p:spTree>
    <p:extLst>
      <p:ext uri="{BB962C8B-B14F-4D97-AF65-F5344CB8AC3E}">
        <p14:creationId xmlns:p14="http://schemas.microsoft.com/office/powerpoint/2010/main" val="34299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页脚占位符 4"/>
          <p:cNvSpPr>
            <a:spLocks noGrp="1"/>
          </p:cNvSpPr>
          <p:nvPr>
            <p:ph type="ftr" sz="quarter" idx="11"/>
          </p:nvPr>
        </p:nvSpPr>
        <p:spPr/>
        <p:txBody>
          <a:bodyPr/>
          <a:lstStyle/>
          <a:p>
            <a:r>
              <a:rPr lang="zh-CN" altLang="en-US"/>
              <a:t>无线网和移动网</a:t>
            </a:r>
            <a:endParaRPr lang="zh-CN" altLang="en-US">
              <a:latin typeface="Times New Roman" panose="02020603050405020304" pitchFamily="18" charset="0"/>
            </a:endParaRPr>
          </a:p>
        </p:txBody>
      </p:sp>
      <p:sp>
        <p:nvSpPr>
          <p:cNvPr id="61" name="灯片编号占位符 5"/>
          <p:cNvSpPr>
            <a:spLocks noGrp="1"/>
          </p:cNvSpPr>
          <p:nvPr>
            <p:ph type="sldNum" sz="quarter" idx="12"/>
          </p:nvPr>
        </p:nvSpPr>
        <p:spPr/>
        <p:txBody>
          <a:bodyPr/>
          <a:lstStyle/>
          <a:p>
            <a:fld id="{12898456-E7A9-4FCD-8762-7E491A8A5C31}" type="slidenum">
              <a:rPr lang="en-US" altLang="zh-CN"/>
              <a:pPr/>
              <a:t>12</a:t>
            </a:fld>
            <a:endParaRPr lang="en-US" altLang="zh-CN"/>
          </a:p>
        </p:txBody>
      </p:sp>
      <p:sp>
        <p:nvSpPr>
          <p:cNvPr id="356354" name="Rectangle 2"/>
          <p:cNvSpPr>
            <a:spLocks noGrp="1" noChangeArrowheads="1"/>
          </p:cNvSpPr>
          <p:nvPr>
            <p:ph type="title"/>
          </p:nvPr>
        </p:nvSpPr>
        <p:spPr>
          <a:xfrm>
            <a:off x="2000250" y="115888"/>
            <a:ext cx="7772400" cy="1143000"/>
          </a:xfrm>
        </p:spPr>
        <p:txBody>
          <a:bodyPr/>
          <a:lstStyle/>
          <a:p>
            <a:r>
              <a:rPr lang="zh-CN" altLang="en-US" sz="3600"/>
              <a:t>碰撞避免</a:t>
            </a:r>
            <a:r>
              <a:rPr lang="en-US" altLang="zh-CN" sz="3600"/>
              <a:t>: RTS-CTS</a:t>
            </a:r>
            <a:r>
              <a:rPr lang="zh-CN" altLang="en-US" sz="3600"/>
              <a:t>交换</a:t>
            </a:r>
          </a:p>
        </p:txBody>
      </p:sp>
      <p:sp>
        <p:nvSpPr>
          <p:cNvPr id="356356" name="Text Box 4"/>
          <p:cNvSpPr txBox="1">
            <a:spLocks noChangeArrowheads="1"/>
          </p:cNvSpPr>
          <p:nvPr/>
        </p:nvSpPr>
        <p:spPr bwMode="auto">
          <a:xfrm>
            <a:off x="4770438" y="746125"/>
            <a:ext cx="184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sz="3200">
              <a:latin typeface="Times New Roman" panose="02020603050405020304" pitchFamily="18" charset="0"/>
              <a:ea typeface="宋体" panose="02010600030101010101" pitchFamily="2" charset="-122"/>
            </a:endParaRPr>
          </a:p>
        </p:txBody>
      </p:sp>
      <p:sp>
        <p:nvSpPr>
          <p:cNvPr id="356367" name="Text Box 15"/>
          <p:cNvSpPr txBox="1">
            <a:spLocks noChangeArrowheads="1"/>
          </p:cNvSpPr>
          <p:nvPr/>
        </p:nvSpPr>
        <p:spPr bwMode="auto">
          <a:xfrm>
            <a:off x="6148389" y="1393825"/>
            <a:ext cx="4924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a:ea typeface="宋体" panose="02010600030101010101" pitchFamily="2" charset="-122"/>
              </a:rPr>
              <a:t>AP</a:t>
            </a:r>
          </a:p>
        </p:txBody>
      </p:sp>
      <p:grpSp>
        <p:nvGrpSpPr>
          <p:cNvPr id="356368" name="Group 16"/>
          <p:cNvGrpSpPr>
            <a:grpSpLocks/>
          </p:cNvGrpSpPr>
          <p:nvPr/>
        </p:nvGrpSpPr>
        <p:grpSpPr bwMode="auto">
          <a:xfrm>
            <a:off x="5726114" y="1109663"/>
            <a:ext cx="782637" cy="571500"/>
            <a:chOff x="1160" y="2192"/>
            <a:chExt cx="589" cy="440"/>
          </a:xfrm>
        </p:grpSpPr>
        <p:pic>
          <p:nvPicPr>
            <p:cNvPr id="356369" name="Picture 17" descr="31u_bnr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349" y="2458"/>
              <a:ext cx="212" cy="135"/>
            </a:xfrm>
            <a:prstGeom prst="rect">
              <a:avLst/>
            </a:prstGeom>
            <a:noFill/>
            <a:extLst>
              <a:ext uri="{909E8E84-426E-40DD-AFC4-6F175D3DCCD1}">
                <a14:hiddenFill xmlns:a14="http://schemas.microsoft.com/office/drawing/2010/main">
                  <a:solidFill>
                    <a:srgbClr val="FFFFFF"/>
                  </a:solidFill>
                </a14:hiddenFill>
              </a:ext>
            </a:extLst>
          </p:spPr>
        </p:pic>
        <p:sp>
          <p:nvSpPr>
            <p:cNvPr id="356370" name="AutoShape 18"/>
            <p:cNvSpPr>
              <a:spLocks noChangeAspect="1" noChangeArrowheads="1" noTextEdit="1"/>
            </p:cNvSpPr>
            <p:nvPr/>
          </p:nvSpPr>
          <p:spPr bwMode="auto">
            <a:xfrm>
              <a:off x="1160" y="2192"/>
              <a:ext cx="58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6371" name="Freeform 19"/>
            <p:cNvSpPr>
              <a:spLocks/>
            </p:cNvSpPr>
            <p:nvPr/>
          </p:nvSpPr>
          <p:spPr bwMode="auto">
            <a:xfrm>
              <a:off x="1283" y="2231"/>
              <a:ext cx="83" cy="102"/>
            </a:xfrm>
            <a:custGeom>
              <a:avLst/>
              <a:gdLst>
                <a:gd name="T0" fmla="*/ 87 w 247"/>
                <a:gd name="T1" fmla="*/ 26 h 203"/>
                <a:gd name="T2" fmla="*/ 68 w 247"/>
                <a:gd name="T3" fmla="*/ 34 h 203"/>
                <a:gd name="T4" fmla="*/ 52 w 247"/>
                <a:gd name="T5" fmla="*/ 44 h 203"/>
                <a:gd name="T6" fmla="*/ 38 w 247"/>
                <a:gd name="T7" fmla="*/ 55 h 203"/>
                <a:gd name="T8" fmla="*/ 25 w 247"/>
                <a:gd name="T9" fmla="*/ 67 h 203"/>
                <a:gd name="T10" fmla="*/ 14 w 247"/>
                <a:gd name="T11" fmla="*/ 80 h 203"/>
                <a:gd name="T12" fmla="*/ 7 w 247"/>
                <a:gd name="T13" fmla="*/ 94 h 203"/>
                <a:gd name="T14" fmla="*/ 3 w 247"/>
                <a:gd name="T15" fmla="*/ 109 h 203"/>
                <a:gd name="T16" fmla="*/ 0 w 247"/>
                <a:gd name="T17" fmla="*/ 124 h 203"/>
                <a:gd name="T18" fmla="*/ 3 w 247"/>
                <a:gd name="T19" fmla="*/ 145 h 203"/>
                <a:gd name="T20" fmla="*/ 14 w 247"/>
                <a:gd name="T21" fmla="*/ 163 h 203"/>
                <a:gd name="T22" fmla="*/ 32 w 247"/>
                <a:gd name="T23" fmla="*/ 178 h 203"/>
                <a:gd name="T24" fmla="*/ 55 w 247"/>
                <a:gd name="T25" fmla="*/ 189 h 203"/>
                <a:gd name="T26" fmla="*/ 81 w 247"/>
                <a:gd name="T27" fmla="*/ 198 h 203"/>
                <a:gd name="T28" fmla="*/ 109 w 247"/>
                <a:gd name="T29" fmla="*/ 202 h 203"/>
                <a:gd name="T30" fmla="*/ 138 w 247"/>
                <a:gd name="T31" fmla="*/ 203 h 203"/>
                <a:gd name="T32" fmla="*/ 165 w 247"/>
                <a:gd name="T33" fmla="*/ 200 h 203"/>
                <a:gd name="T34" fmla="*/ 171 w 247"/>
                <a:gd name="T35" fmla="*/ 200 h 203"/>
                <a:gd name="T36" fmla="*/ 177 w 247"/>
                <a:gd name="T37" fmla="*/ 198 h 203"/>
                <a:gd name="T38" fmla="*/ 181 w 247"/>
                <a:gd name="T39" fmla="*/ 195 h 203"/>
                <a:gd name="T40" fmla="*/ 183 w 247"/>
                <a:gd name="T41" fmla="*/ 191 h 203"/>
                <a:gd name="T42" fmla="*/ 180 w 247"/>
                <a:gd name="T43" fmla="*/ 186 h 203"/>
                <a:gd name="T44" fmla="*/ 174 w 247"/>
                <a:gd name="T45" fmla="*/ 182 h 203"/>
                <a:gd name="T46" fmla="*/ 167 w 247"/>
                <a:gd name="T47" fmla="*/ 178 h 203"/>
                <a:gd name="T48" fmla="*/ 160 w 247"/>
                <a:gd name="T49" fmla="*/ 176 h 203"/>
                <a:gd name="T50" fmla="*/ 145 w 247"/>
                <a:gd name="T51" fmla="*/ 173 h 203"/>
                <a:gd name="T52" fmla="*/ 131 w 247"/>
                <a:gd name="T53" fmla="*/ 171 h 203"/>
                <a:gd name="T54" fmla="*/ 116 w 247"/>
                <a:gd name="T55" fmla="*/ 169 h 203"/>
                <a:gd name="T56" fmla="*/ 103 w 247"/>
                <a:gd name="T57" fmla="*/ 167 h 203"/>
                <a:gd name="T58" fmla="*/ 90 w 247"/>
                <a:gd name="T59" fmla="*/ 164 h 203"/>
                <a:gd name="T60" fmla="*/ 77 w 247"/>
                <a:gd name="T61" fmla="*/ 160 h 203"/>
                <a:gd name="T62" fmla="*/ 65 w 247"/>
                <a:gd name="T63" fmla="*/ 154 h 203"/>
                <a:gd name="T64" fmla="*/ 54 w 247"/>
                <a:gd name="T65" fmla="*/ 146 h 203"/>
                <a:gd name="T66" fmla="*/ 49 w 247"/>
                <a:gd name="T67" fmla="*/ 112 h 203"/>
                <a:gd name="T68" fmla="*/ 61 w 247"/>
                <a:gd name="T69" fmla="*/ 84 h 203"/>
                <a:gd name="T70" fmla="*/ 84 w 247"/>
                <a:gd name="T71" fmla="*/ 62 h 203"/>
                <a:gd name="T72" fmla="*/ 116 w 247"/>
                <a:gd name="T73" fmla="*/ 44 h 203"/>
                <a:gd name="T74" fmla="*/ 151 w 247"/>
                <a:gd name="T75" fmla="*/ 30 h 203"/>
                <a:gd name="T76" fmla="*/ 187 w 247"/>
                <a:gd name="T77" fmla="*/ 19 h 203"/>
                <a:gd name="T78" fmla="*/ 220 w 247"/>
                <a:gd name="T79" fmla="*/ 11 h 203"/>
                <a:gd name="T80" fmla="*/ 247 w 247"/>
                <a:gd name="T81" fmla="*/ 4 h 203"/>
                <a:gd name="T82" fmla="*/ 231 w 247"/>
                <a:gd name="T83" fmla="*/ 1 h 203"/>
                <a:gd name="T84" fmla="*/ 213 w 247"/>
                <a:gd name="T85" fmla="*/ 0 h 203"/>
                <a:gd name="T86" fmla="*/ 193 w 247"/>
                <a:gd name="T87" fmla="*/ 2 h 203"/>
                <a:gd name="T88" fmla="*/ 171 w 247"/>
                <a:gd name="T89" fmla="*/ 4 h 203"/>
                <a:gd name="T90" fmla="*/ 149 w 247"/>
                <a:gd name="T91" fmla="*/ 9 h 203"/>
                <a:gd name="T92" fmla="*/ 128 w 247"/>
                <a:gd name="T93" fmla="*/ 14 h 203"/>
                <a:gd name="T94" fmla="*/ 106 w 247"/>
                <a:gd name="T95" fmla="*/ 20 h 203"/>
                <a:gd name="T96" fmla="*/ 87 w 247"/>
                <a:gd name="T97" fmla="*/ 2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7" h="203">
                  <a:moveTo>
                    <a:pt x="87" y="26"/>
                  </a:moveTo>
                  <a:lnTo>
                    <a:pt x="68" y="34"/>
                  </a:lnTo>
                  <a:lnTo>
                    <a:pt x="52" y="44"/>
                  </a:lnTo>
                  <a:lnTo>
                    <a:pt x="38" y="55"/>
                  </a:lnTo>
                  <a:lnTo>
                    <a:pt x="25" y="67"/>
                  </a:lnTo>
                  <a:lnTo>
                    <a:pt x="14" y="80"/>
                  </a:lnTo>
                  <a:lnTo>
                    <a:pt x="7" y="94"/>
                  </a:lnTo>
                  <a:lnTo>
                    <a:pt x="3" y="109"/>
                  </a:lnTo>
                  <a:lnTo>
                    <a:pt x="0" y="124"/>
                  </a:lnTo>
                  <a:lnTo>
                    <a:pt x="3" y="145"/>
                  </a:lnTo>
                  <a:lnTo>
                    <a:pt x="14" y="163"/>
                  </a:lnTo>
                  <a:lnTo>
                    <a:pt x="32" y="178"/>
                  </a:lnTo>
                  <a:lnTo>
                    <a:pt x="55" y="189"/>
                  </a:lnTo>
                  <a:lnTo>
                    <a:pt x="81" y="198"/>
                  </a:lnTo>
                  <a:lnTo>
                    <a:pt x="109" y="202"/>
                  </a:lnTo>
                  <a:lnTo>
                    <a:pt x="138" y="203"/>
                  </a:lnTo>
                  <a:lnTo>
                    <a:pt x="165" y="200"/>
                  </a:lnTo>
                  <a:lnTo>
                    <a:pt x="171" y="200"/>
                  </a:lnTo>
                  <a:lnTo>
                    <a:pt x="177" y="198"/>
                  </a:lnTo>
                  <a:lnTo>
                    <a:pt x="181" y="195"/>
                  </a:lnTo>
                  <a:lnTo>
                    <a:pt x="183" y="191"/>
                  </a:lnTo>
                  <a:lnTo>
                    <a:pt x="180" y="186"/>
                  </a:lnTo>
                  <a:lnTo>
                    <a:pt x="174" y="182"/>
                  </a:lnTo>
                  <a:lnTo>
                    <a:pt x="167" y="178"/>
                  </a:lnTo>
                  <a:lnTo>
                    <a:pt x="160" y="176"/>
                  </a:lnTo>
                  <a:lnTo>
                    <a:pt x="145" y="173"/>
                  </a:lnTo>
                  <a:lnTo>
                    <a:pt x="131" y="171"/>
                  </a:lnTo>
                  <a:lnTo>
                    <a:pt x="116" y="169"/>
                  </a:lnTo>
                  <a:lnTo>
                    <a:pt x="103" y="167"/>
                  </a:lnTo>
                  <a:lnTo>
                    <a:pt x="90" y="164"/>
                  </a:lnTo>
                  <a:lnTo>
                    <a:pt x="77" y="160"/>
                  </a:lnTo>
                  <a:lnTo>
                    <a:pt x="65" y="154"/>
                  </a:lnTo>
                  <a:lnTo>
                    <a:pt x="54" y="146"/>
                  </a:lnTo>
                  <a:lnTo>
                    <a:pt x="49" y="112"/>
                  </a:lnTo>
                  <a:lnTo>
                    <a:pt x="61" y="84"/>
                  </a:lnTo>
                  <a:lnTo>
                    <a:pt x="84" y="62"/>
                  </a:lnTo>
                  <a:lnTo>
                    <a:pt x="116" y="44"/>
                  </a:lnTo>
                  <a:lnTo>
                    <a:pt x="151" y="30"/>
                  </a:lnTo>
                  <a:lnTo>
                    <a:pt x="187" y="19"/>
                  </a:lnTo>
                  <a:lnTo>
                    <a:pt x="220" y="11"/>
                  </a:lnTo>
                  <a:lnTo>
                    <a:pt x="247" y="4"/>
                  </a:lnTo>
                  <a:lnTo>
                    <a:pt x="231" y="1"/>
                  </a:lnTo>
                  <a:lnTo>
                    <a:pt x="213" y="0"/>
                  </a:lnTo>
                  <a:lnTo>
                    <a:pt x="193" y="2"/>
                  </a:lnTo>
                  <a:lnTo>
                    <a:pt x="171" y="4"/>
                  </a:lnTo>
                  <a:lnTo>
                    <a:pt x="149" y="9"/>
                  </a:lnTo>
                  <a:lnTo>
                    <a:pt x="128" y="14"/>
                  </a:lnTo>
                  <a:lnTo>
                    <a:pt x="106" y="20"/>
                  </a:lnTo>
                  <a:lnTo>
                    <a:pt x="87" y="2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2" name="Freeform 20"/>
            <p:cNvSpPr>
              <a:spLocks/>
            </p:cNvSpPr>
            <p:nvPr/>
          </p:nvSpPr>
          <p:spPr bwMode="auto">
            <a:xfrm>
              <a:off x="1424" y="2230"/>
              <a:ext cx="52" cy="79"/>
            </a:xfrm>
            <a:custGeom>
              <a:avLst/>
              <a:gdLst>
                <a:gd name="T0" fmla="*/ 133 w 158"/>
                <a:gd name="T1" fmla="*/ 52 h 158"/>
                <a:gd name="T2" fmla="*/ 139 w 158"/>
                <a:gd name="T3" fmla="*/ 68 h 158"/>
                <a:gd name="T4" fmla="*/ 137 w 158"/>
                <a:gd name="T5" fmla="*/ 83 h 158"/>
                <a:gd name="T6" fmla="*/ 127 w 158"/>
                <a:gd name="T7" fmla="*/ 95 h 158"/>
                <a:gd name="T8" fmla="*/ 113 w 158"/>
                <a:gd name="T9" fmla="*/ 106 h 158"/>
                <a:gd name="T10" fmla="*/ 95 w 158"/>
                <a:gd name="T11" fmla="*/ 116 h 158"/>
                <a:gd name="T12" fmla="*/ 75 w 158"/>
                <a:gd name="T13" fmla="*/ 126 h 158"/>
                <a:gd name="T14" fmla="*/ 55 w 158"/>
                <a:gd name="T15" fmla="*/ 135 h 158"/>
                <a:gd name="T16" fmla="*/ 37 w 158"/>
                <a:gd name="T17" fmla="*/ 144 h 158"/>
                <a:gd name="T18" fmla="*/ 34 w 158"/>
                <a:gd name="T19" fmla="*/ 147 h 158"/>
                <a:gd name="T20" fmla="*/ 33 w 158"/>
                <a:gd name="T21" fmla="*/ 149 h 158"/>
                <a:gd name="T22" fmla="*/ 33 w 158"/>
                <a:gd name="T23" fmla="*/ 152 h 158"/>
                <a:gd name="T24" fmla="*/ 34 w 158"/>
                <a:gd name="T25" fmla="*/ 155 h 158"/>
                <a:gd name="T26" fmla="*/ 39 w 158"/>
                <a:gd name="T27" fmla="*/ 157 h 158"/>
                <a:gd name="T28" fmla="*/ 43 w 158"/>
                <a:gd name="T29" fmla="*/ 158 h 158"/>
                <a:gd name="T30" fmla="*/ 46 w 158"/>
                <a:gd name="T31" fmla="*/ 158 h 158"/>
                <a:gd name="T32" fmla="*/ 50 w 158"/>
                <a:gd name="T33" fmla="*/ 157 h 158"/>
                <a:gd name="T34" fmla="*/ 74 w 158"/>
                <a:gd name="T35" fmla="*/ 148 h 158"/>
                <a:gd name="T36" fmla="*/ 95 w 158"/>
                <a:gd name="T37" fmla="*/ 138 h 158"/>
                <a:gd name="T38" fmla="*/ 116 w 158"/>
                <a:gd name="T39" fmla="*/ 127 h 158"/>
                <a:gd name="T40" fmla="*/ 135 w 158"/>
                <a:gd name="T41" fmla="*/ 114 h 158"/>
                <a:gd name="T42" fmla="*/ 148 w 158"/>
                <a:gd name="T43" fmla="*/ 100 h 158"/>
                <a:gd name="T44" fmla="*/ 156 w 158"/>
                <a:gd name="T45" fmla="*/ 84 h 158"/>
                <a:gd name="T46" fmla="*/ 158 w 158"/>
                <a:gd name="T47" fmla="*/ 67 h 158"/>
                <a:gd name="T48" fmla="*/ 152 w 158"/>
                <a:gd name="T49" fmla="*/ 49 h 158"/>
                <a:gd name="T50" fmla="*/ 139 w 158"/>
                <a:gd name="T51" fmla="*/ 35 h 158"/>
                <a:gd name="T52" fmla="*/ 120 w 158"/>
                <a:gd name="T53" fmla="*/ 23 h 158"/>
                <a:gd name="T54" fmla="*/ 97 w 158"/>
                <a:gd name="T55" fmla="*/ 14 h 158"/>
                <a:gd name="T56" fmla="*/ 71 w 158"/>
                <a:gd name="T57" fmla="*/ 7 h 158"/>
                <a:gd name="T58" fmla="*/ 45 w 158"/>
                <a:gd name="T59" fmla="*/ 2 h 158"/>
                <a:gd name="T60" fmla="*/ 23 w 158"/>
                <a:gd name="T61" fmla="*/ 0 h 158"/>
                <a:gd name="T62" fmla="*/ 7 w 158"/>
                <a:gd name="T63" fmla="*/ 0 h 158"/>
                <a:gd name="T64" fmla="*/ 0 w 158"/>
                <a:gd name="T65" fmla="*/ 4 h 158"/>
                <a:gd name="T66" fmla="*/ 17 w 158"/>
                <a:gd name="T67" fmla="*/ 9 h 158"/>
                <a:gd name="T68" fmla="*/ 36 w 158"/>
                <a:gd name="T69" fmla="*/ 13 h 158"/>
                <a:gd name="T70" fmla="*/ 56 w 158"/>
                <a:gd name="T71" fmla="*/ 17 h 158"/>
                <a:gd name="T72" fmla="*/ 75 w 158"/>
                <a:gd name="T73" fmla="*/ 21 h 158"/>
                <a:gd name="T74" fmla="*/ 94 w 158"/>
                <a:gd name="T75" fmla="*/ 26 h 158"/>
                <a:gd name="T76" fmla="*/ 110 w 158"/>
                <a:gd name="T77" fmla="*/ 33 h 158"/>
                <a:gd name="T78" fmla="*/ 123 w 158"/>
                <a:gd name="T79" fmla="*/ 41 h 158"/>
                <a:gd name="T80" fmla="*/ 133 w 158"/>
                <a:gd name="T81" fmla="*/ 5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8" h="158">
                  <a:moveTo>
                    <a:pt x="133" y="52"/>
                  </a:moveTo>
                  <a:lnTo>
                    <a:pt x="139" y="68"/>
                  </a:lnTo>
                  <a:lnTo>
                    <a:pt x="137" y="83"/>
                  </a:lnTo>
                  <a:lnTo>
                    <a:pt x="127" y="95"/>
                  </a:lnTo>
                  <a:lnTo>
                    <a:pt x="113" y="106"/>
                  </a:lnTo>
                  <a:lnTo>
                    <a:pt x="95" y="116"/>
                  </a:lnTo>
                  <a:lnTo>
                    <a:pt x="75" y="126"/>
                  </a:lnTo>
                  <a:lnTo>
                    <a:pt x="55" y="135"/>
                  </a:lnTo>
                  <a:lnTo>
                    <a:pt x="37" y="144"/>
                  </a:lnTo>
                  <a:lnTo>
                    <a:pt x="34" y="147"/>
                  </a:lnTo>
                  <a:lnTo>
                    <a:pt x="33" y="149"/>
                  </a:lnTo>
                  <a:lnTo>
                    <a:pt x="33" y="152"/>
                  </a:lnTo>
                  <a:lnTo>
                    <a:pt x="34" y="155"/>
                  </a:lnTo>
                  <a:lnTo>
                    <a:pt x="39" y="157"/>
                  </a:lnTo>
                  <a:lnTo>
                    <a:pt x="43" y="158"/>
                  </a:lnTo>
                  <a:lnTo>
                    <a:pt x="46" y="158"/>
                  </a:lnTo>
                  <a:lnTo>
                    <a:pt x="50" y="157"/>
                  </a:lnTo>
                  <a:lnTo>
                    <a:pt x="74" y="148"/>
                  </a:lnTo>
                  <a:lnTo>
                    <a:pt x="95" y="138"/>
                  </a:lnTo>
                  <a:lnTo>
                    <a:pt x="116" y="127"/>
                  </a:lnTo>
                  <a:lnTo>
                    <a:pt x="135" y="114"/>
                  </a:lnTo>
                  <a:lnTo>
                    <a:pt x="148" y="100"/>
                  </a:lnTo>
                  <a:lnTo>
                    <a:pt x="156" y="84"/>
                  </a:lnTo>
                  <a:lnTo>
                    <a:pt x="158" y="67"/>
                  </a:lnTo>
                  <a:lnTo>
                    <a:pt x="152" y="49"/>
                  </a:lnTo>
                  <a:lnTo>
                    <a:pt x="139" y="35"/>
                  </a:lnTo>
                  <a:lnTo>
                    <a:pt x="120" y="23"/>
                  </a:lnTo>
                  <a:lnTo>
                    <a:pt x="97" y="14"/>
                  </a:lnTo>
                  <a:lnTo>
                    <a:pt x="71" y="7"/>
                  </a:lnTo>
                  <a:lnTo>
                    <a:pt x="45" y="2"/>
                  </a:lnTo>
                  <a:lnTo>
                    <a:pt x="23" y="0"/>
                  </a:lnTo>
                  <a:lnTo>
                    <a:pt x="7" y="0"/>
                  </a:lnTo>
                  <a:lnTo>
                    <a:pt x="0" y="4"/>
                  </a:lnTo>
                  <a:lnTo>
                    <a:pt x="17" y="9"/>
                  </a:lnTo>
                  <a:lnTo>
                    <a:pt x="36" y="13"/>
                  </a:lnTo>
                  <a:lnTo>
                    <a:pt x="56" y="17"/>
                  </a:lnTo>
                  <a:lnTo>
                    <a:pt x="75" y="21"/>
                  </a:lnTo>
                  <a:lnTo>
                    <a:pt x="94" y="26"/>
                  </a:lnTo>
                  <a:lnTo>
                    <a:pt x="110" y="33"/>
                  </a:lnTo>
                  <a:lnTo>
                    <a:pt x="123" y="41"/>
                  </a:lnTo>
                  <a:lnTo>
                    <a:pt x="133" y="5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3" name="Freeform 21"/>
            <p:cNvSpPr>
              <a:spLocks/>
            </p:cNvSpPr>
            <p:nvPr/>
          </p:nvSpPr>
          <p:spPr bwMode="auto">
            <a:xfrm>
              <a:off x="1232" y="2211"/>
              <a:ext cx="133" cy="166"/>
            </a:xfrm>
            <a:custGeom>
              <a:avLst/>
              <a:gdLst>
                <a:gd name="T0" fmla="*/ 124 w 399"/>
                <a:gd name="T1" fmla="*/ 62 h 331"/>
                <a:gd name="T2" fmla="*/ 66 w 399"/>
                <a:gd name="T3" fmla="*/ 101 h 331"/>
                <a:gd name="T4" fmla="*/ 21 w 399"/>
                <a:gd name="T5" fmla="*/ 146 h 331"/>
                <a:gd name="T6" fmla="*/ 0 w 399"/>
                <a:gd name="T7" fmla="*/ 199 h 331"/>
                <a:gd name="T8" fmla="*/ 4 w 399"/>
                <a:gd name="T9" fmla="*/ 234 h 331"/>
                <a:gd name="T10" fmla="*/ 11 w 399"/>
                <a:gd name="T11" fmla="*/ 248 h 331"/>
                <a:gd name="T12" fmla="*/ 24 w 399"/>
                <a:gd name="T13" fmla="*/ 261 h 331"/>
                <a:gd name="T14" fmla="*/ 40 w 399"/>
                <a:gd name="T15" fmla="*/ 272 h 331"/>
                <a:gd name="T16" fmla="*/ 69 w 399"/>
                <a:gd name="T17" fmla="*/ 284 h 331"/>
                <a:gd name="T18" fmla="*/ 107 w 399"/>
                <a:gd name="T19" fmla="*/ 297 h 331"/>
                <a:gd name="T20" fmla="*/ 148 w 399"/>
                <a:gd name="T21" fmla="*/ 307 h 331"/>
                <a:gd name="T22" fmla="*/ 188 w 399"/>
                <a:gd name="T23" fmla="*/ 315 h 331"/>
                <a:gd name="T24" fmla="*/ 230 w 399"/>
                <a:gd name="T25" fmla="*/ 321 h 331"/>
                <a:gd name="T26" fmla="*/ 272 w 399"/>
                <a:gd name="T27" fmla="*/ 325 h 331"/>
                <a:gd name="T28" fmla="*/ 315 w 399"/>
                <a:gd name="T29" fmla="*/ 328 h 331"/>
                <a:gd name="T30" fmla="*/ 358 w 399"/>
                <a:gd name="T31" fmla="*/ 330 h 331"/>
                <a:gd name="T32" fmla="*/ 386 w 399"/>
                <a:gd name="T33" fmla="*/ 331 h 331"/>
                <a:gd name="T34" fmla="*/ 396 w 399"/>
                <a:gd name="T35" fmla="*/ 325 h 331"/>
                <a:gd name="T36" fmla="*/ 399 w 399"/>
                <a:gd name="T37" fmla="*/ 316 h 331"/>
                <a:gd name="T38" fmla="*/ 390 w 399"/>
                <a:gd name="T39" fmla="*/ 309 h 331"/>
                <a:gd name="T40" fmla="*/ 364 w 399"/>
                <a:gd name="T41" fmla="*/ 304 h 331"/>
                <a:gd name="T42" fmla="*/ 326 w 399"/>
                <a:gd name="T43" fmla="*/ 299 h 331"/>
                <a:gd name="T44" fmla="*/ 287 w 399"/>
                <a:gd name="T45" fmla="*/ 295 h 331"/>
                <a:gd name="T46" fmla="*/ 248 w 399"/>
                <a:gd name="T47" fmla="*/ 291 h 331"/>
                <a:gd name="T48" fmla="*/ 210 w 399"/>
                <a:gd name="T49" fmla="*/ 286 h 331"/>
                <a:gd name="T50" fmla="*/ 172 w 399"/>
                <a:gd name="T51" fmla="*/ 279 h 331"/>
                <a:gd name="T52" fmla="*/ 136 w 399"/>
                <a:gd name="T53" fmla="*/ 271 h 331"/>
                <a:gd name="T54" fmla="*/ 100 w 399"/>
                <a:gd name="T55" fmla="*/ 261 h 331"/>
                <a:gd name="T56" fmla="*/ 68 w 399"/>
                <a:gd name="T57" fmla="*/ 247 h 331"/>
                <a:gd name="T58" fmla="*/ 48 w 399"/>
                <a:gd name="T59" fmla="*/ 228 h 331"/>
                <a:gd name="T60" fmla="*/ 42 w 399"/>
                <a:gd name="T61" fmla="*/ 204 h 331"/>
                <a:gd name="T62" fmla="*/ 48 w 399"/>
                <a:gd name="T63" fmla="*/ 175 h 331"/>
                <a:gd name="T64" fmla="*/ 64 w 399"/>
                <a:gd name="T65" fmla="*/ 149 h 331"/>
                <a:gd name="T66" fmla="*/ 88 w 399"/>
                <a:gd name="T67" fmla="*/ 121 h 331"/>
                <a:gd name="T68" fmla="*/ 117 w 399"/>
                <a:gd name="T69" fmla="*/ 97 h 331"/>
                <a:gd name="T70" fmla="*/ 152 w 399"/>
                <a:gd name="T71" fmla="*/ 73 h 331"/>
                <a:gd name="T72" fmla="*/ 190 w 399"/>
                <a:gd name="T73" fmla="*/ 51 h 331"/>
                <a:gd name="T74" fmla="*/ 242 w 399"/>
                <a:gd name="T75" fmla="*/ 33 h 331"/>
                <a:gd name="T76" fmla="*/ 294 w 399"/>
                <a:gd name="T77" fmla="*/ 18 h 331"/>
                <a:gd name="T78" fmla="*/ 328 w 399"/>
                <a:gd name="T79" fmla="*/ 6 h 331"/>
                <a:gd name="T80" fmla="*/ 317 w 399"/>
                <a:gd name="T81" fmla="*/ 0 h 331"/>
                <a:gd name="T82" fmla="*/ 274 w 399"/>
                <a:gd name="T83" fmla="*/ 4 h 331"/>
                <a:gd name="T84" fmla="*/ 223 w 399"/>
                <a:gd name="T85" fmla="*/ 16 h 331"/>
                <a:gd name="T86" fmla="*/ 175 w 399"/>
                <a:gd name="T87" fmla="*/ 3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 h="331">
                  <a:moveTo>
                    <a:pt x="155" y="44"/>
                  </a:moveTo>
                  <a:lnTo>
                    <a:pt x="124" y="62"/>
                  </a:lnTo>
                  <a:lnTo>
                    <a:pt x="94" y="80"/>
                  </a:lnTo>
                  <a:lnTo>
                    <a:pt x="66" y="101"/>
                  </a:lnTo>
                  <a:lnTo>
                    <a:pt x="42" y="123"/>
                  </a:lnTo>
                  <a:lnTo>
                    <a:pt x="21" y="146"/>
                  </a:lnTo>
                  <a:lnTo>
                    <a:pt x="7" y="171"/>
                  </a:lnTo>
                  <a:lnTo>
                    <a:pt x="0" y="199"/>
                  </a:lnTo>
                  <a:lnTo>
                    <a:pt x="1" y="227"/>
                  </a:lnTo>
                  <a:lnTo>
                    <a:pt x="4" y="234"/>
                  </a:lnTo>
                  <a:lnTo>
                    <a:pt x="7" y="242"/>
                  </a:lnTo>
                  <a:lnTo>
                    <a:pt x="11" y="248"/>
                  </a:lnTo>
                  <a:lnTo>
                    <a:pt x="17" y="255"/>
                  </a:lnTo>
                  <a:lnTo>
                    <a:pt x="24" y="261"/>
                  </a:lnTo>
                  <a:lnTo>
                    <a:pt x="33" y="267"/>
                  </a:lnTo>
                  <a:lnTo>
                    <a:pt x="40" y="272"/>
                  </a:lnTo>
                  <a:lnTo>
                    <a:pt x="50" y="276"/>
                  </a:lnTo>
                  <a:lnTo>
                    <a:pt x="69" y="284"/>
                  </a:lnTo>
                  <a:lnTo>
                    <a:pt x="88" y="291"/>
                  </a:lnTo>
                  <a:lnTo>
                    <a:pt x="107" y="297"/>
                  </a:lnTo>
                  <a:lnTo>
                    <a:pt x="127" y="302"/>
                  </a:lnTo>
                  <a:lnTo>
                    <a:pt x="148" y="307"/>
                  </a:lnTo>
                  <a:lnTo>
                    <a:pt x="168" y="311"/>
                  </a:lnTo>
                  <a:lnTo>
                    <a:pt x="188" y="315"/>
                  </a:lnTo>
                  <a:lnTo>
                    <a:pt x="209" y="318"/>
                  </a:lnTo>
                  <a:lnTo>
                    <a:pt x="230" y="321"/>
                  </a:lnTo>
                  <a:lnTo>
                    <a:pt x="251" y="323"/>
                  </a:lnTo>
                  <a:lnTo>
                    <a:pt x="272" y="325"/>
                  </a:lnTo>
                  <a:lnTo>
                    <a:pt x="294" y="327"/>
                  </a:lnTo>
                  <a:lnTo>
                    <a:pt x="315" y="328"/>
                  </a:lnTo>
                  <a:lnTo>
                    <a:pt x="336" y="329"/>
                  </a:lnTo>
                  <a:lnTo>
                    <a:pt x="358" y="330"/>
                  </a:lnTo>
                  <a:lnTo>
                    <a:pt x="378" y="331"/>
                  </a:lnTo>
                  <a:lnTo>
                    <a:pt x="386" y="331"/>
                  </a:lnTo>
                  <a:lnTo>
                    <a:pt x="391" y="329"/>
                  </a:lnTo>
                  <a:lnTo>
                    <a:pt x="396" y="325"/>
                  </a:lnTo>
                  <a:lnTo>
                    <a:pt x="399" y="321"/>
                  </a:lnTo>
                  <a:lnTo>
                    <a:pt x="399" y="316"/>
                  </a:lnTo>
                  <a:lnTo>
                    <a:pt x="396" y="312"/>
                  </a:lnTo>
                  <a:lnTo>
                    <a:pt x="390" y="309"/>
                  </a:lnTo>
                  <a:lnTo>
                    <a:pt x="383" y="307"/>
                  </a:lnTo>
                  <a:lnTo>
                    <a:pt x="364" y="304"/>
                  </a:lnTo>
                  <a:lnTo>
                    <a:pt x="345" y="302"/>
                  </a:lnTo>
                  <a:lnTo>
                    <a:pt x="326" y="299"/>
                  </a:lnTo>
                  <a:lnTo>
                    <a:pt x="306" y="297"/>
                  </a:lnTo>
                  <a:lnTo>
                    <a:pt x="287" y="295"/>
                  </a:lnTo>
                  <a:lnTo>
                    <a:pt x="268" y="293"/>
                  </a:lnTo>
                  <a:lnTo>
                    <a:pt x="248" y="291"/>
                  </a:lnTo>
                  <a:lnTo>
                    <a:pt x="229" y="288"/>
                  </a:lnTo>
                  <a:lnTo>
                    <a:pt x="210" y="286"/>
                  </a:lnTo>
                  <a:lnTo>
                    <a:pt x="191" y="283"/>
                  </a:lnTo>
                  <a:lnTo>
                    <a:pt x="172" y="279"/>
                  </a:lnTo>
                  <a:lnTo>
                    <a:pt x="153" y="276"/>
                  </a:lnTo>
                  <a:lnTo>
                    <a:pt x="136" y="271"/>
                  </a:lnTo>
                  <a:lnTo>
                    <a:pt x="117" y="266"/>
                  </a:lnTo>
                  <a:lnTo>
                    <a:pt x="100" y="261"/>
                  </a:lnTo>
                  <a:lnTo>
                    <a:pt x="82" y="254"/>
                  </a:lnTo>
                  <a:lnTo>
                    <a:pt x="68" y="247"/>
                  </a:lnTo>
                  <a:lnTo>
                    <a:pt x="56" y="238"/>
                  </a:lnTo>
                  <a:lnTo>
                    <a:pt x="48" y="228"/>
                  </a:lnTo>
                  <a:lnTo>
                    <a:pt x="43" y="216"/>
                  </a:lnTo>
                  <a:lnTo>
                    <a:pt x="42" y="204"/>
                  </a:lnTo>
                  <a:lnTo>
                    <a:pt x="43" y="189"/>
                  </a:lnTo>
                  <a:lnTo>
                    <a:pt x="48" y="175"/>
                  </a:lnTo>
                  <a:lnTo>
                    <a:pt x="53" y="164"/>
                  </a:lnTo>
                  <a:lnTo>
                    <a:pt x="64" y="149"/>
                  </a:lnTo>
                  <a:lnTo>
                    <a:pt x="75" y="134"/>
                  </a:lnTo>
                  <a:lnTo>
                    <a:pt x="88" y="121"/>
                  </a:lnTo>
                  <a:lnTo>
                    <a:pt x="103" y="109"/>
                  </a:lnTo>
                  <a:lnTo>
                    <a:pt x="117" y="97"/>
                  </a:lnTo>
                  <a:lnTo>
                    <a:pt x="133" y="85"/>
                  </a:lnTo>
                  <a:lnTo>
                    <a:pt x="152" y="73"/>
                  </a:lnTo>
                  <a:lnTo>
                    <a:pt x="171" y="61"/>
                  </a:lnTo>
                  <a:lnTo>
                    <a:pt x="190" y="51"/>
                  </a:lnTo>
                  <a:lnTo>
                    <a:pt x="214" y="42"/>
                  </a:lnTo>
                  <a:lnTo>
                    <a:pt x="242" y="33"/>
                  </a:lnTo>
                  <a:lnTo>
                    <a:pt x="270" y="25"/>
                  </a:lnTo>
                  <a:lnTo>
                    <a:pt x="294" y="18"/>
                  </a:lnTo>
                  <a:lnTo>
                    <a:pt x="315" y="12"/>
                  </a:lnTo>
                  <a:lnTo>
                    <a:pt x="328" y="6"/>
                  </a:lnTo>
                  <a:lnTo>
                    <a:pt x="332" y="2"/>
                  </a:lnTo>
                  <a:lnTo>
                    <a:pt x="317" y="0"/>
                  </a:lnTo>
                  <a:lnTo>
                    <a:pt x="297" y="1"/>
                  </a:lnTo>
                  <a:lnTo>
                    <a:pt x="274" y="4"/>
                  </a:lnTo>
                  <a:lnTo>
                    <a:pt x="249" y="9"/>
                  </a:lnTo>
                  <a:lnTo>
                    <a:pt x="223" y="16"/>
                  </a:lnTo>
                  <a:lnTo>
                    <a:pt x="198" y="24"/>
                  </a:lnTo>
                  <a:lnTo>
                    <a:pt x="175" y="33"/>
                  </a:lnTo>
                  <a:lnTo>
                    <a:pt x="155" y="4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4" name="Freeform 22"/>
            <p:cNvSpPr>
              <a:spLocks/>
            </p:cNvSpPr>
            <p:nvPr/>
          </p:nvSpPr>
          <p:spPr bwMode="auto">
            <a:xfrm>
              <a:off x="1419" y="2206"/>
              <a:ext cx="116" cy="110"/>
            </a:xfrm>
            <a:custGeom>
              <a:avLst/>
              <a:gdLst>
                <a:gd name="T0" fmla="*/ 290 w 350"/>
                <a:gd name="T1" fmla="*/ 68 h 221"/>
                <a:gd name="T2" fmla="*/ 306 w 350"/>
                <a:gd name="T3" fmla="*/ 80 h 221"/>
                <a:gd name="T4" fmla="*/ 316 w 350"/>
                <a:gd name="T5" fmla="*/ 94 h 221"/>
                <a:gd name="T6" fmla="*/ 321 w 350"/>
                <a:gd name="T7" fmla="*/ 109 h 221"/>
                <a:gd name="T8" fmla="*/ 321 w 350"/>
                <a:gd name="T9" fmla="*/ 125 h 221"/>
                <a:gd name="T10" fmla="*/ 318 w 350"/>
                <a:gd name="T11" fmla="*/ 138 h 221"/>
                <a:gd name="T12" fmla="*/ 312 w 350"/>
                <a:gd name="T13" fmla="*/ 149 h 221"/>
                <a:gd name="T14" fmla="*/ 302 w 350"/>
                <a:gd name="T15" fmla="*/ 160 h 221"/>
                <a:gd name="T16" fmla="*/ 292 w 350"/>
                <a:gd name="T17" fmla="*/ 169 h 221"/>
                <a:gd name="T18" fmla="*/ 279 w 350"/>
                <a:gd name="T19" fmla="*/ 179 h 221"/>
                <a:gd name="T20" fmla="*/ 266 w 350"/>
                <a:gd name="T21" fmla="*/ 187 h 221"/>
                <a:gd name="T22" fmla="*/ 253 w 350"/>
                <a:gd name="T23" fmla="*/ 196 h 221"/>
                <a:gd name="T24" fmla="*/ 240 w 350"/>
                <a:gd name="T25" fmla="*/ 205 h 221"/>
                <a:gd name="T26" fmla="*/ 237 w 350"/>
                <a:gd name="T27" fmla="*/ 209 h 221"/>
                <a:gd name="T28" fmla="*/ 237 w 350"/>
                <a:gd name="T29" fmla="*/ 212 h 221"/>
                <a:gd name="T30" fmla="*/ 237 w 350"/>
                <a:gd name="T31" fmla="*/ 215 h 221"/>
                <a:gd name="T32" fmla="*/ 240 w 350"/>
                <a:gd name="T33" fmla="*/ 218 h 221"/>
                <a:gd name="T34" fmla="*/ 244 w 350"/>
                <a:gd name="T35" fmla="*/ 220 h 221"/>
                <a:gd name="T36" fmla="*/ 250 w 350"/>
                <a:gd name="T37" fmla="*/ 221 h 221"/>
                <a:gd name="T38" fmla="*/ 254 w 350"/>
                <a:gd name="T39" fmla="*/ 220 h 221"/>
                <a:gd name="T40" fmla="*/ 258 w 350"/>
                <a:gd name="T41" fmla="*/ 218 h 221"/>
                <a:gd name="T42" fmla="*/ 287 w 350"/>
                <a:gd name="T43" fmla="*/ 204 h 221"/>
                <a:gd name="T44" fmla="*/ 312 w 350"/>
                <a:gd name="T45" fmla="*/ 187 h 221"/>
                <a:gd name="T46" fmla="*/ 331 w 350"/>
                <a:gd name="T47" fmla="*/ 168 h 221"/>
                <a:gd name="T48" fmla="*/ 344 w 350"/>
                <a:gd name="T49" fmla="*/ 146 h 221"/>
                <a:gd name="T50" fmla="*/ 350 w 350"/>
                <a:gd name="T51" fmla="*/ 124 h 221"/>
                <a:gd name="T52" fmla="*/ 347 w 350"/>
                <a:gd name="T53" fmla="*/ 101 h 221"/>
                <a:gd name="T54" fmla="*/ 335 w 350"/>
                <a:gd name="T55" fmla="*/ 80 h 221"/>
                <a:gd name="T56" fmla="*/ 312 w 350"/>
                <a:gd name="T57" fmla="*/ 61 h 221"/>
                <a:gd name="T58" fmla="*/ 295 w 350"/>
                <a:gd name="T59" fmla="*/ 50 h 221"/>
                <a:gd name="T60" fmla="*/ 274 w 350"/>
                <a:gd name="T61" fmla="*/ 42 h 221"/>
                <a:gd name="T62" fmla="*/ 253 w 350"/>
                <a:gd name="T63" fmla="*/ 34 h 221"/>
                <a:gd name="T64" fmla="*/ 228 w 350"/>
                <a:gd name="T65" fmla="*/ 27 h 221"/>
                <a:gd name="T66" fmla="*/ 203 w 350"/>
                <a:gd name="T67" fmla="*/ 20 h 221"/>
                <a:gd name="T68" fmla="*/ 179 w 350"/>
                <a:gd name="T69" fmla="*/ 15 h 221"/>
                <a:gd name="T70" fmla="*/ 152 w 350"/>
                <a:gd name="T71" fmla="*/ 11 h 221"/>
                <a:gd name="T72" fmla="*/ 128 w 350"/>
                <a:gd name="T73" fmla="*/ 7 h 221"/>
                <a:gd name="T74" fmla="*/ 103 w 350"/>
                <a:gd name="T75" fmla="*/ 4 h 221"/>
                <a:gd name="T76" fmla="*/ 81 w 350"/>
                <a:gd name="T77" fmla="*/ 2 h 221"/>
                <a:gd name="T78" fmla="*/ 60 w 350"/>
                <a:gd name="T79" fmla="*/ 0 h 221"/>
                <a:gd name="T80" fmla="*/ 42 w 350"/>
                <a:gd name="T81" fmla="*/ 0 h 221"/>
                <a:gd name="T82" fmla="*/ 26 w 350"/>
                <a:gd name="T83" fmla="*/ 0 h 221"/>
                <a:gd name="T84" fmla="*/ 13 w 350"/>
                <a:gd name="T85" fmla="*/ 0 h 221"/>
                <a:gd name="T86" fmla="*/ 4 w 350"/>
                <a:gd name="T87" fmla="*/ 2 h 221"/>
                <a:gd name="T88" fmla="*/ 0 w 350"/>
                <a:gd name="T89" fmla="*/ 4 h 221"/>
                <a:gd name="T90" fmla="*/ 15 w 350"/>
                <a:gd name="T91" fmla="*/ 6 h 221"/>
                <a:gd name="T92" fmla="*/ 29 w 350"/>
                <a:gd name="T93" fmla="*/ 7 h 221"/>
                <a:gd name="T94" fmla="*/ 47 w 350"/>
                <a:gd name="T95" fmla="*/ 9 h 221"/>
                <a:gd name="T96" fmla="*/ 64 w 350"/>
                <a:gd name="T97" fmla="*/ 11 h 221"/>
                <a:gd name="T98" fmla="*/ 81 w 350"/>
                <a:gd name="T99" fmla="*/ 14 h 221"/>
                <a:gd name="T100" fmla="*/ 102 w 350"/>
                <a:gd name="T101" fmla="*/ 16 h 221"/>
                <a:gd name="T102" fmla="*/ 121 w 350"/>
                <a:gd name="T103" fmla="*/ 19 h 221"/>
                <a:gd name="T104" fmla="*/ 141 w 350"/>
                <a:gd name="T105" fmla="*/ 22 h 221"/>
                <a:gd name="T106" fmla="*/ 160 w 350"/>
                <a:gd name="T107" fmla="*/ 26 h 221"/>
                <a:gd name="T108" fmla="*/ 180 w 350"/>
                <a:gd name="T109" fmla="*/ 30 h 221"/>
                <a:gd name="T110" fmla="*/ 200 w 350"/>
                <a:gd name="T111" fmla="*/ 34 h 221"/>
                <a:gd name="T112" fmla="*/ 219 w 350"/>
                <a:gd name="T113" fmla="*/ 39 h 221"/>
                <a:gd name="T114" fmla="*/ 238 w 350"/>
                <a:gd name="T115" fmla="*/ 45 h 221"/>
                <a:gd name="T116" fmla="*/ 257 w 350"/>
                <a:gd name="T117" fmla="*/ 53 h 221"/>
                <a:gd name="T118" fmla="*/ 274 w 350"/>
                <a:gd name="T119" fmla="*/ 60 h 221"/>
                <a:gd name="T120" fmla="*/ 290 w 350"/>
                <a:gd name="T121" fmla="*/ 6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0" h="221">
                  <a:moveTo>
                    <a:pt x="290" y="68"/>
                  </a:moveTo>
                  <a:lnTo>
                    <a:pt x="306" y="80"/>
                  </a:lnTo>
                  <a:lnTo>
                    <a:pt x="316" y="94"/>
                  </a:lnTo>
                  <a:lnTo>
                    <a:pt x="321" y="109"/>
                  </a:lnTo>
                  <a:lnTo>
                    <a:pt x="321" y="125"/>
                  </a:lnTo>
                  <a:lnTo>
                    <a:pt x="318" y="138"/>
                  </a:lnTo>
                  <a:lnTo>
                    <a:pt x="312" y="149"/>
                  </a:lnTo>
                  <a:lnTo>
                    <a:pt x="302" y="160"/>
                  </a:lnTo>
                  <a:lnTo>
                    <a:pt x="292" y="169"/>
                  </a:lnTo>
                  <a:lnTo>
                    <a:pt x="279" y="179"/>
                  </a:lnTo>
                  <a:lnTo>
                    <a:pt x="266" y="187"/>
                  </a:lnTo>
                  <a:lnTo>
                    <a:pt x="253" y="196"/>
                  </a:lnTo>
                  <a:lnTo>
                    <a:pt x="240" y="205"/>
                  </a:lnTo>
                  <a:lnTo>
                    <a:pt x="237" y="209"/>
                  </a:lnTo>
                  <a:lnTo>
                    <a:pt x="237" y="212"/>
                  </a:lnTo>
                  <a:lnTo>
                    <a:pt x="237" y="215"/>
                  </a:lnTo>
                  <a:lnTo>
                    <a:pt x="240" y="218"/>
                  </a:lnTo>
                  <a:lnTo>
                    <a:pt x="244" y="220"/>
                  </a:lnTo>
                  <a:lnTo>
                    <a:pt x="250" y="221"/>
                  </a:lnTo>
                  <a:lnTo>
                    <a:pt x="254" y="220"/>
                  </a:lnTo>
                  <a:lnTo>
                    <a:pt x="258" y="218"/>
                  </a:lnTo>
                  <a:lnTo>
                    <a:pt x="287" y="204"/>
                  </a:lnTo>
                  <a:lnTo>
                    <a:pt x="312" y="187"/>
                  </a:lnTo>
                  <a:lnTo>
                    <a:pt x="331" y="168"/>
                  </a:lnTo>
                  <a:lnTo>
                    <a:pt x="344" y="146"/>
                  </a:lnTo>
                  <a:lnTo>
                    <a:pt x="350" y="124"/>
                  </a:lnTo>
                  <a:lnTo>
                    <a:pt x="347" y="101"/>
                  </a:lnTo>
                  <a:lnTo>
                    <a:pt x="335" y="80"/>
                  </a:lnTo>
                  <a:lnTo>
                    <a:pt x="312" y="61"/>
                  </a:lnTo>
                  <a:lnTo>
                    <a:pt x="295" y="50"/>
                  </a:lnTo>
                  <a:lnTo>
                    <a:pt x="274" y="42"/>
                  </a:lnTo>
                  <a:lnTo>
                    <a:pt x="253" y="34"/>
                  </a:lnTo>
                  <a:lnTo>
                    <a:pt x="228" y="27"/>
                  </a:lnTo>
                  <a:lnTo>
                    <a:pt x="203" y="20"/>
                  </a:lnTo>
                  <a:lnTo>
                    <a:pt x="179" y="15"/>
                  </a:lnTo>
                  <a:lnTo>
                    <a:pt x="152" y="11"/>
                  </a:lnTo>
                  <a:lnTo>
                    <a:pt x="128" y="7"/>
                  </a:lnTo>
                  <a:lnTo>
                    <a:pt x="103" y="4"/>
                  </a:lnTo>
                  <a:lnTo>
                    <a:pt x="81" y="2"/>
                  </a:lnTo>
                  <a:lnTo>
                    <a:pt x="60" y="0"/>
                  </a:lnTo>
                  <a:lnTo>
                    <a:pt x="42" y="0"/>
                  </a:lnTo>
                  <a:lnTo>
                    <a:pt x="26" y="0"/>
                  </a:lnTo>
                  <a:lnTo>
                    <a:pt x="13" y="0"/>
                  </a:lnTo>
                  <a:lnTo>
                    <a:pt x="4" y="2"/>
                  </a:lnTo>
                  <a:lnTo>
                    <a:pt x="0" y="4"/>
                  </a:lnTo>
                  <a:lnTo>
                    <a:pt x="15" y="6"/>
                  </a:lnTo>
                  <a:lnTo>
                    <a:pt x="29" y="7"/>
                  </a:lnTo>
                  <a:lnTo>
                    <a:pt x="47" y="9"/>
                  </a:lnTo>
                  <a:lnTo>
                    <a:pt x="64" y="11"/>
                  </a:lnTo>
                  <a:lnTo>
                    <a:pt x="81" y="14"/>
                  </a:lnTo>
                  <a:lnTo>
                    <a:pt x="102" y="16"/>
                  </a:lnTo>
                  <a:lnTo>
                    <a:pt x="121" y="19"/>
                  </a:lnTo>
                  <a:lnTo>
                    <a:pt x="141" y="22"/>
                  </a:lnTo>
                  <a:lnTo>
                    <a:pt x="160" y="26"/>
                  </a:lnTo>
                  <a:lnTo>
                    <a:pt x="180" y="30"/>
                  </a:lnTo>
                  <a:lnTo>
                    <a:pt x="200" y="34"/>
                  </a:lnTo>
                  <a:lnTo>
                    <a:pt x="219" y="39"/>
                  </a:lnTo>
                  <a:lnTo>
                    <a:pt x="238" y="45"/>
                  </a:lnTo>
                  <a:lnTo>
                    <a:pt x="257" y="53"/>
                  </a:lnTo>
                  <a:lnTo>
                    <a:pt x="274" y="60"/>
                  </a:lnTo>
                  <a:lnTo>
                    <a:pt x="290" y="68"/>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5" name="Freeform 23"/>
            <p:cNvSpPr>
              <a:spLocks/>
            </p:cNvSpPr>
            <p:nvPr/>
          </p:nvSpPr>
          <p:spPr bwMode="auto">
            <a:xfrm>
              <a:off x="1181" y="2256"/>
              <a:ext cx="48" cy="105"/>
            </a:xfrm>
            <a:custGeom>
              <a:avLst/>
              <a:gdLst>
                <a:gd name="T0" fmla="*/ 0 w 142"/>
                <a:gd name="T1" fmla="*/ 114 h 208"/>
                <a:gd name="T2" fmla="*/ 0 w 142"/>
                <a:gd name="T3" fmla="*/ 131 h 208"/>
                <a:gd name="T4" fmla="*/ 6 w 142"/>
                <a:gd name="T5" fmla="*/ 147 h 208"/>
                <a:gd name="T6" fmla="*/ 16 w 142"/>
                <a:gd name="T7" fmla="*/ 162 h 208"/>
                <a:gd name="T8" fmla="*/ 30 w 142"/>
                <a:gd name="T9" fmla="*/ 175 h 208"/>
                <a:gd name="T10" fmla="*/ 48 w 142"/>
                <a:gd name="T11" fmla="*/ 186 h 208"/>
                <a:gd name="T12" fmla="*/ 68 w 142"/>
                <a:gd name="T13" fmla="*/ 196 h 208"/>
                <a:gd name="T14" fmla="*/ 91 w 142"/>
                <a:gd name="T15" fmla="*/ 203 h 208"/>
                <a:gd name="T16" fmla="*/ 114 w 142"/>
                <a:gd name="T17" fmla="*/ 207 h 208"/>
                <a:gd name="T18" fmla="*/ 122 w 142"/>
                <a:gd name="T19" fmla="*/ 208 h 208"/>
                <a:gd name="T20" fmla="*/ 129 w 142"/>
                <a:gd name="T21" fmla="*/ 206 h 208"/>
                <a:gd name="T22" fmla="*/ 135 w 142"/>
                <a:gd name="T23" fmla="*/ 203 h 208"/>
                <a:gd name="T24" fmla="*/ 138 w 142"/>
                <a:gd name="T25" fmla="*/ 199 h 208"/>
                <a:gd name="T26" fmla="*/ 138 w 142"/>
                <a:gd name="T27" fmla="*/ 194 h 208"/>
                <a:gd name="T28" fmla="*/ 136 w 142"/>
                <a:gd name="T29" fmla="*/ 189 h 208"/>
                <a:gd name="T30" fmla="*/ 132 w 142"/>
                <a:gd name="T31" fmla="*/ 185 h 208"/>
                <a:gd name="T32" fmla="*/ 125 w 142"/>
                <a:gd name="T33" fmla="*/ 183 h 208"/>
                <a:gd name="T34" fmla="*/ 101 w 142"/>
                <a:gd name="T35" fmla="*/ 177 h 208"/>
                <a:gd name="T36" fmla="*/ 80 w 142"/>
                <a:gd name="T37" fmla="*/ 169 h 208"/>
                <a:gd name="T38" fmla="*/ 62 w 142"/>
                <a:gd name="T39" fmla="*/ 158 h 208"/>
                <a:gd name="T40" fmla="*/ 49 w 142"/>
                <a:gd name="T41" fmla="*/ 146 h 208"/>
                <a:gd name="T42" fmla="*/ 40 w 142"/>
                <a:gd name="T43" fmla="*/ 131 h 208"/>
                <a:gd name="T44" fmla="*/ 36 w 142"/>
                <a:gd name="T45" fmla="*/ 115 h 208"/>
                <a:gd name="T46" fmla="*/ 36 w 142"/>
                <a:gd name="T47" fmla="*/ 97 h 208"/>
                <a:gd name="T48" fmla="*/ 43 w 142"/>
                <a:gd name="T49" fmla="*/ 79 h 208"/>
                <a:gd name="T50" fmla="*/ 52 w 142"/>
                <a:gd name="T51" fmla="*/ 66 h 208"/>
                <a:gd name="T52" fmla="*/ 64 w 142"/>
                <a:gd name="T53" fmla="*/ 54 h 208"/>
                <a:gd name="T54" fmla="*/ 77 w 142"/>
                <a:gd name="T55" fmla="*/ 43 h 208"/>
                <a:gd name="T56" fmla="*/ 91 w 142"/>
                <a:gd name="T57" fmla="*/ 33 h 208"/>
                <a:gd name="T58" fmla="*/ 104 w 142"/>
                <a:gd name="T59" fmla="*/ 24 h 208"/>
                <a:gd name="T60" fmla="*/ 119 w 142"/>
                <a:gd name="T61" fmla="*/ 16 h 208"/>
                <a:gd name="T62" fmla="*/ 132 w 142"/>
                <a:gd name="T63" fmla="*/ 8 h 208"/>
                <a:gd name="T64" fmla="*/ 142 w 142"/>
                <a:gd name="T65" fmla="*/ 1 h 208"/>
                <a:gd name="T66" fmla="*/ 132 w 142"/>
                <a:gd name="T67" fmla="*/ 0 h 208"/>
                <a:gd name="T68" fmla="*/ 116 w 142"/>
                <a:gd name="T69" fmla="*/ 5 h 208"/>
                <a:gd name="T70" fmla="*/ 94 w 142"/>
                <a:gd name="T71" fmla="*/ 16 h 208"/>
                <a:gd name="T72" fmla="*/ 69 w 142"/>
                <a:gd name="T73" fmla="*/ 31 h 208"/>
                <a:gd name="T74" fmla="*/ 46 w 142"/>
                <a:gd name="T75" fmla="*/ 50 h 208"/>
                <a:gd name="T76" fmla="*/ 24 w 142"/>
                <a:gd name="T77" fmla="*/ 70 h 208"/>
                <a:gd name="T78" fmla="*/ 9 w 142"/>
                <a:gd name="T79" fmla="*/ 92 h 208"/>
                <a:gd name="T80" fmla="*/ 0 w 142"/>
                <a:gd name="T8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208">
                  <a:moveTo>
                    <a:pt x="0" y="114"/>
                  </a:moveTo>
                  <a:lnTo>
                    <a:pt x="0" y="131"/>
                  </a:lnTo>
                  <a:lnTo>
                    <a:pt x="6" y="147"/>
                  </a:lnTo>
                  <a:lnTo>
                    <a:pt x="16" y="162"/>
                  </a:lnTo>
                  <a:lnTo>
                    <a:pt x="30" y="175"/>
                  </a:lnTo>
                  <a:lnTo>
                    <a:pt x="48" y="186"/>
                  </a:lnTo>
                  <a:lnTo>
                    <a:pt x="68" y="196"/>
                  </a:lnTo>
                  <a:lnTo>
                    <a:pt x="91" y="203"/>
                  </a:lnTo>
                  <a:lnTo>
                    <a:pt x="114" y="207"/>
                  </a:lnTo>
                  <a:lnTo>
                    <a:pt x="122" y="208"/>
                  </a:lnTo>
                  <a:lnTo>
                    <a:pt x="129" y="206"/>
                  </a:lnTo>
                  <a:lnTo>
                    <a:pt x="135" y="203"/>
                  </a:lnTo>
                  <a:lnTo>
                    <a:pt x="138" y="199"/>
                  </a:lnTo>
                  <a:lnTo>
                    <a:pt x="138" y="194"/>
                  </a:lnTo>
                  <a:lnTo>
                    <a:pt x="136" y="189"/>
                  </a:lnTo>
                  <a:lnTo>
                    <a:pt x="132" y="185"/>
                  </a:lnTo>
                  <a:lnTo>
                    <a:pt x="125" y="183"/>
                  </a:lnTo>
                  <a:lnTo>
                    <a:pt x="101" y="177"/>
                  </a:lnTo>
                  <a:lnTo>
                    <a:pt x="80" y="169"/>
                  </a:lnTo>
                  <a:lnTo>
                    <a:pt x="62" y="158"/>
                  </a:lnTo>
                  <a:lnTo>
                    <a:pt x="49" y="146"/>
                  </a:lnTo>
                  <a:lnTo>
                    <a:pt x="40" y="131"/>
                  </a:lnTo>
                  <a:lnTo>
                    <a:pt x="36" y="115"/>
                  </a:lnTo>
                  <a:lnTo>
                    <a:pt x="36" y="97"/>
                  </a:lnTo>
                  <a:lnTo>
                    <a:pt x="43" y="79"/>
                  </a:lnTo>
                  <a:lnTo>
                    <a:pt x="52" y="66"/>
                  </a:lnTo>
                  <a:lnTo>
                    <a:pt x="64" y="54"/>
                  </a:lnTo>
                  <a:lnTo>
                    <a:pt x="77" y="43"/>
                  </a:lnTo>
                  <a:lnTo>
                    <a:pt x="91" y="33"/>
                  </a:lnTo>
                  <a:lnTo>
                    <a:pt x="104" y="24"/>
                  </a:lnTo>
                  <a:lnTo>
                    <a:pt x="119" y="16"/>
                  </a:lnTo>
                  <a:lnTo>
                    <a:pt x="132" y="8"/>
                  </a:lnTo>
                  <a:lnTo>
                    <a:pt x="142" y="1"/>
                  </a:lnTo>
                  <a:lnTo>
                    <a:pt x="132" y="0"/>
                  </a:lnTo>
                  <a:lnTo>
                    <a:pt x="116" y="5"/>
                  </a:lnTo>
                  <a:lnTo>
                    <a:pt x="94" y="16"/>
                  </a:lnTo>
                  <a:lnTo>
                    <a:pt x="69" y="31"/>
                  </a:lnTo>
                  <a:lnTo>
                    <a:pt x="46" y="50"/>
                  </a:lnTo>
                  <a:lnTo>
                    <a:pt x="24" y="70"/>
                  </a:lnTo>
                  <a:lnTo>
                    <a:pt x="9" y="92"/>
                  </a:lnTo>
                  <a:lnTo>
                    <a:pt x="0" y="114"/>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6" name="Freeform 24"/>
            <p:cNvSpPr>
              <a:spLocks/>
            </p:cNvSpPr>
            <p:nvPr/>
          </p:nvSpPr>
          <p:spPr bwMode="auto">
            <a:xfrm>
              <a:off x="1515" y="2198"/>
              <a:ext cx="101" cy="136"/>
            </a:xfrm>
            <a:custGeom>
              <a:avLst/>
              <a:gdLst>
                <a:gd name="T0" fmla="*/ 257 w 304"/>
                <a:gd name="T1" fmla="*/ 109 h 272"/>
                <a:gd name="T2" fmla="*/ 271 w 304"/>
                <a:gd name="T3" fmla="*/ 126 h 272"/>
                <a:gd name="T4" fmla="*/ 278 w 304"/>
                <a:gd name="T5" fmla="*/ 144 h 272"/>
                <a:gd name="T6" fmla="*/ 274 w 304"/>
                <a:gd name="T7" fmla="*/ 164 h 272"/>
                <a:gd name="T8" fmla="*/ 258 w 304"/>
                <a:gd name="T9" fmla="*/ 183 h 272"/>
                <a:gd name="T10" fmla="*/ 233 w 304"/>
                <a:gd name="T11" fmla="*/ 200 h 272"/>
                <a:gd name="T12" fmla="*/ 206 w 304"/>
                <a:gd name="T13" fmla="*/ 215 h 272"/>
                <a:gd name="T14" fmla="*/ 177 w 304"/>
                <a:gd name="T15" fmla="*/ 232 h 272"/>
                <a:gd name="T16" fmla="*/ 159 w 304"/>
                <a:gd name="T17" fmla="*/ 244 h 272"/>
                <a:gd name="T18" fmla="*/ 154 w 304"/>
                <a:gd name="T19" fmla="*/ 252 h 272"/>
                <a:gd name="T20" fmla="*/ 149 w 304"/>
                <a:gd name="T21" fmla="*/ 260 h 272"/>
                <a:gd name="T22" fmla="*/ 151 w 304"/>
                <a:gd name="T23" fmla="*/ 268 h 272"/>
                <a:gd name="T24" fmla="*/ 161 w 304"/>
                <a:gd name="T25" fmla="*/ 272 h 272"/>
                <a:gd name="T26" fmla="*/ 172 w 304"/>
                <a:gd name="T27" fmla="*/ 271 h 272"/>
                <a:gd name="T28" fmla="*/ 191 w 304"/>
                <a:gd name="T29" fmla="*/ 257 h 272"/>
                <a:gd name="T30" fmla="*/ 223 w 304"/>
                <a:gd name="T31" fmla="*/ 236 h 272"/>
                <a:gd name="T32" fmla="*/ 257 w 304"/>
                <a:gd name="T33" fmla="*/ 215 h 272"/>
                <a:gd name="T34" fmla="*/ 286 w 304"/>
                <a:gd name="T35" fmla="*/ 192 h 272"/>
                <a:gd name="T36" fmla="*/ 303 w 304"/>
                <a:gd name="T37" fmla="*/ 164 h 272"/>
                <a:gd name="T38" fmla="*/ 300 w 304"/>
                <a:gd name="T39" fmla="*/ 134 h 272"/>
                <a:gd name="T40" fmla="*/ 281 w 304"/>
                <a:gd name="T41" fmla="*/ 106 h 272"/>
                <a:gd name="T42" fmla="*/ 249 w 304"/>
                <a:gd name="T43" fmla="*/ 83 h 272"/>
                <a:gd name="T44" fmla="*/ 219 w 304"/>
                <a:gd name="T45" fmla="*/ 65 h 272"/>
                <a:gd name="T46" fmla="*/ 188 w 304"/>
                <a:gd name="T47" fmla="*/ 52 h 272"/>
                <a:gd name="T48" fmla="*/ 157 w 304"/>
                <a:gd name="T49" fmla="*/ 38 h 272"/>
                <a:gd name="T50" fmla="*/ 122 w 304"/>
                <a:gd name="T51" fmla="*/ 25 h 272"/>
                <a:gd name="T52" fmla="*/ 90 w 304"/>
                <a:gd name="T53" fmla="*/ 14 h 272"/>
                <a:gd name="T54" fmla="*/ 58 w 304"/>
                <a:gd name="T55" fmla="*/ 6 h 272"/>
                <a:gd name="T56" fmla="*/ 30 w 304"/>
                <a:gd name="T57" fmla="*/ 1 h 272"/>
                <a:gd name="T58" fmla="*/ 9 w 304"/>
                <a:gd name="T59" fmla="*/ 1 h 272"/>
                <a:gd name="T60" fmla="*/ 10 w 304"/>
                <a:gd name="T61" fmla="*/ 5 h 272"/>
                <a:gd name="T62" fmla="*/ 35 w 304"/>
                <a:gd name="T63" fmla="*/ 12 h 272"/>
                <a:gd name="T64" fmla="*/ 64 w 304"/>
                <a:gd name="T65" fmla="*/ 21 h 272"/>
                <a:gd name="T66" fmla="*/ 97 w 304"/>
                <a:gd name="T67" fmla="*/ 32 h 272"/>
                <a:gd name="T68" fmla="*/ 132 w 304"/>
                <a:gd name="T69" fmla="*/ 45 h 272"/>
                <a:gd name="T70" fmla="*/ 167 w 304"/>
                <a:gd name="T71" fmla="*/ 60 h 272"/>
                <a:gd name="T72" fmla="*/ 201 w 304"/>
                <a:gd name="T73" fmla="*/ 77 h 272"/>
                <a:gd name="T74" fmla="*/ 232 w 304"/>
                <a:gd name="T75" fmla="*/ 9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4" h="272">
                  <a:moveTo>
                    <a:pt x="246" y="102"/>
                  </a:moveTo>
                  <a:lnTo>
                    <a:pt x="257" y="109"/>
                  </a:lnTo>
                  <a:lnTo>
                    <a:pt x="265" y="117"/>
                  </a:lnTo>
                  <a:lnTo>
                    <a:pt x="271" y="126"/>
                  </a:lnTo>
                  <a:lnTo>
                    <a:pt x="277" y="135"/>
                  </a:lnTo>
                  <a:lnTo>
                    <a:pt x="278" y="144"/>
                  </a:lnTo>
                  <a:lnTo>
                    <a:pt x="278" y="154"/>
                  </a:lnTo>
                  <a:lnTo>
                    <a:pt x="274" y="164"/>
                  </a:lnTo>
                  <a:lnTo>
                    <a:pt x="268" y="173"/>
                  </a:lnTo>
                  <a:lnTo>
                    <a:pt x="258" y="183"/>
                  </a:lnTo>
                  <a:lnTo>
                    <a:pt x="246" y="192"/>
                  </a:lnTo>
                  <a:lnTo>
                    <a:pt x="233" y="200"/>
                  </a:lnTo>
                  <a:lnTo>
                    <a:pt x="219" y="208"/>
                  </a:lnTo>
                  <a:lnTo>
                    <a:pt x="206" y="215"/>
                  </a:lnTo>
                  <a:lnTo>
                    <a:pt x="191" y="224"/>
                  </a:lnTo>
                  <a:lnTo>
                    <a:pt x="177" y="232"/>
                  </a:lnTo>
                  <a:lnTo>
                    <a:pt x="164" y="241"/>
                  </a:lnTo>
                  <a:lnTo>
                    <a:pt x="159" y="244"/>
                  </a:lnTo>
                  <a:lnTo>
                    <a:pt x="157" y="248"/>
                  </a:lnTo>
                  <a:lnTo>
                    <a:pt x="154" y="252"/>
                  </a:lnTo>
                  <a:lnTo>
                    <a:pt x="151" y="256"/>
                  </a:lnTo>
                  <a:lnTo>
                    <a:pt x="149" y="260"/>
                  </a:lnTo>
                  <a:lnTo>
                    <a:pt x="149" y="264"/>
                  </a:lnTo>
                  <a:lnTo>
                    <a:pt x="151" y="268"/>
                  </a:lnTo>
                  <a:lnTo>
                    <a:pt x="155" y="271"/>
                  </a:lnTo>
                  <a:lnTo>
                    <a:pt x="161" y="272"/>
                  </a:lnTo>
                  <a:lnTo>
                    <a:pt x="167" y="272"/>
                  </a:lnTo>
                  <a:lnTo>
                    <a:pt x="172" y="271"/>
                  </a:lnTo>
                  <a:lnTo>
                    <a:pt x="177" y="268"/>
                  </a:lnTo>
                  <a:lnTo>
                    <a:pt x="191" y="257"/>
                  </a:lnTo>
                  <a:lnTo>
                    <a:pt x="207" y="246"/>
                  </a:lnTo>
                  <a:lnTo>
                    <a:pt x="223" y="236"/>
                  </a:lnTo>
                  <a:lnTo>
                    <a:pt x="241" y="226"/>
                  </a:lnTo>
                  <a:lnTo>
                    <a:pt x="257" y="215"/>
                  </a:lnTo>
                  <a:lnTo>
                    <a:pt x="271" y="204"/>
                  </a:lnTo>
                  <a:lnTo>
                    <a:pt x="286" y="192"/>
                  </a:lnTo>
                  <a:lnTo>
                    <a:pt x="296" y="179"/>
                  </a:lnTo>
                  <a:lnTo>
                    <a:pt x="303" y="164"/>
                  </a:lnTo>
                  <a:lnTo>
                    <a:pt x="304" y="149"/>
                  </a:lnTo>
                  <a:lnTo>
                    <a:pt x="300" y="134"/>
                  </a:lnTo>
                  <a:lnTo>
                    <a:pt x="293" y="120"/>
                  </a:lnTo>
                  <a:lnTo>
                    <a:pt x="281" y="106"/>
                  </a:lnTo>
                  <a:lnTo>
                    <a:pt x="267" y="94"/>
                  </a:lnTo>
                  <a:lnTo>
                    <a:pt x="249" y="83"/>
                  </a:lnTo>
                  <a:lnTo>
                    <a:pt x="232" y="73"/>
                  </a:lnTo>
                  <a:lnTo>
                    <a:pt x="219" y="65"/>
                  </a:lnTo>
                  <a:lnTo>
                    <a:pt x="204" y="59"/>
                  </a:lnTo>
                  <a:lnTo>
                    <a:pt x="188" y="52"/>
                  </a:lnTo>
                  <a:lnTo>
                    <a:pt x="172" y="45"/>
                  </a:lnTo>
                  <a:lnTo>
                    <a:pt x="157" y="38"/>
                  </a:lnTo>
                  <a:lnTo>
                    <a:pt x="139" y="31"/>
                  </a:lnTo>
                  <a:lnTo>
                    <a:pt x="122" y="25"/>
                  </a:lnTo>
                  <a:lnTo>
                    <a:pt x="106" y="19"/>
                  </a:lnTo>
                  <a:lnTo>
                    <a:pt x="90" y="14"/>
                  </a:lnTo>
                  <a:lnTo>
                    <a:pt x="74" y="9"/>
                  </a:lnTo>
                  <a:lnTo>
                    <a:pt x="58" y="6"/>
                  </a:lnTo>
                  <a:lnTo>
                    <a:pt x="43" y="3"/>
                  </a:lnTo>
                  <a:lnTo>
                    <a:pt x="30" y="1"/>
                  </a:lnTo>
                  <a:lnTo>
                    <a:pt x="19" y="0"/>
                  </a:lnTo>
                  <a:lnTo>
                    <a:pt x="9" y="1"/>
                  </a:lnTo>
                  <a:lnTo>
                    <a:pt x="0" y="3"/>
                  </a:lnTo>
                  <a:lnTo>
                    <a:pt x="10" y="5"/>
                  </a:lnTo>
                  <a:lnTo>
                    <a:pt x="22" y="8"/>
                  </a:lnTo>
                  <a:lnTo>
                    <a:pt x="35" y="12"/>
                  </a:lnTo>
                  <a:lnTo>
                    <a:pt x="48" y="16"/>
                  </a:lnTo>
                  <a:lnTo>
                    <a:pt x="64" y="21"/>
                  </a:lnTo>
                  <a:lnTo>
                    <a:pt x="80" y="26"/>
                  </a:lnTo>
                  <a:lnTo>
                    <a:pt x="97" y="32"/>
                  </a:lnTo>
                  <a:lnTo>
                    <a:pt x="114" y="38"/>
                  </a:lnTo>
                  <a:lnTo>
                    <a:pt x="132" y="45"/>
                  </a:lnTo>
                  <a:lnTo>
                    <a:pt x="149" y="52"/>
                  </a:lnTo>
                  <a:lnTo>
                    <a:pt x="167" y="60"/>
                  </a:lnTo>
                  <a:lnTo>
                    <a:pt x="184" y="69"/>
                  </a:lnTo>
                  <a:lnTo>
                    <a:pt x="201" y="77"/>
                  </a:lnTo>
                  <a:lnTo>
                    <a:pt x="217" y="85"/>
                  </a:lnTo>
                  <a:lnTo>
                    <a:pt x="232" y="93"/>
                  </a:lnTo>
                  <a:lnTo>
                    <a:pt x="246" y="102"/>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7" name="Freeform 25"/>
            <p:cNvSpPr>
              <a:spLocks/>
            </p:cNvSpPr>
            <p:nvPr/>
          </p:nvSpPr>
          <p:spPr bwMode="auto">
            <a:xfrm>
              <a:off x="1403" y="2357"/>
              <a:ext cx="34" cy="82"/>
            </a:xfrm>
            <a:custGeom>
              <a:avLst/>
              <a:gdLst>
                <a:gd name="T0" fmla="*/ 39 w 103"/>
                <a:gd name="T1" fmla="*/ 12 h 164"/>
                <a:gd name="T2" fmla="*/ 37 w 103"/>
                <a:gd name="T3" fmla="*/ 7 h 164"/>
                <a:gd name="T4" fmla="*/ 32 w 103"/>
                <a:gd name="T5" fmla="*/ 3 h 164"/>
                <a:gd name="T6" fmla="*/ 25 w 103"/>
                <a:gd name="T7" fmla="*/ 1 h 164"/>
                <a:gd name="T8" fmla="*/ 18 w 103"/>
                <a:gd name="T9" fmla="*/ 0 h 164"/>
                <a:gd name="T10" fmla="*/ 10 w 103"/>
                <a:gd name="T11" fmla="*/ 2 h 164"/>
                <a:gd name="T12" fmla="*/ 5 w 103"/>
                <a:gd name="T13" fmla="*/ 5 h 164"/>
                <a:gd name="T14" fmla="*/ 0 w 103"/>
                <a:gd name="T15" fmla="*/ 10 h 164"/>
                <a:gd name="T16" fmla="*/ 0 w 103"/>
                <a:gd name="T17" fmla="*/ 15 h 164"/>
                <a:gd name="T18" fmla="*/ 8 w 103"/>
                <a:gd name="T19" fmla="*/ 37 h 164"/>
                <a:gd name="T20" fmla="*/ 19 w 103"/>
                <a:gd name="T21" fmla="*/ 63 h 164"/>
                <a:gd name="T22" fmla="*/ 34 w 103"/>
                <a:gd name="T23" fmla="*/ 88 h 164"/>
                <a:gd name="T24" fmla="*/ 51 w 103"/>
                <a:gd name="T25" fmla="*/ 112 h 164"/>
                <a:gd name="T26" fmla="*/ 68 w 103"/>
                <a:gd name="T27" fmla="*/ 133 h 164"/>
                <a:gd name="T28" fmla="*/ 84 w 103"/>
                <a:gd name="T29" fmla="*/ 150 h 164"/>
                <a:gd name="T30" fmla="*/ 96 w 103"/>
                <a:gd name="T31" fmla="*/ 161 h 164"/>
                <a:gd name="T32" fmla="*/ 103 w 103"/>
                <a:gd name="T33" fmla="*/ 164 h 164"/>
                <a:gd name="T34" fmla="*/ 100 w 103"/>
                <a:gd name="T35" fmla="*/ 153 h 164"/>
                <a:gd name="T36" fmla="*/ 93 w 103"/>
                <a:gd name="T37" fmla="*/ 139 h 164"/>
                <a:gd name="T38" fmla="*/ 84 w 103"/>
                <a:gd name="T39" fmla="*/ 121 h 164"/>
                <a:gd name="T40" fmla="*/ 74 w 103"/>
                <a:gd name="T41" fmla="*/ 100 h 164"/>
                <a:gd name="T42" fmla="*/ 64 w 103"/>
                <a:gd name="T43" fmla="*/ 78 h 164"/>
                <a:gd name="T44" fmla="*/ 54 w 103"/>
                <a:gd name="T45" fmla="*/ 55 h 164"/>
                <a:gd name="T46" fmla="*/ 45 w 103"/>
                <a:gd name="T47" fmla="*/ 33 h 164"/>
                <a:gd name="T48" fmla="*/ 39 w 103"/>
                <a:gd name="T49" fmla="*/ 1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64">
                  <a:moveTo>
                    <a:pt x="39" y="12"/>
                  </a:moveTo>
                  <a:lnTo>
                    <a:pt x="37" y="7"/>
                  </a:lnTo>
                  <a:lnTo>
                    <a:pt x="32" y="3"/>
                  </a:lnTo>
                  <a:lnTo>
                    <a:pt x="25" y="1"/>
                  </a:lnTo>
                  <a:lnTo>
                    <a:pt x="18" y="0"/>
                  </a:lnTo>
                  <a:lnTo>
                    <a:pt x="10" y="2"/>
                  </a:lnTo>
                  <a:lnTo>
                    <a:pt x="5" y="5"/>
                  </a:lnTo>
                  <a:lnTo>
                    <a:pt x="0" y="10"/>
                  </a:lnTo>
                  <a:lnTo>
                    <a:pt x="0" y="15"/>
                  </a:lnTo>
                  <a:lnTo>
                    <a:pt x="8" y="37"/>
                  </a:lnTo>
                  <a:lnTo>
                    <a:pt x="19" y="63"/>
                  </a:lnTo>
                  <a:lnTo>
                    <a:pt x="34" y="88"/>
                  </a:lnTo>
                  <a:lnTo>
                    <a:pt x="51" y="112"/>
                  </a:lnTo>
                  <a:lnTo>
                    <a:pt x="68" y="133"/>
                  </a:lnTo>
                  <a:lnTo>
                    <a:pt x="84" y="150"/>
                  </a:lnTo>
                  <a:lnTo>
                    <a:pt x="96" y="161"/>
                  </a:lnTo>
                  <a:lnTo>
                    <a:pt x="103" y="164"/>
                  </a:lnTo>
                  <a:lnTo>
                    <a:pt x="100" y="153"/>
                  </a:lnTo>
                  <a:lnTo>
                    <a:pt x="93" y="139"/>
                  </a:lnTo>
                  <a:lnTo>
                    <a:pt x="84" y="121"/>
                  </a:lnTo>
                  <a:lnTo>
                    <a:pt x="74" y="100"/>
                  </a:lnTo>
                  <a:lnTo>
                    <a:pt x="64" y="78"/>
                  </a:lnTo>
                  <a:lnTo>
                    <a:pt x="54" y="55"/>
                  </a:lnTo>
                  <a:lnTo>
                    <a:pt x="45" y="33"/>
                  </a:lnTo>
                  <a:lnTo>
                    <a:pt x="3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8" name="Freeform 26"/>
            <p:cNvSpPr>
              <a:spLocks/>
            </p:cNvSpPr>
            <p:nvPr/>
          </p:nvSpPr>
          <p:spPr bwMode="auto">
            <a:xfrm>
              <a:off x="1388" y="2313"/>
              <a:ext cx="18" cy="42"/>
            </a:xfrm>
            <a:custGeom>
              <a:avLst/>
              <a:gdLst>
                <a:gd name="T0" fmla="*/ 28 w 54"/>
                <a:gd name="T1" fmla="*/ 9 h 82"/>
                <a:gd name="T2" fmla="*/ 26 w 54"/>
                <a:gd name="T3" fmla="*/ 5 h 82"/>
                <a:gd name="T4" fmla="*/ 22 w 54"/>
                <a:gd name="T5" fmla="*/ 2 h 82"/>
                <a:gd name="T6" fmla="*/ 18 w 54"/>
                <a:gd name="T7" fmla="*/ 0 h 82"/>
                <a:gd name="T8" fmla="*/ 12 w 54"/>
                <a:gd name="T9" fmla="*/ 0 h 82"/>
                <a:gd name="T10" fmla="*/ 8 w 54"/>
                <a:gd name="T11" fmla="*/ 1 h 82"/>
                <a:gd name="T12" fmla="*/ 3 w 54"/>
                <a:gd name="T13" fmla="*/ 3 h 82"/>
                <a:gd name="T14" fmla="*/ 0 w 54"/>
                <a:gd name="T15" fmla="*/ 6 h 82"/>
                <a:gd name="T16" fmla="*/ 0 w 54"/>
                <a:gd name="T17" fmla="*/ 10 h 82"/>
                <a:gd name="T18" fmla="*/ 0 w 54"/>
                <a:gd name="T19" fmla="*/ 21 h 82"/>
                <a:gd name="T20" fmla="*/ 5 w 54"/>
                <a:gd name="T21" fmla="*/ 33 h 82"/>
                <a:gd name="T22" fmla="*/ 10 w 54"/>
                <a:gd name="T23" fmla="*/ 45 h 82"/>
                <a:gd name="T24" fmla="*/ 18 w 54"/>
                <a:gd name="T25" fmla="*/ 57 h 82"/>
                <a:gd name="T26" fmla="*/ 26 w 54"/>
                <a:gd name="T27" fmla="*/ 68 h 82"/>
                <a:gd name="T28" fmla="*/ 35 w 54"/>
                <a:gd name="T29" fmla="*/ 76 h 82"/>
                <a:gd name="T30" fmla="*/ 45 w 54"/>
                <a:gd name="T31" fmla="*/ 81 h 82"/>
                <a:gd name="T32" fmla="*/ 53 w 54"/>
                <a:gd name="T33" fmla="*/ 82 h 82"/>
                <a:gd name="T34" fmla="*/ 54 w 54"/>
                <a:gd name="T35" fmla="*/ 66 h 82"/>
                <a:gd name="T36" fmla="*/ 47 w 54"/>
                <a:gd name="T37" fmla="*/ 47 h 82"/>
                <a:gd name="T38" fmla="*/ 38 w 54"/>
                <a:gd name="T39" fmla="*/ 28 h 82"/>
                <a:gd name="T40" fmla="*/ 28 w 54"/>
                <a:gd name="T41" fmla="*/ 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82">
                  <a:moveTo>
                    <a:pt x="28" y="9"/>
                  </a:moveTo>
                  <a:lnTo>
                    <a:pt x="26" y="5"/>
                  </a:lnTo>
                  <a:lnTo>
                    <a:pt x="22" y="2"/>
                  </a:lnTo>
                  <a:lnTo>
                    <a:pt x="18" y="0"/>
                  </a:lnTo>
                  <a:lnTo>
                    <a:pt x="12" y="0"/>
                  </a:lnTo>
                  <a:lnTo>
                    <a:pt x="8" y="1"/>
                  </a:lnTo>
                  <a:lnTo>
                    <a:pt x="3" y="3"/>
                  </a:lnTo>
                  <a:lnTo>
                    <a:pt x="0" y="6"/>
                  </a:lnTo>
                  <a:lnTo>
                    <a:pt x="0" y="10"/>
                  </a:lnTo>
                  <a:lnTo>
                    <a:pt x="0" y="21"/>
                  </a:lnTo>
                  <a:lnTo>
                    <a:pt x="5" y="33"/>
                  </a:lnTo>
                  <a:lnTo>
                    <a:pt x="10" y="45"/>
                  </a:lnTo>
                  <a:lnTo>
                    <a:pt x="18" y="57"/>
                  </a:lnTo>
                  <a:lnTo>
                    <a:pt x="26" y="68"/>
                  </a:lnTo>
                  <a:lnTo>
                    <a:pt x="35" y="76"/>
                  </a:lnTo>
                  <a:lnTo>
                    <a:pt x="45" y="81"/>
                  </a:lnTo>
                  <a:lnTo>
                    <a:pt x="53" y="82"/>
                  </a:lnTo>
                  <a:lnTo>
                    <a:pt x="54" y="66"/>
                  </a:lnTo>
                  <a:lnTo>
                    <a:pt x="47" y="47"/>
                  </a:lnTo>
                  <a:lnTo>
                    <a:pt x="38" y="28"/>
                  </a:lnTo>
                  <a:lnTo>
                    <a:pt x="2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79" name="Freeform 27"/>
            <p:cNvSpPr>
              <a:spLocks/>
            </p:cNvSpPr>
            <p:nvPr/>
          </p:nvSpPr>
          <p:spPr bwMode="auto">
            <a:xfrm>
              <a:off x="1373" y="2283"/>
              <a:ext cx="16" cy="24"/>
            </a:xfrm>
            <a:custGeom>
              <a:avLst/>
              <a:gdLst>
                <a:gd name="T0" fmla="*/ 24 w 46"/>
                <a:gd name="T1" fmla="*/ 6 h 47"/>
                <a:gd name="T2" fmla="*/ 24 w 46"/>
                <a:gd name="T3" fmla="*/ 7 h 47"/>
                <a:gd name="T4" fmla="*/ 24 w 46"/>
                <a:gd name="T5" fmla="*/ 7 h 47"/>
                <a:gd name="T6" fmla="*/ 24 w 46"/>
                <a:gd name="T7" fmla="*/ 7 h 47"/>
                <a:gd name="T8" fmla="*/ 24 w 46"/>
                <a:gd name="T9" fmla="*/ 7 h 47"/>
                <a:gd name="T10" fmla="*/ 23 w 46"/>
                <a:gd name="T11" fmla="*/ 4 h 47"/>
                <a:gd name="T12" fmla="*/ 19 w 46"/>
                <a:gd name="T13" fmla="*/ 1 h 47"/>
                <a:gd name="T14" fmla="*/ 14 w 46"/>
                <a:gd name="T15" fmla="*/ 0 h 47"/>
                <a:gd name="T16" fmla="*/ 8 w 46"/>
                <a:gd name="T17" fmla="*/ 0 h 47"/>
                <a:gd name="T18" fmla="*/ 4 w 46"/>
                <a:gd name="T19" fmla="*/ 1 h 47"/>
                <a:gd name="T20" fmla="*/ 1 w 46"/>
                <a:gd name="T21" fmla="*/ 4 h 47"/>
                <a:gd name="T22" fmla="*/ 0 w 46"/>
                <a:gd name="T23" fmla="*/ 7 h 47"/>
                <a:gd name="T24" fmla="*/ 0 w 46"/>
                <a:gd name="T25" fmla="*/ 10 h 47"/>
                <a:gd name="T26" fmla="*/ 1 w 46"/>
                <a:gd name="T27" fmla="*/ 15 h 47"/>
                <a:gd name="T28" fmla="*/ 4 w 46"/>
                <a:gd name="T29" fmla="*/ 21 h 47"/>
                <a:gd name="T30" fmla="*/ 10 w 46"/>
                <a:gd name="T31" fmla="*/ 28 h 47"/>
                <a:gd name="T32" fmla="*/ 17 w 46"/>
                <a:gd name="T33" fmla="*/ 34 h 47"/>
                <a:gd name="T34" fmla="*/ 24 w 46"/>
                <a:gd name="T35" fmla="*/ 40 h 47"/>
                <a:gd name="T36" fmla="*/ 33 w 46"/>
                <a:gd name="T37" fmla="*/ 44 h 47"/>
                <a:gd name="T38" fmla="*/ 40 w 46"/>
                <a:gd name="T39" fmla="*/ 47 h 47"/>
                <a:gd name="T40" fmla="*/ 46 w 46"/>
                <a:gd name="T41" fmla="*/ 47 h 47"/>
                <a:gd name="T42" fmla="*/ 45 w 46"/>
                <a:gd name="T43" fmla="*/ 37 h 47"/>
                <a:gd name="T44" fmla="*/ 39 w 46"/>
                <a:gd name="T45" fmla="*/ 25 h 47"/>
                <a:gd name="T46" fmla="*/ 30 w 46"/>
                <a:gd name="T47" fmla="*/ 14 h 47"/>
                <a:gd name="T48" fmla="*/ 24 w 46"/>
                <a:gd name="T49" fmla="*/ 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47">
                  <a:moveTo>
                    <a:pt x="24" y="6"/>
                  </a:moveTo>
                  <a:lnTo>
                    <a:pt x="24" y="7"/>
                  </a:lnTo>
                  <a:lnTo>
                    <a:pt x="24" y="7"/>
                  </a:lnTo>
                  <a:lnTo>
                    <a:pt x="24" y="7"/>
                  </a:lnTo>
                  <a:lnTo>
                    <a:pt x="24" y="7"/>
                  </a:lnTo>
                  <a:lnTo>
                    <a:pt x="23" y="4"/>
                  </a:lnTo>
                  <a:lnTo>
                    <a:pt x="19" y="1"/>
                  </a:lnTo>
                  <a:lnTo>
                    <a:pt x="14" y="0"/>
                  </a:lnTo>
                  <a:lnTo>
                    <a:pt x="8" y="0"/>
                  </a:lnTo>
                  <a:lnTo>
                    <a:pt x="4" y="1"/>
                  </a:lnTo>
                  <a:lnTo>
                    <a:pt x="1" y="4"/>
                  </a:lnTo>
                  <a:lnTo>
                    <a:pt x="0" y="7"/>
                  </a:lnTo>
                  <a:lnTo>
                    <a:pt x="0" y="10"/>
                  </a:lnTo>
                  <a:lnTo>
                    <a:pt x="1" y="15"/>
                  </a:lnTo>
                  <a:lnTo>
                    <a:pt x="4" y="21"/>
                  </a:lnTo>
                  <a:lnTo>
                    <a:pt x="10" y="28"/>
                  </a:lnTo>
                  <a:lnTo>
                    <a:pt x="17" y="34"/>
                  </a:lnTo>
                  <a:lnTo>
                    <a:pt x="24" y="40"/>
                  </a:lnTo>
                  <a:lnTo>
                    <a:pt x="33" y="44"/>
                  </a:lnTo>
                  <a:lnTo>
                    <a:pt x="40" y="47"/>
                  </a:lnTo>
                  <a:lnTo>
                    <a:pt x="46" y="47"/>
                  </a:lnTo>
                  <a:lnTo>
                    <a:pt x="45" y="37"/>
                  </a:lnTo>
                  <a:lnTo>
                    <a:pt x="39" y="25"/>
                  </a:lnTo>
                  <a:lnTo>
                    <a:pt x="30" y="14"/>
                  </a:lnTo>
                  <a:lnTo>
                    <a:pt x="2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0" name="Freeform 28"/>
            <p:cNvSpPr>
              <a:spLocks/>
            </p:cNvSpPr>
            <p:nvPr/>
          </p:nvSpPr>
          <p:spPr bwMode="auto">
            <a:xfrm>
              <a:off x="1360" y="2263"/>
              <a:ext cx="21" cy="16"/>
            </a:xfrm>
            <a:custGeom>
              <a:avLst/>
              <a:gdLst>
                <a:gd name="T0" fmla="*/ 50 w 63"/>
                <a:gd name="T1" fmla="*/ 23 h 31"/>
                <a:gd name="T2" fmla="*/ 56 w 63"/>
                <a:gd name="T3" fmla="*/ 21 h 31"/>
                <a:gd name="T4" fmla="*/ 62 w 63"/>
                <a:gd name="T5" fmla="*/ 18 h 31"/>
                <a:gd name="T6" fmla="*/ 63 w 63"/>
                <a:gd name="T7" fmla="*/ 14 h 31"/>
                <a:gd name="T8" fmla="*/ 63 w 63"/>
                <a:gd name="T9" fmla="*/ 10 h 31"/>
                <a:gd name="T10" fmla="*/ 61 w 63"/>
                <a:gd name="T11" fmla="*/ 5 h 31"/>
                <a:gd name="T12" fmla="*/ 56 w 63"/>
                <a:gd name="T13" fmla="*/ 2 h 31"/>
                <a:gd name="T14" fmla="*/ 50 w 63"/>
                <a:gd name="T15" fmla="*/ 0 h 31"/>
                <a:gd name="T16" fmla="*/ 43 w 63"/>
                <a:gd name="T17" fmla="*/ 0 h 31"/>
                <a:gd name="T18" fmla="*/ 40 w 63"/>
                <a:gd name="T19" fmla="*/ 0 h 31"/>
                <a:gd name="T20" fmla="*/ 34 w 63"/>
                <a:gd name="T21" fmla="*/ 1 h 31"/>
                <a:gd name="T22" fmla="*/ 26 w 63"/>
                <a:gd name="T23" fmla="*/ 3 h 31"/>
                <a:gd name="T24" fmla="*/ 16 w 63"/>
                <a:gd name="T25" fmla="*/ 7 h 31"/>
                <a:gd name="T26" fmla="*/ 7 w 63"/>
                <a:gd name="T27" fmla="*/ 13 h 31"/>
                <a:gd name="T28" fmla="*/ 3 w 63"/>
                <a:gd name="T29" fmla="*/ 19 h 31"/>
                <a:gd name="T30" fmla="*/ 0 w 63"/>
                <a:gd name="T31" fmla="*/ 25 h 31"/>
                <a:gd name="T32" fmla="*/ 0 w 63"/>
                <a:gd name="T33" fmla="*/ 27 h 31"/>
                <a:gd name="T34" fmla="*/ 4 w 63"/>
                <a:gd name="T35" fmla="*/ 29 h 31"/>
                <a:gd name="T36" fmla="*/ 10 w 63"/>
                <a:gd name="T37" fmla="*/ 31 h 31"/>
                <a:gd name="T38" fmla="*/ 16 w 63"/>
                <a:gd name="T39" fmla="*/ 31 h 31"/>
                <a:gd name="T40" fmla="*/ 21 w 63"/>
                <a:gd name="T41" fmla="*/ 31 h 31"/>
                <a:gd name="T42" fmla="*/ 29 w 63"/>
                <a:gd name="T43" fmla="*/ 29 h 31"/>
                <a:gd name="T44" fmla="*/ 36 w 63"/>
                <a:gd name="T45" fmla="*/ 28 h 31"/>
                <a:gd name="T46" fmla="*/ 43 w 63"/>
                <a:gd name="T47" fmla="*/ 26 h 31"/>
                <a:gd name="T48" fmla="*/ 50 w 63"/>
                <a:gd name="T49" fmla="*/ 2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3" h="31">
                  <a:moveTo>
                    <a:pt x="50" y="23"/>
                  </a:moveTo>
                  <a:lnTo>
                    <a:pt x="56" y="21"/>
                  </a:lnTo>
                  <a:lnTo>
                    <a:pt x="62" y="18"/>
                  </a:lnTo>
                  <a:lnTo>
                    <a:pt x="63" y="14"/>
                  </a:lnTo>
                  <a:lnTo>
                    <a:pt x="63" y="10"/>
                  </a:lnTo>
                  <a:lnTo>
                    <a:pt x="61" y="5"/>
                  </a:lnTo>
                  <a:lnTo>
                    <a:pt x="56" y="2"/>
                  </a:lnTo>
                  <a:lnTo>
                    <a:pt x="50" y="0"/>
                  </a:lnTo>
                  <a:lnTo>
                    <a:pt x="43" y="0"/>
                  </a:lnTo>
                  <a:lnTo>
                    <a:pt x="40" y="0"/>
                  </a:lnTo>
                  <a:lnTo>
                    <a:pt x="34" y="1"/>
                  </a:lnTo>
                  <a:lnTo>
                    <a:pt x="26" y="3"/>
                  </a:lnTo>
                  <a:lnTo>
                    <a:pt x="16" y="7"/>
                  </a:lnTo>
                  <a:lnTo>
                    <a:pt x="7" y="13"/>
                  </a:lnTo>
                  <a:lnTo>
                    <a:pt x="3" y="19"/>
                  </a:lnTo>
                  <a:lnTo>
                    <a:pt x="0" y="25"/>
                  </a:lnTo>
                  <a:lnTo>
                    <a:pt x="0" y="27"/>
                  </a:lnTo>
                  <a:lnTo>
                    <a:pt x="4" y="29"/>
                  </a:lnTo>
                  <a:lnTo>
                    <a:pt x="10" y="31"/>
                  </a:lnTo>
                  <a:lnTo>
                    <a:pt x="16" y="31"/>
                  </a:lnTo>
                  <a:lnTo>
                    <a:pt x="21" y="31"/>
                  </a:lnTo>
                  <a:lnTo>
                    <a:pt x="29" y="29"/>
                  </a:lnTo>
                  <a:lnTo>
                    <a:pt x="36" y="28"/>
                  </a:lnTo>
                  <a:lnTo>
                    <a:pt x="43" y="26"/>
                  </a:lnTo>
                  <a:lnTo>
                    <a:pt x="5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1" name="Freeform 29"/>
            <p:cNvSpPr>
              <a:spLocks/>
            </p:cNvSpPr>
            <p:nvPr/>
          </p:nvSpPr>
          <p:spPr bwMode="auto">
            <a:xfrm>
              <a:off x="1261" y="2237"/>
              <a:ext cx="81" cy="103"/>
            </a:xfrm>
            <a:custGeom>
              <a:avLst/>
              <a:gdLst>
                <a:gd name="T0" fmla="*/ 90 w 245"/>
                <a:gd name="T1" fmla="*/ 31 h 206"/>
                <a:gd name="T2" fmla="*/ 72 w 245"/>
                <a:gd name="T3" fmla="*/ 40 h 206"/>
                <a:gd name="T4" fmla="*/ 56 w 245"/>
                <a:gd name="T5" fmla="*/ 50 h 206"/>
                <a:gd name="T6" fmla="*/ 40 w 245"/>
                <a:gd name="T7" fmla="*/ 62 h 206"/>
                <a:gd name="T8" fmla="*/ 27 w 245"/>
                <a:gd name="T9" fmla="*/ 74 h 206"/>
                <a:gd name="T10" fmla="*/ 17 w 245"/>
                <a:gd name="T11" fmla="*/ 87 h 206"/>
                <a:gd name="T12" fmla="*/ 8 w 245"/>
                <a:gd name="T13" fmla="*/ 100 h 206"/>
                <a:gd name="T14" fmla="*/ 3 w 245"/>
                <a:gd name="T15" fmla="*/ 113 h 206"/>
                <a:gd name="T16" fmla="*/ 0 w 245"/>
                <a:gd name="T17" fmla="*/ 127 h 206"/>
                <a:gd name="T18" fmla="*/ 3 w 245"/>
                <a:gd name="T19" fmla="*/ 149 h 206"/>
                <a:gd name="T20" fmla="*/ 14 w 245"/>
                <a:gd name="T21" fmla="*/ 166 h 206"/>
                <a:gd name="T22" fmla="*/ 32 w 245"/>
                <a:gd name="T23" fmla="*/ 181 h 206"/>
                <a:gd name="T24" fmla="*/ 53 w 245"/>
                <a:gd name="T25" fmla="*/ 192 h 206"/>
                <a:gd name="T26" fmla="*/ 80 w 245"/>
                <a:gd name="T27" fmla="*/ 200 h 206"/>
                <a:gd name="T28" fmla="*/ 109 w 245"/>
                <a:gd name="T29" fmla="*/ 205 h 206"/>
                <a:gd name="T30" fmla="*/ 136 w 245"/>
                <a:gd name="T31" fmla="*/ 206 h 206"/>
                <a:gd name="T32" fmla="*/ 164 w 245"/>
                <a:gd name="T33" fmla="*/ 203 h 206"/>
                <a:gd name="T34" fmla="*/ 169 w 245"/>
                <a:gd name="T35" fmla="*/ 203 h 206"/>
                <a:gd name="T36" fmla="*/ 175 w 245"/>
                <a:gd name="T37" fmla="*/ 201 h 206"/>
                <a:gd name="T38" fmla="*/ 180 w 245"/>
                <a:gd name="T39" fmla="*/ 197 h 206"/>
                <a:gd name="T40" fmla="*/ 181 w 245"/>
                <a:gd name="T41" fmla="*/ 193 h 206"/>
                <a:gd name="T42" fmla="*/ 180 w 245"/>
                <a:gd name="T43" fmla="*/ 191 h 206"/>
                <a:gd name="T44" fmla="*/ 175 w 245"/>
                <a:gd name="T45" fmla="*/ 191 h 206"/>
                <a:gd name="T46" fmla="*/ 169 w 245"/>
                <a:gd name="T47" fmla="*/ 190 h 206"/>
                <a:gd name="T48" fmla="*/ 162 w 245"/>
                <a:gd name="T49" fmla="*/ 190 h 206"/>
                <a:gd name="T50" fmla="*/ 154 w 245"/>
                <a:gd name="T51" fmla="*/ 190 h 206"/>
                <a:gd name="T52" fmla="*/ 146 w 245"/>
                <a:gd name="T53" fmla="*/ 190 h 206"/>
                <a:gd name="T54" fmla="*/ 139 w 245"/>
                <a:gd name="T55" fmla="*/ 190 h 206"/>
                <a:gd name="T56" fmla="*/ 135 w 245"/>
                <a:gd name="T57" fmla="*/ 190 h 206"/>
                <a:gd name="T58" fmla="*/ 120 w 245"/>
                <a:gd name="T59" fmla="*/ 189 h 206"/>
                <a:gd name="T60" fmla="*/ 107 w 245"/>
                <a:gd name="T61" fmla="*/ 188 h 206"/>
                <a:gd name="T62" fmla="*/ 93 w 245"/>
                <a:gd name="T63" fmla="*/ 187 h 206"/>
                <a:gd name="T64" fmla="*/ 78 w 245"/>
                <a:gd name="T65" fmla="*/ 184 h 206"/>
                <a:gd name="T66" fmla="*/ 64 w 245"/>
                <a:gd name="T67" fmla="*/ 181 h 206"/>
                <a:gd name="T68" fmla="*/ 49 w 245"/>
                <a:gd name="T69" fmla="*/ 174 h 206"/>
                <a:gd name="T70" fmla="*/ 36 w 245"/>
                <a:gd name="T71" fmla="*/ 165 h 206"/>
                <a:gd name="T72" fmla="*/ 22 w 245"/>
                <a:gd name="T73" fmla="*/ 152 h 206"/>
                <a:gd name="T74" fmla="*/ 19 w 245"/>
                <a:gd name="T75" fmla="*/ 136 h 206"/>
                <a:gd name="T76" fmla="*/ 20 w 245"/>
                <a:gd name="T77" fmla="*/ 122 h 206"/>
                <a:gd name="T78" fmla="*/ 26 w 245"/>
                <a:gd name="T79" fmla="*/ 108 h 206"/>
                <a:gd name="T80" fmla="*/ 35 w 245"/>
                <a:gd name="T81" fmla="*/ 95 h 206"/>
                <a:gd name="T82" fmla="*/ 48 w 245"/>
                <a:gd name="T83" fmla="*/ 83 h 206"/>
                <a:gd name="T84" fmla="*/ 62 w 245"/>
                <a:gd name="T85" fmla="*/ 71 h 206"/>
                <a:gd name="T86" fmla="*/ 78 w 245"/>
                <a:gd name="T87" fmla="*/ 61 h 206"/>
                <a:gd name="T88" fmla="*/ 97 w 245"/>
                <a:gd name="T89" fmla="*/ 51 h 206"/>
                <a:gd name="T90" fmla="*/ 116 w 245"/>
                <a:gd name="T91" fmla="*/ 42 h 206"/>
                <a:gd name="T92" fmla="*/ 136 w 245"/>
                <a:gd name="T93" fmla="*/ 34 h 206"/>
                <a:gd name="T94" fmla="*/ 156 w 245"/>
                <a:gd name="T95" fmla="*/ 27 h 206"/>
                <a:gd name="T96" fmla="*/ 175 w 245"/>
                <a:gd name="T97" fmla="*/ 21 h 206"/>
                <a:gd name="T98" fmla="*/ 196 w 245"/>
                <a:gd name="T99" fmla="*/ 16 h 206"/>
                <a:gd name="T100" fmla="*/ 213 w 245"/>
                <a:gd name="T101" fmla="*/ 11 h 206"/>
                <a:gd name="T102" fmla="*/ 230 w 245"/>
                <a:gd name="T103" fmla="*/ 8 h 206"/>
                <a:gd name="T104" fmla="*/ 245 w 245"/>
                <a:gd name="T105" fmla="*/ 6 h 206"/>
                <a:gd name="T106" fmla="*/ 235 w 245"/>
                <a:gd name="T107" fmla="*/ 2 h 206"/>
                <a:gd name="T108" fmla="*/ 219 w 245"/>
                <a:gd name="T109" fmla="*/ 0 h 206"/>
                <a:gd name="T110" fmla="*/ 200 w 245"/>
                <a:gd name="T111" fmla="*/ 2 h 206"/>
                <a:gd name="T112" fmla="*/ 178 w 245"/>
                <a:gd name="T113" fmla="*/ 5 h 206"/>
                <a:gd name="T114" fmla="*/ 154 w 245"/>
                <a:gd name="T115" fmla="*/ 10 h 206"/>
                <a:gd name="T116" fmla="*/ 130 w 245"/>
                <a:gd name="T117" fmla="*/ 16 h 206"/>
                <a:gd name="T118" fmla="*/ 109 w 245"/>
                <a:gd name="T119" fmla="*/ 24 h 206"/>
                <a:gd name="T120" fmla="*/ 90 w 245"/>
                <a:gd name="T121" fmla="*/ 3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5" h="206">
                  <a:moveTo>
                    <a:pt x="90" y="31"/>
                  </a:moveTo>
                  <a:lnTo>
                    <a:pt x="72" y="40"/>
                  </a:lnTo>
                  <a:lnTo>
                    <a:pt x="56" y="50"/>
                  </a:lnTo>
                  <a:lnTo>
                    <a:pt x="40" y="62"/>
                  </a:lnTo>
                  <a:lnTo>
                    <a:pt x="27" y="74"/>
                  </a:lnTo>
                  <a:lnTo>
                    <a:pt x="17" y="87"/>
                  </a:lnTo>
                  <a:lnTo>
                    <a:pt x="8" y="100"/>
                  </a:lnTo>
                  <a:lnTo>
                    <a:pt x="3" y="113"/>
                  </a:lnTo>
                  <a:lnTo>
                    <a:pt x="0" y="127"/>
                  </a:lnTo>
                  <a:lnTo>
                    <a:pt x="3" y="149"/>
                  </a:lnTo>
                  <a:lnTo>
                    <a:pt x="14" y="166"/>
                  </a:lnTo>
                  <a:lnTo>
                    <a:pt x="32" y="181"/>
                  </a:lnTo>
                  <a:lnTo>
                    <a:pt x="53" y="192"/>
                  </a:lnTo>
                  <a:lnTo>
                    <a:pt x="80" y="200"/>
                  </a:lnTo>
                  <a:lnTo>
                    <a:pt x="109" y="205"/>
                  </a:lnTo>
                  <a:lnTo>
                    <a:pt x="136" y="206"/>
                  </a:lnTo>
                  <a:lnTo>
                    <a:pt x="164" y="203"/>
                  </a:lnTo>
                  <a:lnTo>
                    <a:pt x="169" y="203"/>
                  </a:lnTo>
                  <a:lnTo>
                    <a:pt x="175" y="201"/>
                  </a:lnTo>
                  <a:lnTo>
                    <a:pt x="180" y="197"/>
                  </a:lnTo>
                  <a:lnTo>
                    <a:pt x="181" y="193"/>
                  </a:lnTo>
                  <a:lnTo>
                    <a:pt x="180" y="191"/>
                  </a:lnTo>
                  <a:lnTo>
                    <a:pt x="175" y="191"/>
                  </a:lnTo>
                  <a:lnTo>
                    <a:pt x="169" y="190"/>
                  </a:lnTo>
                  <a:lnTo>
                    <a:pt x="162" y="190"/>
                  </a:lnTo>
                  <a:lnTo>
                    <a:pt x="154" y="190"/>
                  </a:lnTo>
                  <a:lnTo>
                    <a:pt x="146" y="190"/>
                  </a:lnTo>
                  <a:lnTo>
                    <a:pt x="139" y="190"/>
                  </a:lnTo>
                  <a:lnTo>
                    <a:pt x="135" y="190"/>
                  </a:lnTo>
                  <a:lnTo>
                    <a:pt x="120" y="189"/>
                  </a:lnTo>
                  <a:lnTo>
                    <a:pt x="107" y="188"/>
                  </a:lnTo>
                  <a:lnTo>
                    <a:pt x="93" y="187"/>
                  </a:lnTo>
                  <a:lnTo>
                    <a:pt x="78" y="184"/>
                  </a:lnTo>
                  <a:lnTo>
                    <a:pt x="64" y="181"/>
                  </a:lnTo>
                  <a:lnTo>
                    <a:pt x="49" y="174"/>
                  </a:lnTo>
                  <a:lnTo>
                    <a:pt x="36" y="165"/>
                  </a:lnTo>
                  <a:lnTo>
                    <a:pt x="22" y="152"/>
                  </a:lnTo>
                  <a:lnTo>
                    <a:pt x="19" y="136"/>
                  </a:lnTo>
                  <a:lnTo>
                    <a:pt x="20" y="122"/>
                  </a:lnTo>
                  <a:lnTo>
                    <a:pt x="26" y="108"/>
                  </a:lnTo>
                  <a:lnTo>
                    <a:pt x="35" y="95"/>
                  </a:lnTo>
                  <a:lnTo>
                    <a:pt x="48" y="83"/>
                  </a:lnTo>
                  <a:lnTo>
                    <a:pt x="62" y="71"/>
                  </a:lnTo>
                  <a:lnTo>
                    <a:pt x="78" y="61"/>
                  </a:lnTo>
                  <a:lnTo>
                    <a:pt x="97" y="51"/>
                  </a:lnTo>
                  <a:lnTo>
                    <a:pt x="116" y="42"/>
                  </a:lnTo>
                  <a:lnTo>
                    <a:pt x="136" y="34"/>
                  </a:lnTo>
                  <a:lnTo>
                    <a:pt x="156" y="27"/>
                  </a:lnTo>
                  <a:lnTo>
                    <a:pt x="175" y="21"/>
                  </a:lnTo>
                  <a:lnTo>
                    <a:pt x="196" y="16"/>
                  </a:lnTo>
                  <a:lnTo>
                    <a:pt x="213" y="11"/>
                  </a:lnTo>
                  <a:lnTo>
                    <a:pt x="230" y="8"/>
                  </a:lnTo>
                  <a:lnTo>
                    <a:pt x="245" y="6"/>
                  </a:lnTo>
                  <a:lnTo>
                    <a:pt x="235" y="2"/>
                  </a:lnTo>
                  <a:lnTo>
                    <a:pt x="219" y="0"/>
                  </a:lnTo>
                  <a:lnTo>
                    <a:pt x="200" y="2"/>
                  </a:lnTo>
                  <a:lnTo>
                    <a:pt x="178" y="5"/>
                  </a:lnTo>
                  <a:lnTo>
                    <a:pt x="154" y="10"/>
                  </a:lnTo>
                  <a:lnTo>
                    <a:pt x="130" y="16"/>
                  </a:lnTo>
                  <a:lnTo>
                    <a:pt x="109" y="24"/>
                  </a:lnTo>
                  <a:lnTo>
                    <a:pt x="9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2" name="Freeform 30"/>
            <p:cNvSpPr>
              <a:spLocks/>
            </p:cNvSpPr>
            <p:nvPr/>
          </p:nvSpPr>
          <p:spPr bwMode="auto">
            <a:xfrm>
              <a:off x="1401" y="2236"/>
              <a:ext cx="53" cy="80"/>
            </a:xfrm>
            <a:custGeom>
              <a:avLst/>
              <a:gdLst>
                <a:gd name="T0" fmla="*/ 134 w 159"/>
                <a:gd name="T1" fmla="*/ 53 h 160"/>
                <a:gd name="T2" fmla="*/ 138 w 159"/>
                <a:gd name="T3" fmla="*/ 70 h 160"/>
                <a:gd name="T4" fmla="*/ 135 w 159"/>
                <a:gd name="T5" fmla="*/ 84 h 160"/>
                <a:gd name="T6" fmla="*/ 125 w 159"/>
                <a:gd name="T7" fmla="*/ 96 h 160"/>
                <a:gd name="T8" fmla="*/ 111 w 159"/>
                <a:gd name="T9" fmla="*/ 107 h 160"/>
                <a:gd name="T10" fmla="*/ 93 w 159"/>
                <a:gd name="T11" fmla="*/ 117 h 160"/>
                <a:gd name="T12" fmla="*/ 74 w 159"/>
                <a:gd name="T13" fmla="*/ 126 h 160"/>
                <a:gd name="T14" fmla="*/ 54 w 159"/>
                <a:gd name="T15" fmla="*/ 136 h 160"/>
                <a:gd name="T16" fmla="*/ 37 w 159"/>
                <a:gd name="T17" fmla="*/ 146 h 160"/>
                <a:gd name="T18" fmla="*/ 34 w 159"/>
                <a:gd name="T19" fmla="*/ 149 h 160"/>
                <a:gd name="T20" fmla="*/ 32 w 159"/>
                <a:gd name="T21" fmla="*/ 151 h 160"/>
                <a:gd name="T22" fmla="*/ 32 w 159"/>
                <a:gd name="T23" fmla="*/ 154 h 160"/>
                <a:gd name="T24" fmla="*/ 35 w 159"/>
                <a:gd name="T25" fmla="*/ 157 h 160"/>
                <a:gd name="T26" fmla="*/ 38 w 159"/>
                <a:gd name="T27" fmla="*/ 159 h 160"/>
                <a:gd name="T28" fmla="*/ 43 w 159"/>
                <a:gd name="T29" fmla="*/ 160 h 160"/>
                <a:gd name="T30" fmla="*/ 47 w 159"/>
                <a:gd name="T31" fmla="*/ 160 h 160"/>
                <a:gd name="T32" fmla="*/ 51 w 159"/>
                <a:gd name="T33" fmla="*/ 159 h 160"/>
                <a:gd name="T34" fmla="*/ 73 w 159"/>
                <a:gd name="T35" fmla="*/ 150 h 160"/>
                <a:gd name="T36" fmla="*/ 95 w 159"/>
                <a:gd name="T37" fmla="*/ 139 h 160"/>
                <a:gd name="T38" fmla="*/ 115 w 159"/>
                <a:gd name="T39" fmla="*/ 128 h 160"/>
                <a:gd name="T40" fmla="*/ 134 w 159"/>
                <a:gd name="T41" fmla="*/ 115 h 160"/>
                <a:gd name="T42" fmla="*/ 147 w 159"/>
                <a:gd name="T43" fmla="*/ 101 h 160"/>
                <a:gd name="T44" fmla="*/ 156 w 159"/>
                <a:gd name="T45" fmla="*/ 85 h 160"/>
                <a:gd name="T46" fmla="*/ 159 w 159"/>
                <a:gd name="T47" fmla="*/ 68 h 160"/>
                <a:gd name="T48" fmla="*/ 153 w 159"/>
                <a:gd name="T49" fmla="*/ 50 h 160"/>
                <a:gd name="T50" fmla="*/ 140 w 159"/>
                <a:gd name="T51" fmla="*/ 36 h 160"/>
                <a:gd name="T52" fmla="*/ 122 w 159"/>
                <a:gd name="T53" fmla="*/ 24 h 160"/>
                <a:gd name="T54" fmla="*/ 99 w 159"/>
                <a:gd name="T55" fmla="*/ 14 h 160"/>
                <a:gd name="T56" fmla="*/ 76 w 159"/>
                <a:gd name="T57" fmla="*/ 7 h 160"/>
                <a:gd name="T58" fmla="*/ 51 w 159"/>
                <a:gd name="T59" fmla="*/ 2 h 160"/>
                <a:gd name="T60" fmla="*/ 29 w 159"/>
                <a:gd name="T61" fmla="*/ 0 h 160"/>
                <a:gd name="T62" fmla="*/ 12 w 159"/>
                <a:gd name="T63" fmla="*/ 1 h 160"/>
                <a:gd name="T64" fmla="*/ 0 w 159"/>
                <a:gd name="T65" fmla="*/ 5 h 160"/>
                <a:gd name="T66" fmla="*/ 21 w 159"/>
                <a:gd name="T67" fmla="*/ 9 h 160"/>
                <a:gd name="T68" fmla="*/ 41 w 159"/>
                <a:gd name="T69" fmla="*/ 12 h 160"/>
                <a:gd name="T70" fmla="*/ 60 w 159"/>
                <a:gd name="T71" fmla="*/ 15 h 160"/>
                <a:gd name="T72" fmla="*/ 79 w 159"/>
                <a:gd name="T73" fmla="*/ 19 h 160"/>
                <a:gd name="T74" fmla="*/ 96 w 159"/>
                <a:gd name="T75" fmla="*/ 24 h 160"/>
                <a:gd name="T76" fmla="*/ 112 w 159"/>
                <a:gd name="T77" fmla="*/ 31 h 160"/>
                <a:gd name="T78" fmla="*/ 125 w 159"/>
                <a:gd name="T79" fmla="*/ 40 h 160"/>
                <a:gd name="T80" fmla="*/ 134 w 159"/>
                <a:gd name="T81" fmla="*/ 5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60">
                  <a:moveTo>
                    <a:pt x="134" y="53"/>
                  </a:moveTo>
                  <a:lnTo>
                    <a:pt x="138" y="70"/>
                  </a:lnTo>
                  <a:lnTo>
                    <a:pt x="135" y="84"/>
                  </a:lnTo>
                  <a:lnTo>
                    <a:pt x="125" y="96"/>
                  </a:lnTo>
                  <a:lnTo>
                    <a:pt x="111" y="107"/>
                  </a:lnTo>
                  <a:lnTo>
                    <a:pt x="93" y="117"/>
                  </a:lnTo>
                  <a:lnTo>
                    <a:pt x="74" y="126"/>
                  </a:lnTo>
                  <a:lnTo>
                    <a:pt x="54" y="136"/>
                  </a:lnTo>
                  <a:lnTo>
                    <a:pt x="37" y="146"/>
                  </a:lnTo>
                  <a:lnTo>
                    <a:pt x="34" y="149"/>
                  </a:lnTo>
                  <a:lnTo>
                    <a:pt x="32" y="151"/>
                  </a:lnTo>
                  <a:lnTo>
                    <a:pt x="32" y="154"/>
                  </a:lnTo>
                  <a:lnTo>
                    <a:pt x="35" y="157"/>
                  </a:lnTo>
                  <a:lnTo>
                    <a:pt x="38" y="159"/>
                  </a:lnTo>
                  <a:lnTo>
                    <a:pt x="43" y="160"/>
                  </a:lnTo>
                  <a:lnTo>
                    <a:pt x="47" y="160"/>
                  </a:lnTo>
                  <a:lnTo>
                    <a:pt x="51" y="159"/>
                  </a:lnTo>
                  <a:lnTo>
                    <a:pt x="73" y="150"/>
                  </a:lnTo>
                  <a:lnTo>
                    <a:pt x="95" y="139"/>
                  </a:lnTo>
                  <a:lnTo>
                    <a:pt x="115" y="128"/>
                  </a:lnTo>
                  <a:lnTo>
                    <a:pt x="134" y="115"/>
                  </a:lnTo>
                  <a:lnTo>
                    <a:pt x="147" y="101"/>
                  </a:lnTo>
                  <a:lnTo>
                    <a:pt x="156" y="85"/>
                  </a:lnTo>
                  <a:lnTo>
                    <a:pt x="159" y="68"/>
                  </a:lnTo>
                  <a:lnTo>
                    <a:pt x="153" y="50"/>
                  </a:lnTo>
                  <a:lnTo>
                    <a:pt x="140" y="36"/>
                  </a:lnTo>
                  <a:lnTo>
                    <a:pt x="122" y="24"/>
                  </a:lnTo>
                  <a:lnTo>
                    <a:pt x="99" y="14"/>
                  </a:lnTo>
                  <a:lnTo>
                    <a:pt x="76" y="7"/>
                  </a:lnTo>
                  <a:lnTo>
                    <a:pt x="51" y="2"/>
                  </a:lnTo>
                  <a:lnTo>
                    <a:pt x="29" y="0"/>
                  </a:lnTo>
                  <a:lnTo>
                    <a:pt x="12" y="1"/>
                  </a:lnTo>
                  <a:lnTo>
                    <a:pt x="0" y="5"/>
                  </a:lnTo>
                  <a:lnTo>
                    <a:pt x="21" y="9"/>
                  </a:lnTo>
                  <a:lnTo>
                    <a:pt x="41" y="12"/>
                  </a:lnTo>
                  <a:lnTo>
                    <a:pt x="60" y="15"/>
                  </a:lnTo>
                  <a:lnTo>
                    <a:pt x="79" y="19"/>
                  </a:lnTo>
                  <a:lnTo>
                    <a:pt x="96" y="24"/>
                  </a:lnTo>
                  <a:lnTo>
                    <a:pt x="112" y="31"/>
                  </a:lnTo>
                  <a:lnTo>
                    <a:pt x="125" y="40"/>
                  </a:lnTo>
                  <a:lnTo>
                    <a:pt x="13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3" name="Freeform 31"/>
            <p:cNvSpPr>
              <a:spLocks/>
            </p:cNvSpPr>
            <p:nvPr/>
          </p:nvSpPr>
          <p:spPr bwMode="auto">
            <a:xfrm>
              <a:off x="1208" y="2218"/>
              <a:ext cx="133" cy="166"/>
            </a:xfrm>
            <a:custGeom>
              <a:avLst/>
              <a:gdLst>
                <a:gd name="T0" fmla="*/ 125 w 399"/>
                <a:gd name="T1" fmla="*/ 62 h 332"/>
                <a:gd name="T2" fmla="*/ 67 w 399"/>
                <a:gd name="T3" fmla="*/ 101 h 332"/>
                <a:gd name="T4" fmla="*/ 22 w 399"/>
                <a:gd name="T5" fmla="*/ 147 h 332"/>
                <a:gd name="T6" fmla="*/ 0 w 399"/>
                <a:gd name="T7" fmla="*/ 200 h 332"/>
                <a:gd name="T8" fmla="*/ 4 w 399"/>
                <a:gd name="T9" fmla="*/ 235 h 332"/>
                <a:gd name="T10" fmla="*/ 13 w 399"/>
                <a:gd name="T11" fmla="*/ 249 h 332"/>
                <a:gd name="T12" fmla="*/ 26 w 399"/>
                <a:gd name="T13" fmla="*/ 262 h 332"/>
                <a:gd name="T14" fmla="*/ 42 w 399"/>
                <a:gd name="T15" fmla="*/ 273 h 332"/>
                <a:gd name="T16" fmla="*/ 70 w 399"/>
                <a:gd name="T17" fmla="*/ 285 h 332"/>
                <a:gd name="T18" fmla="*/ 107 w 399"/>
                <a:gd name="T19" fmla="*/ 298 h 332"/>
                <a:gd name="T20" fmla="*/ 148 w 399"/>
                <a:gd name="T21" fmla="*/ 308 h 332"/>
                <a:gd name="T22" fmla="*/ 189 w 399"/>
                <a:gd name="T23" fmla="*/ 316 h 332"/>
                <a:gd name="T24" fmla="*/ 231 w 399"/>
                <a:gd name="T25" fmla="*/ 322 h 332"/>
                <a:gd name="T26" fmla="*/ 273 w 399"/>
                <a:gd name="T27" fmla="*/ 326 h 332"/>
                <a:gd name="T28" fmla="*/ 316 w 399"/>
                <a:gd name="T29" fmla="*/ 329 h 332"/>
                <a:gd name="T30" fmla="*/ 358 w 399"/>
                <a:gd name="T31" fmla="*/ 331 h 332"/>
                <a:gd name="T32" fmla="*/ 386 w 399"/>
                <a:gd name="T33" fmla="*/ 332 h 332"/>
                <a:gd name="T34" fmla="*/ 396 w 399"/>
                <a:gd name="T35" fmla="*/ 326 h 332"/>
                <a:gd name="T36" fmla="*/ 399 w 399"/>
                <a:gd name="T37" fmla="*/ 316 h 332"/>
                <a:gd name="T38" fmla="*/ 390 w 399"/>
                <a:gd name="T39" fmla="*/ 309 h 332"/>
                <a:gd name="T40" fmla="*/ 364 w 399"/>
                <a:gd name="T41" fmla="*/ 308 h 332"/>
                <a:gd name="T42" fmla="*/ 325 w 399"/>
                <a:gd name="T43" fmla="*/ 307 h 332"/>
                <a:gd name="T44" fmla="*/ 286 w 399"/>
                <a:gd name="T45" fmla="*/ 305 h 332"/>
                <a:gd name="T46" fmla="*/ 247 w 399"/>
                <a:gd name="T47" fmla="*/ 301 h 332"/>
                <a:gd name="T48" fmla="*/ 208 w 399"/>
                <a:gd name="T49" fmla="*/ 296 h 332"/>
                <a:gd name="T50" fmla="*/ 168 w 399"/>
                <a:gd name="T51" fmla="*/ 289 h 332"/>
                <a:gd name="T52" fmla="*/ 131 w 399"/>
                <a:gd name="T53" fmla="*/ 281 h 332"/>
                <a:gd name="T54" fmla="*/ 94 w 399"/>
                <a:gd name="T55" fmla="*/ 269 h 332"/>
                <a:gd name="T56" fmla="*/ 62 w 399"/>
                <a:gd name="T57" fmla="*/ 256 h 332"/>
                <a:gd name="T58" fmla="*/ 44 w 399"/>
                <a:gd name="T59" fmla="*/ 236 h 332"/>
                <a:gd name="T60" fmla="*/ 38 w 399"/>
                <a:gd name="T61" fmla="*/ 210 h 332"/>
                <a:gd name="T62" fmla="*/ 46 w 399"/>
                <a:gd name="T63" fmla="*/ 173 h 332"/>
                <a:gd name="T64" fmla="*/ 62 w 399"/>
                <a:gd name="T65" fmla="*/ 145 h 332"/>
                <a:gd name="T66" fmla="*/ 84 w 399"/>
                <a:gd name="T67" fmla="*/ 120 h 332"/>
                <a:gd name="T68" fmla="*/ 110 w 399"/>
                <a:gd name="T69" fmla="*/ 98 h 332"/>
                <a:gd name="T70" fmla="*/ 141 w 399"/>
                <a:gd name="T71" fmla="*/ 78 h 332"/>
                <a:gd name="T72" fmla="*/ 179 w 399"/>
                <a:gd name="T73" fmla="*/ 57 h 332"/>
                <a:gd name="T74" fmla="*/ 223 w 399"/>
                <a:gd name="T75" fmla="*/ 37 h 332"/>
                <a:gd name="T76" fmla="*/ 271 w 399"/>
                <a:gd name="T77" fmla="*/ 19 h 332"/>
                <a:gd name="T78" fmla="*/ 313 w 399"/>
                <a:gd name="T79" fmla="*/ 6 h 332"/>
                <a:gd name="T80" fmla="*/ 315 w 399"/>
                <a:gd name="T81" fmla="*/ 0 h 332"/>
                <a:gd name="T82" fmla="*/ 273 w 399"/>
                <a:gd name="T83" fmla="*/ 5 h 332"/>
                <a:gd name="T84" fmla="*/ 223 w 399"/>
                <a:gd name="T85" fmla="*/ 17 h 332"/>
                <a:gd name="T86" fmla="*/ 176 w 399"/>
                <a:gd name="T87" fmla="*/ 3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9" h="332">
                  <a:moveTo>
                    <a:pt x="155" y="45"/>
                  </a:moveTo>
                  <a:lnTo>
                    <a:pt x="125" y="62"/>
                  </a:lnTo>
                  <a:lnTo>
                    <a:pt x="94" y="81"/>
                  </a:lnTo>
                  <a:lnTo>
                    <a:pt x="67" y="101"/>
                  </a:lnTo>
                  <a:lnTo>
                    <a:pt x="42" y="123"/>
                  </a:lnTo>
                  <a:lnTo>
                    <a:pt x="22" y="147"/>
                  </a:lnTo>
                  <a:lnTo>
                    <a:pt x="7" y="172"/>
                  </a:lnTo>
                  <a:lnTo>
                    <a:pt x="0" y="200"/>
                  </a:lnTo>
                  <a:lnTo>
                    <a:pt x="2" y="228"/>
                  </a:lnTo>
                  <a:lnTo>
                    <a:pt x="4" y="235"/>
                  </a:lnTo>
                  <a:lnTo>
                    <a:pt x="9" y="243"/>
                  </a:lnTo>
                  <a:lnTo>
                    <a:pt x="13" y="249"/>
                  </a:lnTo>
                  <a:lnTo>
                    <a:pt x="19" y="256"/>
                  </a:lnTo>
                  <a:lnTo>
                    <a:pt x="26" y="262"/>
                  </a:lnTo>
                  <a:lnTo>
                    <a:pt x="33" y="268"/>
                  </a:lnTo>
                  <a:lnTo>
                    <a:pt x="42" y="273"/>
                  </a:lnTo>
                  <a:lnTo>
                    <a:pt x="51" y="277"/>
                  </a:lnTo>
                  <a:lnTo>
                    <a:pt x="70" y="285"/>
                  </a:lnTo>
                  <a:lnTo>
                    <a:pt x="89" y="292"/>
                  </a:lnTo>
                  <a:lnTo>
                    <a:pt x="107" y="298"/>
                  </a:lnTo>
                  <a:lnTo>
                    <a:pt x="128" y="303"/>
                  </a:lnTo>
                  <a:lnTo>
                    <a:pt x="148" y="308"/>
                  </a:lnTo>
                  <a:lnTo>
                    <a:pt x="168" y="312"/>
                  </a:lnTo>
                  <a:lnTo>
                    <a:pt x="189" y="316"/>
                  </a:lnTo>
                  <a:lnTo>
                    <a:pt x="209" y="319"/>
                  </a:lnTo>
                  <a:lnTo>
                    <a:pt x="231" y="322"/>
                  </a:lnTo>
                  <a:lnTo>
                    <a:pt x="253" y="324"/>
                  </a:lnTo>
                  <a:lnTo>
                    <a:pt x="273" y="326"/>
                  </a:lnTo>
                  <a:lnTo>
                    <a:pt x="295" y="328"/>
                  </a:lnTo>
                  <a:lnTo>
                    <a:pt x="316" y="329"/>
                  </a:lnTo>
                  <a:lnTo>
                    <a:pt x="338" y="330"/>
                  </a:lnTo>
                  <a:lnTo>
                    <a:pt x="358" y="331"/>
                  </a:lnTo>
                  <a:lnTo>
                    <a:pt x="380" y="332"/>
                  </a:lnTo>
                  <a:lnTo>
                    <a:pt x="386" y="332"/>
                  </a:lnTo>
                  <a:lnTo>
                    <a:pt x="392" y="329"/>
                  </a:lnTo>
                  <a:lnTo>
                    <a:pt x="396" y="326"/>
                  </a:lnTo>
                  <a:lnTo>
                    <a:pt x="399" y="321"/>
                  </a:lnTo>
                  <a:lnTo>
                    <a:pt x="399" y="316"/>
                  </a:lnTo>
                  <a:lnTo>
                    <a:pt x="396" y="312"/>
                  </a:lnTo>
                  <a:lnTo>
                    <a:pt x="390" y="309"/>
                  </a:lnTo>
                  <a:lnTo>
                    <a:pt x="385" y="308"/>
                  </a:lnTo>
                  <a:lnTo>
                    <a:pt x="364" y="308"/>
                  </a:lnTo>
                  <a:lnTo>
                    <a:pt x="345" y="308"/>
                  </a:lnTo>
                  <a:lnTo>
                    <a:pt x="325" y="307"/>
                  </a:lnTo>
                  <a:lnTo>
                    <a:pt x="306" y="306"/>
                  </a:lnTo>
                  <a:lnTo>
                    <a:pt x="286" y="305"/>
                  </a:lnTo>
                  <a:lnTo>
                    <a:pt x="266" y="303"/>
                  </a:lnTo>
                  <a:lnTo>
                    <a:pt x="247" y="301"/>
                  </a:lnTo>
                  <a:lnTo>
                    <a:pt x="226" y="299"/>
                  </a:lnTo>
                  <a:lnTo>
                    <a:pt x="208" y="296"/>
                  </a:lnTo>
                  <a:lnTo>
                    <a:pt x="187" y="293"/>
                  </a:lnTo>
                  <a:lnTo>
                    <a:pt x="168" y="289"/>
                  </a:lnTo>
                  <a:lnTo>
                    <a:pt x="150" y="285"/>
                  </a:lnTo>
                  <a:lnTo>
                    <a:pt x="131" y="281"/>
                  </a:lnTo>
                  <a:lnTo>
                    <a:pt x="113" y="275"/>
                  </a:lnTo>
                  <a:lnTo>
                    <a:pt x="94" y="269"/>
                  </a:lnTo>
                  <a:lnTo>
                    <a:pt x="77" y="263"/>
                  </a:lnTo>
                  <a:lnTo>
                    <a:pt x="62" y="256"/>
                  </a:lnTo>
                  <a:lnTo>
                    <a:pt x="51" y="246"/>
                  </a:lnTo>
                  <a:lnTo>
                    <a:pt x="44" y="236"/>
                  </a:lnTo>
                  <a:lnTo>
                    <a:pt x="38" y="224"/>
                  </a:lnTo>
                  <a:lnTo>
                    <a:pt x="38" y="210"/>
                  </a:lnTo>
                  <a:lnTo>
                    <a:pt x="41" y="192"/>
                  </a:lnTo>
                  <a:lnTo>
                    <a:pt x="46" y="173"/>
                  </a:lnTo>
                  <a:lnTo>
                    <a:pt x="52" y="160"/>
                  </a:lnTo>
                  <a:lnTo>
                    <a:pt x="62" y="145"/>
                  </a:lnTo>
                  <a:lnTo>
                    <a:pt x="74" y="132"/>
                  </a:lnTo>
                  <a:lnTo>
                    <a:pt x="84" y="120"/>
                  </a:lnTo>
                  <a:lnTo>
                    <a:pt x="97" y="109"/>
                  </a:lnTo>
                  <a:lnTo>
                    <a:pt x="110" y="98"/>
                  </a:lnTo>
                  <a:lnTo>
                    <a:pt x="125" y="88"/>
                  </a:lnTo>
                  <a:lnTo>
                    <a:pt x="141" y="78"/>
                  </a:lnTo>
                  <a:lnTo>
                    <a:pt x="160" y="67"/>
                  </a:lnTo>
                  <a:lnTo>
                    <a:pt x="179" y="57"/>
                  </a:lnTo>
                  <a:lnTo>
                    <a:pt x="200" y="47"/>
                  </a:lnTo>
                  <a:lnTo>
                    <a:pt x="223" y="37"/>
                  </a:lnTo>
                  <a:lnTo>
                    <a:pt x="248" y="28"/>
                  </a:lnTo>
                  <a:lnTo>
                    <a:pt x="271" y="19"/>
                  </a:lnTo>
                  <a:lnTo>
                    <a:pt x="293" y="12"/>
                  </a:lnTo>
                  <a:lnTo>
                    <a:pt x="313" y="6"/>
                  </a:lnTo>
                  <a:lnTo>
                    <a:pt x="331" y="1"/>
                  </a:lnTo>
                  <a:lnTo>
                    <a:pt x="315" y="0"/>
                  </a:lnTo>
                  <a:lnTo>
                    <a:pt x="295" y="1"/>
                  </a:lnTo>
                  <a:lnTo>
                    <a:pt x="273" y="5"/>
                  </a:lnTo>
                  <a:lnTo>
                    <a:pt x="248" y="10"/>
                  </a:lnTo>
                  <a:lnTo>
                    <a:pt x="223" y="17"/>
                  </a:lnTo>
                  <a:lnTo>
                    <a:pt x="199" y="25"/>
                  </a:lnTo>
                  <a:lnTo>
                    <a:pt x="176" y="35"/>
                  </a:lnTo>
                  <a:lnTo>
                    <a:pt x="155"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4" name="Freeform 32"/>
            <p:cNvSpPr>
              <a:spLocks/>
            </p:cNvSpPr>
            <p:nvPr/>
          </p:nvSpPr>
          <p:spPr bwMode="auto">
            <a:xfrm>
              <a:off x="1396" y="2213"/>
              <a:ext cx="116" cy="110"/>
            </a:xfrm>
            <a:custGeom>
              <a:avLst/>
              <a:gdLst>
                <a:gd name="T0" fmla="*/ 290 w 348"/>
                <a:gd name="T1" fmla="*/ 69 h 222"/>
                <a:gd name="T2" fmla="*/ 306 w 348"/>
                <a:gd name="T3" fmla="*/ 81 h 222"/>
                <a:gd name="T4" fmla="*/ 315 w 348"/>
                <a:gd name="T5" fmla="*/ 95 h 222"/>
                <a:gd name="T6" fmla="*/ 321 w 348"/>
                <a:gd name="T7" fmla="*/ 110 h 222"/>
                <a:gd name="T8" fmla="*/ 321 w 348"/>
                <a:gd name="T9" fmla="*/ 126 h 222"/>
                <a:gd name="T10" fmla="*/ 318 w 348"/>
                <a:gd name="T11" fmla="*/ 139 h 222"/>
                <a:gd name="T12" fmla="*/ 312 w 348"/>
                <a:gd name="T13" fmla="*/ 150 h 222"/>
                <a:gd name="T14" fmla="*/ 302 w 348"/>
                <a:gd name="T15" fmla="*/ 161 h 222"/>
                <a:gd name="T16" fmla="*/ 292 w 348"/>
                <a:gd name="T17" fmla="*/ 170 h 222"/>
                <a:gd name="T18" fmla="*/ 279 w 348"/>
                <a:gd name="T19" fmla="*/ 180 h 222"/>
                <a:gd name="T20" fmla="*/ 265 w 348"/>
                <a:gd name="T21" fmla="*/ 188 h 222"/>
                <a:gd name="T22" fmla="*/ 252 w 348"/>
                <a:gd name="T23" fmla="*/ 198 h 222"/>
                <a:gd name="T24" fmla="*/ 239 w 348"/>
                <a:gd name="T25" fmla="*/ 207 h 222"/>
                <a:gd name="T26" fmla="*/ 236 w 348"/>
                <a:gd name="T27" fmla="*/ 210 h 222"/>
                <a:gd name="T28" fmla="*/ 235 w 348"/>
                <a:gd name="T29" fmla="*/ 213 h 222"/>
                <a:gd name="T30" fmla="*/ 236 w 348"/>
                <a:gd name="T31" fmla="*/ 216 h 222"/>
                <a:gd name="T32" fmla="*/ 239 w 348"/>
                <a:gd name="T33" fmla="*/ 219 h 222"/>
                <a:gd name="T34" fmla="*/ 244 w 348"/>
                <a:gd name="T35" fmla="*/ 221 h 222"/>
                <a:gd name="T36" fmla="*/ 248 w 348"/>
                <a:gd name="T37" fmla="*/ 222 h 222"/>
                <a:gd name="T38" fmla="*/ 254 w 348"/>
                <a:gd name="T39" fmla="*/ 221 h 222"/>
                <a:gd name="T40" fmla="*/ 258 w 348"/>
                <a:gd name="T41" fmla="*/ 219 h 222"/>
                <a:gd name="T42" fmla="*/ 287 w 348"/>
                <a:gd name="T43" fmla="*/ 206 h 222"/>
                <a:gd name="T44" fmla="*/ 310 w 348"/>
                <a:gd name="T45" fmla="*/ 188 h 222"/>
                <a:gd name="T46" fmla="*/ 331 w 348"/>
                <a:gd name="T47" fmla="*/ 168 h 222"/>
                <a:gd name="T48" fmla="*/ 344 w 348"/>
                <a:gd name="T49" fmla="*/ 147 h 222"/>
                <a:gd name="T50" fmla="*/ 348 w 348"/>
                <a:gd name="T51" fmla="*/ 124 h 222"/>
                <a:gd name="T52" fmla="*/ 345 w 348"/>
                <a:gd name="T53" fmla="*/ 102 h 222"/>
                <a:gd name="T54" fmla="*/ 334 w 348"/>
                <a:gd name="T55" fmla="*/ 81 h 222"/>
                <a:gd name="T56" fmla="*/ 310 w 348"/>
                <a:gd name="T57" fmla="*/ 62 h 222"/>
                <a:gd name="T58" fmla="*/ 293 w 348"/>
                <a:gd name="T59" fmla="*/ 52 h 222"/>
                <a:gd name="T60" fmla="*/ 273 w 348"/>
                <a:gd name="T61" fmla="*/ 43 h 222"/>
                <a:gd name="T62" fmla="*/ 249 w 348"/>
                <a:gd name="T63" fmla="*/ 34 h 222"/>
                <a:gd name="T64" fmla="*/ 226 w 348"/>
                <a:gd name="T65" fmla="*/ 27 h 222"/>
                <a:gd name="T66" fmla="*/ 202 w 348"/>
                <a:gd name="T67" fmla="*/ 21 h 222"/>
                <a:gd name="T68" fmla="*/ 176 w 348"/>
                <a:gd name="T69" fmla="*/ 16 h 222"/>
                <a:gd name="T70" fmla="*/ 151 w 348"/>
                <a:gd name="T71" fmla="*/ 11 h 222"/>
                <a:gd name="T72" fmla="*/ 125 w 348"/>
                <a:gd name="T73" fmla="*/ 7 h 222"/>
                <a:gd name="T74" fmla="*/ 102 w 348"/>
                <a:gd name="T75" fmla="*/ 4 h 222"/>
                <a:gd name="T76" fmla="*/ 78 w 348"/>
                <a:gd name="T77" fmla="*/ 2 h 222"/>
                <a:gd name="T78" fmla="*/ 58 w 348"/>
                <a:gd name="T79" fmla="*/ 0 h 222"/>
                <a:gd name="T80" fmla="*/ 39 w 348"/>
                <a:gd name="T81" fmla="*/ 0 h 222"/>
                <a:gd name="T82" fmla="*/ 23 w 348"/>
                <a:gd name="T83" fmla="*/ 0 h 222"/>
                <a:gd name="T84" fmla="*/ 12 w 348"/>
                <a:gd name="T85" fmla="*/ 1 h 222"/>
                <a:gd name="T86" fmla="*/ 4 w 348"/>
                <a:gd name="T87" fmla="*/ 3 h 222"/>
                <a:gd name="T88" fmla="*/ 0 w 348"/>
                <a:gd name="T89" fmla="*/ 5 h 222"/>
                <a:gd name="T90" fmla="*/ 14 w 348"/>
                <a:gd name="T91" fmla="*/ 7 h 222"/>
                <a:gd name="T92" fmla="*/ 30 w 348"/>
                <a:gd name="T93" fmla="*/ 8 h 222"/>
                <a:gd name="T94" fmla="*/ 46 w 348"/>
                <a:gd name="T95" fmla="*/ 10 h 222"/>
                <a:gd name="T96" fmla="*/ 64 w 348"/>
                <a:gd name="T97" fmla="*/ 12 h 222"/>
                <a:gd name="T98" fmla="*/ 83 w 348"/>
                <a:gd name="T99" fmla="*/ 14 h 222"/>
                <a:gd name="T100" fmla="*/ 102 w 348"/>
                <a:gd name="T101" fmla="*/ 16 h 222"/>
                <a:gd name="T102" fmla="*/ 120 w 348"/>
                <a:gd name="T103" fmla="*/ 19 h 222"/>
                <a:gd name="T104" fmla="*/ 141 w 348"/>
                <a:gd name="T105" fmla="*/ 22 h 222"/>
                <a:gd name="T106" fmla="*/ 160 w 348"/>
                <a:gd name="T107" fmla="*/ 26 h 222"/>
                <a:gd name="T108" fmla="*/ 180 w 348"/>
                <a:gd name="T109" fmla="*/ 30 h 222"/>
                <a:gd name="T110" fmla="*/ 200 w 348"/>
                <a:gd name="T111" fmla="*/ 35 h 222"/>
                <a:gd name="T112" fmla="*/ 219 w 348"/>
                <a:gd name="T113" fmla="*/ 41 h 222"/>
                <a:gd name="T114" fmla="*/ 238 w 348"/>
                <a:gd name="T115" fmla="*/ 47 h 222"/>
                <a:gd name="T116" fmla="*/ 257 w 348"/>
                <a:gd name="T117" fmla="*/ 53 h 222"/>
                <a:gd name="T118" fmla="*/ 274 w 348"/>
                <a:gd name="T119" fmla="*/ 61 h 222"/>
                <a:gd name="T120" fmla="*/ 290 w 348"/>
                <a:gd name="T121" fmla="*/ 6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8" h="222">
                  <a:moveTo>
                    <a:pt x="290" y="69"/>
                  </a:moveTo>
                  <a:lnTo>
                    <a:pt x="306" y="81"/>
                  </a:lnTo>
                  <a:lnTo>
                    <a:pt x="315" y="95"/>
                  </a:lnTo>
                  <a:lnTo>
                    <a:pt x="321" y="110"/>
                  </a:lnTo>
                  <a:lnTo>
                    <a:pt x="321" y="126"/>
                  </a:lnTo>
                  <a:lnTo>
                    <a:pt x="318" y="139"/>
                  </a:lnTo>
                  <a:lnTo>
                    <a:pt x="312" y="150"/>
                  </a:lnTo>
                  <a:lnTo>
                    <a:pt x="302" y="161"/>
                  </a:lnTo>
                  <a:lnTo>
                    <a:pt x="292" y="170"/>
                  </a:lnTo>
                  <a:lnTo>
                    <a:pt x="279" y="180"/>
                  </a:lnTo>
                  <a:lnTo>
                    <a:pt x="265" y="188"/>
                  </a:lnTo>
                  <a:lnTo>
                    <a:pt x="252" y="198"/>
                  </a:lnTo>
                  <a:lnTo>
                    <a:pt x="239" y="207"/>
                  </a:lnTo>
                  <a:lnTo>
                    <a:pt x="236" y="210"/>
                  </a:lnTo>
                  <a:lnTo>
                    <a:pt x="235" y="213"/>
                  </a:lnTo>
                  <a:lnTo>
                    <a:pt x="236" y="216"/>
                  </a:lnTo>
                  <a:lnTo>
                    <a:pt x="239" y="219"/>
                  </a:lnTo>
                  <a:lnTo>
                    <a:pt x="244" y="221"/>
                  </a:lnTo>
                  <a:lnTo>
                    <a:pt x="248" y="222"/>
                  </a:lnTo>
                  <a:lnTo>
                    <a:pt x="254" y="221"/>
                  </a:lnTo>
                  <a:lnTo>
                    <a:pt x="258" y="219"/>
                  </a:lnTo>
                  <a:lnTo>
                    <a:pt x="287" y="206"/>
                  </a:lnTo>
                  <a:lnTo>
                    <a:pt x="310" y="188"/>
                  </a:lnTo>
                  <a:lnTo>
                    <a:pt x="331" y="168"/>
                  </a:lnTo>
                  <a:lnTo>
                    <a:pt x="344" y="147"/>
                  </a:lnTo>
                  <a:lnTo>
                    <a:pt x="348" y="124"/>
                  </a:lnTo>
                  <a:lnTo>
                    <a:pt x="345" y="102"/>
                  </a:lnTo>
                  <a:lnTo>
                    <a:pt x="334" y="81"/>
                  </a:lnTo>
                  <a:lnTo>
                    <a:pt x="310" y="62"/>
                  </a:lnTo>
                  <a:lnTo>
                    <a:pt x="293" y="52"/>
                  </a:lnTo>
                  <a:lnTo>
                    <a:pt x="273" y="43"/>
                  </a:lnTo>
                  <a:lnTo>
                    <a:pt x="249" y="34"/>
                  </a:lnTo>
                  <a:lnTo>
                    <a:pt x="226" y="27"/>
                  </a:lnTo>
                  <a:lnTo>
                    <a:pt x="202" y="21"/>
                  </a:lnTo>
                  <a:lnTo>
                    <a:pt x="176" y="16"/>
                  </a:lnTo>
                  <a:lnTo>
                    <a:pt x="151" y="11"/>
                  </a:lnTo>
                  <a:lnTo>
                    <a:pt x="125" y="7"/>
                  </a:lnTo>
                  <a:lnTo>
                    <a:pt x="102" y="4"/>
                  </a:lnTo>
                  <a:lnTo>
                    <a:pt x="78" y="2"/>
                  </a:lnTo>
                  <a:lnTo>
                    <a:pt x="58" y="0"/>
                  </a:lnTo>
                  <a:lnTo>
                    <a:pt x="39" y="0"/>
                  </a:lnTo>
                  <a:lnTo>
                    <a:pt x="23" y="0"/>
                  </a:lnTo>
                  <a:lnTo>
                    <a:pt x="12" y="1"/>
                  </a:lnTo>
                  <a:lnTo>
                    <a:pt x="4" y="3"/>
                  </a:lnTo>
                  <a:lnTo>
                    <a:pt x="0" y="5"/>
                  </a:lnTo>
                  <a:lnTo>
                    <a:pt x="14" y="7"/>
                  </a:lnTo>
                  <a:lnTo>
                    <a:pt x="30" y="8"/>
                  </a:lnTo>
                  <a:lnTo>
                    <a:pt x="46" y="10"/>
                  </a:lnTo>
                  <a:lnTo>
                    <a:pt x="64" y="12"/>
                  </a:lnTo>
                  <a:lnTo>
                    <a:pt x="83" y="14"/>
                  </a:lnTo>
                  <a:lnTo>
                    <a:pt x="102" y="16"/>
                  </a:lnTo>
                  <a:lnTo>
                    <a:pt x="120" y="19"/>
                  </a:lnTo>
                  <a:lnTo>
                    <a:pt x="141" y="22"/>
                  </a:lnTo>
                  <a:lnTo>
                    <a:pt x="160" y="26"/>
                  </a:lnTo>
                  <a:lnTo>
                    <a:pt x="180" y="30"/>
                  </a:lnTo>
                  <a:lnTo>
                    <a:pt x="200" y="35"/>
                  </a:lnTo>
                  <a:lnTo>
                    <a:pt x="219" y="41"/>
                  </a:lnTo>
                  <a:lnTo>
                    <a:pt x="238" y="47"/>
                  </a:lnTo>
                  <a:lnTo>
                    <a:pt x="257" y="53"/>
                  </a:lnTo>
                  <a:lnTo>
                    <a:pt x="274" y="61"/>
                  </a:lnTo>
                  <a:lnTo>
                    <a:pt x="2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5" name="Freeform 33"/>
            <p:cNvSpPr>
              <a:spLocks/>
            </p:cNvSpPr>
            <p:nvPr/>
          </p:nvSpPr>
          <p:spPr bwMode="auto">
            <a:xfrm>
              <a:off x="1162" y="2273"/>
              <a:ext cx="48" cy="103"/>
            </a:xfrm>
            <a:custGeom>
              <a:avLst/>
              <a:gdLst>
                <a:gd name="T0" fmla="*/ 0 w 142"/>
                <a:gd name="T1" fmla="*/ 113 h 207"/>
                <a:gd name="T2" fmla="*/ 0 w 142"/>
                <a:gd name="T3" fmla="*/ 130 h 207"/>
                <a:gd name="T4" fmla="*/ 6 w 142"/>
                <a:gd name="T5" fmla="*/ 146 h 207"/>
                <a:gd name="T6" fmla="*/ 16 w 142"/>
                <a:gd name="T7" fmla="*/ 161 h 207"/>
                <a:gd name="T8" fmla="*/ 31 w 142"/>
                <a:gd name="T9" fmla="*/ 174 h 207"/>
                <a:gd name="T10" fmla="*/ 48 w 142"/>
                <a:gd name="T11" fmla="*/ 185 h 207"/>
                <a:gd name="T12" fmla="*/ 68 w 142"/>
                <a:gd name="T13" fmla="*/ 195 h 207"/>
                <a:gd name="T14" fmla="*/ 92 w 142"/>
                <a:gd name="T15" fmla="*/ 202 h 207"/>
                <a:gd name="T16" fmla="*/ 115 w 142"/>
                <a:gd name="T17" fmla="*/ 206 h 207"/>
                <a:gd name="T18" fmla="*/ 122 w 142"/>
                <a:gd name="T19" fmla="*/ 207 h 207"/>
                <a:gd name="T20" fmla="*/ 129 w 142"/>
                <a:gd name="T21" fmla="*/ 205 h 207"/>
                <a:gd name="T22" fmla="*/ 135 w 142"/>
                <a:gd name="T23" fmla="*/ 202 h 207"/>
                <a:gd name="T24" fmla="*/ 138 w 142"/>
                <a:gd name="T25" fmla="*/ 198 h 207"/>
                <a:gd name="T26" fmla="*/ 138 w 142"/>
                <a:gd name="T27" fmla="*/ 193 h 207"/>
                <a:gd name="T28" fmla="*/ 137 w 142"/>
                <a:gd name="T29" fmla="*/ 188 h 207"/>
                <a:gd name="T30" fmla="*/ 132 w 142"/>
                <a:gd name="T31" fmla="*/ 184 h 207"/>
                <a:gd name="T32" fmla="*/ 125 w 142"/>
                <a:gd name="T33" fmla="*/ 182 h 207"/>
                <a:gd name="T34" fmla="*/ 102 w 142"/>
                <a:gd name="T35" fmla="*/ 176 h 207"/>
                <a:gd name="T36" fmla="*/ 80 w 142"/>
                <a:gd name="T37" fmla="*/ 168 h 207"/>
                <a:gd name="T38" fmla="*/ 63 w 142"/>
                <a:gd name="T39" fmla="*/ 157 h 207"/>
                <a:gd name="T40" fmla="*/ 50 w 142"/>
                <a:gd name="T41" fmla="*/ 145 h 207"/>
                <a:gd name="T42" fmla="*/ 41 w 142"/>
                <a:gd name="T43" fmla="*/ 130 h 207"/>
                <a:gd name="T44" fmla="*/ 37 w 142"/>
                <a:gd name="T45" fmla="*/ 114 h 207"/>
                <a:gd name="T46" fmla="*/ 37 w 142"/>
                <a:gd name="T47" fmla="*/ 97 h 207"/>
                <a:gd name="T48" fmla="*/ 44 w 142"/>
                <a:gd name="T49" fmla="*/ 79 h 207"/>
                <a:gd name="T50" fmla="*/ 54 w 142"/>
                <a:gd name="T51" fmla="*/ 65 h 207"/>
                <a:gd name="T52" fmla="*/ 70 w 142"/>
                <a:gd name="T53" fmla="*/ 52 h 207"/>
                <a:gd name="T54" fmla="*/ 87 w 142"/>
                <a:gd name="T55" fmla="*/ 40 h 207"/>
                <a:gd name="T56" fmla="*/ 106 w 142"/>
                <a:gd name="T57" fmla="*/ 29 h 207"/>
                <a:gd name="T58" fmla="*/ 122 w 142"/>
                <a:gd name="T59" fmla="*/ 20 h 207"/>
                <a:gd name="T60" fmla="*/ 135 w 142"/>
                <a:gd name="T61" fmla="*/ 11 h 207"/>
                <a:gd name="T62" fmla="*/ 142 w 142"/>
                <a:gd name="T63" fmla="*/ 5 h 207"/>
                <a:gd name="T64" fmla="*/ 142 w 142"/>
                <a:gd name="T65" fmla="*/ 0 h 207"/>
                <a:gd name="T66" fmla="*/ 126 w 142"/>
                <a:gd name="T67" fmla="*/ 4 h 207"/>
                <a:gd name="T68" fmla="*/ 106 w 142"/>
                <a:gd name="T69" fmla="*/ 11 h 207"/>
                <a:gd name="T70" fmla="*/ 84 w 142"/>
                <a:gd name="T71" fmla="*/ 23 h 207"/>
                <a:gd name="T72" fmla="*/ 61 w 142"/>
                <a:gd name="T73" fmla="*/ 37 h 207"/>
                <a:gd name="T74" fmla="*/ 39 w 142"/>
                <a:gd name="T75" fmla="*/ 53 h 207"/>
                <a:gd name="T76" fmla="*/ 22 w 142"/>
                <a:gd name="T77" fmla="*/ 72 h 207"/>
                <a:gd name="T78" fmla="*/ 8 w 142"/>
                <a:gd name="T79" fmla="*/ 93 h 207"/>
                <a:gd name="T80" fmla="*/ 0 w 142"/>
                <a:gd name="T81" fmla="*/ 11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 h="207">
                  <a:moveTo>
                    <a:pt x="0" y="113"/>
                  </a:moveTo>
                  <a:lnTo>
                    <a:pt x="0" y="130"/>
                  </a:lnTo>
                  <a:lnTo>
                    <a:pt x="6" y="146"/>
                  </a:lnTo>
                  <a:lnTo>
                    <a:pt x="16" y="161"/>
                  </a:lnTo>
                  <a:lnTo>
                    <a:pt x="31" y="174"/>
                  </a:lnTo>
                  <a:lnTo>
                    <a:pt x="48" y="185"/>
                  </a:lnTo>
                  <a:lnTo>
                    <a:pt x="68" y="195"/>
                  </a:lnTo>
                  <a:lnTo>
                    <a:pt x="92" y="202"/>
                  </a:lnTo>
                  <a:lnTo>
                    <a:pt x="115" y="206"/>
                  </a:lnTo>
                  <a:lnTo>
                    <a:pt x="122" y="207"/>
                  </a:lnTo>
                  <a:lnTo>
                    <a:pt x="129" y="205"/>
                  </a:lnTo>
                  <a:lnTo>
                    <a:pt x="135" y="202"/>
                  </a:lnTo>
                  <a:lnTo>
                    <a:pt x="138" y="198"/>
                  </a:lnTo>
                  <a:lnTo>
                    <a:pt x="138" y="193"/>
                  </a:lnTo>
                  <a:lnTo>
                    <a:pt x="137" y="188"/>
                  </a:lnTo>
                  <a:lnTo>
                    <a:pt x="132" y="184"/>
                  </a:lnTo>
                  <a:lnTo>
                    <a:pt x="125" y="182"/>
                  </a:lnTo>
                  <a:lnTo>
                    <a:pt x="102" y="176"/>
                  </a:lnTo>
                  <a:lnTo>
                    <a:pt x="80" y="168"/>
                  </a:lnTo>
                  <a:lnTo>
                    <a:pt x="63" y="157"/>
                  </a:lnTo>
                  <a:lnTo>
                    <a:pt x="50" y="145"/>
                  </a:lnTo>
                  <a:lnTo>
                    <a:pt x="41" y="130"/>
                  </a:lnTo>
                  <a:lnTo>
                    <a:pt x="37" y="114"/>
                  </a:lnTo>
                  <a:lnTo>
                    <a:pt x="37" y="97"/>
                  </a:lnTo>
                  <a:lnTo>
                    <a:pt x="44" y="79"/>
                  </a:lnTo>
                  <a:lnTo>
                    <a:pt x="54" y="65"/>
                  </a:lnTo>
                  <a:lnTo>
                    <a:pt x="70" y="52"/>
                  </a:lnTo>
                  <a:lnTo>
                    <a:pt x="87" y="40"/>
                  </a:lnTo>
                  <a:lnTo>
                    <a:pt x="106" y="29"/>
                  </a:lnTo>
                  <a:lnTo>
                    <a:pt x="122" y="20"/>
                  </a:lnTo>
                  <a:lnTo>
                    <a:pt x="135" y="11"/>
                  </a:lnTo>
                  <a:lnTo>
                    <a:pt x="142" y="5"/>
                  </a:lnTo>
                  <a:lnTo>
                    <a:pt x="142" y="0"/>
                  </a:lnTo>
                  <a:lnTo>
                    <a:pt x="126" y="4"/>
                  </a:lnTo>
                  <a:lnTo>
                    <a:pt x="106" y="11"/>
                  </a:lnTo>
                  <a:lnTo>
                    <a:pt x="84" y="23"/>
                  </a:lnTo>
                  <a:lnTo>
                    <a:pt x="61" y="37"/>
                  </a:lnTo>
                  <a:lnTo>
                    <a:pt x="39" y="53"/>
                  </a:lnTo>
                  <a:lnTo>
                    <a:pt x="22" y="72"/>
                  </a:lnTo>
                  <a:lnTo>
                    <a:pt x="8" y="93"/>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386" name="Freeform 34"/>
            <p:cNvSpPr>
              <a:spLocks/>
            </p:cNvSpPr>
            <p:nvPr/>
          </p:nvSpPr>
          <p:spPr bwMode="auto">
            <a:xfrm>
              <a:off x="1492" y="2206"/>
              <a:ext cx="101" cy="135"/>
            </a:xfrm>
            <a:custGeom>
              <a:avLst/>
              <a:gdLst>
                <a:gd name="T0" fmla="*/ 256 w 303"/>
                <a:gd name="T1" fmla="*/ 109 h 272"/>
                <a:gd name="T2" fmla="*/ 271 w 303"/>
                <a:gd name="T3" fmla="*/ 126 h 272"/>
                <a:gd name="T4" fmla="*/ 278 w 303"/>
                <a:gd name="T5" fmla="*/ 144 h 272"/>
                <a:gd name="T6" fmla="*/ 274 w 303"/>
                <a:gd name="T7" fmla="*/ 164 h 272"/>
                <a:gd name="T8" fmla="*/ 256 w 303"/>
                <a:gd name="T9" fmla="*/ 183 h 272"/>
                <a:gd name="T10" fmla="*/ 232 w 303"/>
                <a:gd name="T11" fmla="*/ 200 h 272"/>
                <a:gd name="T12" fmla="*/ 204 w 303"/>
                <a:gd name="T13" fmla="*/ 216 h 272"/>
                <a:gd name="T14" fmla="*/ 175 w 303"/>
                <a:gd name="T15" fmla="*/ 232 h 272"/>
                <a:gd name="T16" fmla="*/ 158 w 303"/>
                <a:gd name="T17" fmla="*/ 244 h 272"/>
                <a:gd name="T18" fmla="*/ 152 w 303"/>
                <a:gd name="T19" fmla="*/ 252 h 272"/>
                <a:gd name="T20" fmla="*/ 148 w 303"/>
                <a:gd name="T21" fmla="*/ 260 h 272"/>
                <a:gd name="T22" fmla="*/ 151 w 303"/>
                <a:gd name="T23" fmla="*/ 268 h 272"/>
                <a:gd name="T24" fmla="*/ 161 w 303"/>
                <a:gd name="T25" fmla="*/ 272 h 272"/>
                <a:gd name="T26" fmla="*/ 171 w 303"/>
                <a:gd name="T27" fmla="*/ 271 h 272"/>
                <a:gd name="T28" fmla="*/ 190 w 303"/>
                <a:gd name="T29" fmla="*/ 256 h 272"/>
                <a:gd name="T30" fmla="*/ 222 w 303"/>
                <a:gd name="T31" fmla="*/ 236 h 272"/>
                <a:gd name="T32" fmla="*/ 255 w 303"/>
                <a:gd name="T33" fmla="*/ 216 h 272"/>
                <a:gd name="T34" fmla="*/ 284 w 303"/>
                <a:gd name="T35" fmla="*/ 192 h 272"/>
                <a:gd name="T36" fmla="*/ 301 w 303"/>
                <a:gd name="T37" fmla="*/ 163 h 272"/>
                <a:gd name="T38" fmla="*/ 300 w 303"/>
                <a:gd name="T39" fmla="*/ 133 h 272"/>
                <a:gd name="T40" fmla="*/ 281 w 303"/>
                <a:gd name="T41" fmla="*/ 105 h 272"/>
                <a:gd name="T42" fmla="*/ 251 w 303"/>
                <a:gd name="T43" fmla="*/ 82 h 272"/>
                <a:gd name="T44" fmla="*/ 217 w 303"/>
                <a:gd name="T45" fmla="*/ 67 h 272"/>
                <a:gd name="T46" fmla="*/ 185 w 303"/>
                <a:gd name="T47" fmla="*/ 54 h 272"/>
                <a:gd name="T48" fmla="*/ 151 w 303"/>
                <a:gd name="T49" fmla="*/ 40 h 272"/>
                <a:gd name="T50" fmla="*/ 114 w 303"/>
                <a:gd name="T51" fmla="*/ 27 h 272"/>
                <a:gd name="T52" fmla="*/ 81 w 303"/>
                <a:gd name="T53" fmla="*/ 16 h 272"/>
                <a:gd name="T54" fmla="*/ 49 w 303"/>
                <a:gd name="T55" fmla="*/ 7 h 272"/>
                <a:gd name="T56" fmla="*/ 24 w 303"/>
                <a:gd name="T57" fmla="*/ 1 h 272"/>
                <a:gd name="T58" fmla="*/ 5 w 303"/>
                <a:gd name="T59" fmla="*/ 0 h 272"/>
                <a:gd name="T60" fmla="*/ 13 w 303"/>
                <a:gd name="T61" fmla="*/ 7 h 272"/>
                <a:gd name="T62" fmla="*/ 43 w 303"/>
                <a:gd name="T63" fmla="*/ 17 h 272"/>
                <a:gd name="T64" fmla="*/ 74 w 303"/>
                <a:gd name="T65" fmla="*/ 27 h 272"/>
                <a:gd name="T66" fmla="*/ 106 w 303"/>
                <a:gd name="T67" fmla="*/ 38 h 272"/>
                <a:gd name="T68" fmla="*/ 139 w 303"/>
                <a:gd name="T69" fmla="*/ 50 h 272"/>
                <a:gd name="T70" fmla="*/ 171 w 303"/>
                <a:gd name="T71" fmla="*/ 63 h 272"/>
                <a:gd name="T72" fmla="*/ 203 w 303"/>
                <a:gd name="T73" fmla="*/ 78 h 272"/>
                <a:gd name="T74" fmla="*/ 232 w 303"/>
                <a:gd name="T75" fmla="*/ 9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272">
                  <a:moveTo>
                    <a:pt x="246" y="102"/>
                  </a:moveTo>
                  <a:lnTo>
                    <a:pt x="256" y="109"/>
                  </a:lnTo>
                  <a:lnTo>
                    <a:pt x="264" y="117"/>
                  </a:lnTo>
                  <a:lnTo>
                    <a:pt x="271" y="126"/>
                  </a:lnTo>
                  <a:lnTo>
                    <a:pt x="275" y="135"/>
                  </a:lnTo>
                  <a:lnTo>
                    <a:pt x="278" y="144"/>
                  </a:lnTo>
                  <a:lnTo>
                    <a:pt x="277" y="154"/>
                  </a:lnTo>
                  <a:lnTo>
                    <a:pt x="274" y="164"/>
                  </a:lnTo>
                  <a:lnTo>
                    <a:pt x="267" y="173"/>
                  </a:lnTo>
                  <a:lnTo>
                    <a:pt x="256" y="183"/>
                  </a:lnTo>
                  <a:lnTo>
                    <a:pt x="245" y="192"/>
                  </a:lnTo>
                  <a:lnTo>
                    <a:pt x="232" y="200"/>
                  </a:lnTo>
                  <a:lnTo>
                    <a:pt x="219" y="209"/>
                  </a:lnTo>
                  <a:lnTo>
                    <a:pt x="204" y="216"/>
                  </a:lnTo>
                  <a:lnTo>
                    <a:pt x="190" y="224"/>
                  </a:lnTo>
                  <a:lnTo>
                    <a:pt x="175" y="232"/>
                  </a:lnTo>
                  <a:lnTo>
                    <a:pt x="162" y="241"/>
                  </a:lnTo>
                  <a:lnTo>
                    <a:pt x="158" y="244"/>
                  </a:lnTo>
                  <a:lnTo>
                    <a:pt x="155" y="248"/>
                  </a:lnTo>
                  <a:lnTo>
                    <a:pt x="152" y="252"/>
                  </a:lnTo>
                  <a:lnTo>
                    <a:pt x="149" y="256"/>
                  </a:lnTo>
                  <a:lnTo>
                    <a:pt x="148" y="260"/>
                  </a:lnTo>
                  <a:lnTo>
                    <a:pt x="148" y="264"/>
                  </a:lnTo>
                  <a:lnTo>
                    <a:pt x="151" y="268"/>
                  </a:lnTo>
                  <a:lnTo>
                    <a:pt x="155" y="271"/>
                  </a:lnTo>
                  <a:lnTo>
                    <a:pt x="161" y="272"/>
                  </a:lnTo>
                  <a:lnTo>
                    <a:pt x="166" y="272"/>
                  </a:lnTo>
                  <a:lnTo>
                    <a:pt x="171" y="271"/>
                  </a:lnTo>
                  <a:lnTo>
                    <a:pt x="175" y="268"/>
                  </a:lnTo>
                  <a:lnTo>
                    <a:pt x="190" y="256"/>
                  </a:lnTo>
                  <a:lnTo>
                    <a:pt x="206" y="246"/>
                  </a:lnTo>
                  <a:lnTo>
                    <a:pt x="222" y="236"/>
                  </a:lnTo>
                  <a:lnTo>
                    <a:pt x="239" y="226"/>
                  </a:lnTo>
                  <a:lnTo>
                    <a:pt x="255" y="216"/>
                  </a:lnTo>
                  <a:lnTo>
                    <a:pt x="271" y="204"/>
                  </a:lnTo>
                  <a:lnTo>
                    <a:pt x="284" y="192"/>
                  </a:lnTo>
                  <a:lnTo>
                    <a:pt x="294" y="179"/>
                  </a:lnTo>
                  <a:lnTo>
                    <a:pt x="301" y="163"/>
                  </a:lnTo>
                  <a:lnTo>
                    <a:pt x="303" y="148"/>
                  </a:lnTo>
                  <a:lnTo>
                    <a:pt x="300" y="133"/>
                  </a:lnTo>
                  <a:lnTo>
                    <a:pt x="293" y="118"/>
                  </a:lnTo>
                  <a:lnTo>
                    <a:pt x="281" y="105"/>
                  </a:lnTo>
                  <a:lnTo>
                    <a:pt x="268" y="92"/>
                  </a:lnTo>
                  <a:lnTo>
                    <a:pt x="251" y="82"/>
                  </a:lnTo>
                  <a:lnTo>
                    <a:pt x="232" y="73"/>
                  </a:lnTo>
                  <a:lnTo>
                    <a:pt x="217" y="67"/>
                  </a:lnTo>
                  <a:lnTo>
                    <a:pt x="201" y="61"/>
                  </a:lnTo>
                  <a:lnTo>
                    <a:pt x="185" y="54"/>
                  </a:lnTo>
                  <a:lnTo>
                    <a:pt x="168" y="47"/>
                  </a:lnTo>
                  <a:lnTo>
                    <a:pt x="151" y="40"/>
                  </a:lnTo>
                  <a:lnTo>
                    <a:pt x="132" y="34"/>
                  </a:lnTo>
                  <a:lnTo>
                    <a:pt x="114" y="27"/>
                  </a:lnTo>
                  <a:lnTo>
                    <a:pt x="97" y="21"/>
                  </a:lnTo>
                  <a:lnTo>
                    <a:pt x="81" y="16"/>
                  </a:lnTo>
                  <a:lnTo>
                    <a:pt x="65" y="11"/>
                  </a:lnTo>
                  <a:lnTo>
                    <a:pt x="49" y="7"/>
                  </a:lnTo>
                  <a:lnTo>
                    <a:pt x="36" y="4"/>
                  </a:lnTo>
                  <a:lnTo>
                    <a:pt x="24" y="1"/>
                  </a:lnTo>
                  <a:lnTo>
                    <a:pt x="14" y="0"/>
                  </a:lnTo>
                  <a:lnTo>
                    <a:pt x="5" y="0"/>
                  </a:lnTo>
                  <a:lnTo>
                    <a:pt x="0" y="2"/>
                  </a:lnTo>
                  <a:lnTo>
                    <a:pt x="13" y="7"/>
                  </a:lnTo>
                  <a:lnTo>
                    <a:pt x="27" y="12"/>
                  </a:lnTo>
                  <a:lnTo>
                    <a:pt x="43" y="17"/>
                  </a:lnTo>
                  <a:lnTo>
                    <a:pt x="58" y="22"/>
                  </a:lnTo>
                  <a:lnTo>
                    <a:pt x="74" y="27"/>
                  </a:lnTo>
                  <a:lnTo>
                    <a:pt x="90" y="32"/>
                  </a:lnTo>
                  <a:lnTo>
                    <a:pt x="106" y="38"/>
                  </a:lnTo>
                  <a:lnTo>
                    <a:pt x="122" y="44"/>
                  </a:lnTo>
                  <a:lnTo>
                    <a:pt x="139" y="50"/>
                  </a:lnTo>
                  <a:lnTo>
                    <a:pt x="155" y="57"/>
                  </a:lnTo>
                  <a:lnTo>
                    <a:pt x="171" y="63"/>
                  </a:lnTo>
                  <a:lnTo>
                    <a:pt x="187" y="70"/>
                  </a:lnTo>
                  <a:lnTo>
                    <a:pt x="203" y="78"/>
                  </a:lnTo>
                  <a:lnTo>
                    <a:pt x="217" y="85"/>
                  </a:lnTo>
                  <a:lnTo>
                    <a:pt x="232" y="93"/>
                  </a:lnTo>
                  <a:lnTo>
                    <a:pt x="246"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56387" name="Group 35"/>
          <p:cNvGrpSpPr>
            <a:grpSpLocks/>
          </p:cNvGrpSpPr>
          <p:nvPr/>
        </p:nvGrpSpPr>
        <p:grpSpPr bwMode="auto">
          <a:xfrm>
            <a:off x="3225801" y="1128714"/>
            <a:ext cx="415925" cy="511175"/>
            <a:chOff x="2870" y="1518"/>
            <a:chExt cx="292" cy="320"/>
          </a:xfrm>
        </p:grpSpPr>
        <p:graphicFrame>
          <p:nvGraphicFramePr>
            <p:cNvPr id="356388" name="Object 36"/>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3090" name="Clip" r:id="rId5" imgW="819000" imgH="847800" progId="MS_ClipArt_Gallery.2">
                    <p:embed/>
                  </p:oleObj>
                </mc:Choice>
                <mc:Fallback>
                  <p:oleObj name="Clip" r:id="rId5" imgW="819000" imgH="847800" progId="MS_ClipArt_Gallery.2">
                    <p:embed/>
                    <p:pic>
                      <p:nvPicPr>
                        <p:cNvPr id="356388" name="Object 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89" name="Object 37"/>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3091" name="Clip" r:id="rId7" imgW="1266840" imgH="1200240" progId="MS_ClipArt_Gallery.2">
                    <p:embed/>
                  </p:oleObj>
                </mc:Choice>
                <mc:Fallback>
                  <p:oleObj name="Clip" r:id="rId7" imgW="1266840" imgH="1200240" progId="MS_ClipArt_Gallery.2">
                    <p:embed/>
                    <p:pic>
                      <p:nvPicPr>
                        <p:cNvPr id="356389" name="Object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6390" name="Group 38"/>
          <p:cNvGrpSpPr>
            <a:grpSpLocks/>
          </p:cNvGrpSpPr>
          <p:nvPr/>
        </p:nvGrpSpPr>
        <p:grpSpPr bwMode="auto">
          <a:xfrm>
            <a:off x="9553576" y="1098551"/>
            <a:ext cx="415925" cy="511175"/>
            <a:chOff x="2870" y="1518"/>
            <a:chExt cx="292" cy="320"/>
          </a:xfrm>
        </p:grpSpPr>
        <p:graphicFrame>
          <p:nvGraphicFramePr>
            <p:cNvPr id="356391" name="Object 39"/>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43092" name="Clip" r:id="rId9" imgW="819000" imgH="847800" progId="MS_ClipArt_Gallery.2">
                    <p:embed/>
                  </p:oleObj>
                </mc:Choice>
                <mc:Fallback>
                  <p:oleObj name="Clip" r:id="rId9" imgW="819000" imgH="847800" progId="MS_ClipArt_Gallery.2">
                    <p:embed/>
                    <p:pic>
                      <p:nvPicPr>
                        <p:cNvPr id="356391"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6392" name="Object 40"/>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43093" name="Clip" r:id="rId10" imgW="1266840" imgH="1200240" progId="MS_ClipArt_Gallery.2">
                    <p:embed/>
                  </p:oleObj>
                </mc:Choice>
                <mc:Fallback>
                  <p:oleObj name="Clip" r:id="rId10" imgW="1266840" imgH="1200240" progId="MS_ClipArt_Gallery.2">
                    <p:embed/>
                    <p:pic>
                      <p:nvPicPr>
                        <p:cNvPr id="356392"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6393" name="Text Box 41"/>
          <p:cNvSpPr txBox="1">
            <a:spLocks noChangeArrowheads="1"/>
          </p:cNvSpPr>
          <p:nvPr/>
        </p:nvSpPr>
        <p:spPr bwMode="auto">
          <a:xfrm>
            <a:off x="3597275" y="1243013"/>
            <a:ext cx="3508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a:t>
            </a:r>
          </a:p>
        </p:txBody>
      </p:sp>
      <p:sp>
        <p:nvSpPr>
          <p:cNvPr id="356394" name="Text Box 42"/>
          <p:cNvSpPr txBox="1">
            <a:spLocks noChangeArrowheads="1"/>
          </p:cNvSpPr>
          <p:nvPr/>
        </p:nvSpPr>
        <p:spPr bwMode="auto">
          <a:xfrm>
            <a:off x="9194800" y="1241425"/>
            <a:ext cx="3385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B</a:t>
            </a:r>
          </a:p>
        </p:txBody>
      </p:sp>
      <p:sp>
        <p:nvSpPr>
          <p:cNvPr id="356397" name="Line 45"/>
          <p:cNvSpPr>
            <a:spLocks noChangeShapeType="1"/>
          </p:cNvSpPr>
          <p:nvPr/>
        </p:nvSpPr>
        <p:spPr bwMode="auto">
          <a:xfrm>
            <a:off x="2282826" y="1743075"/>
            <a:ext cx="41275" cy="3938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398" name="Text Box 46"/>
          <p:cNvSpPr txBox="1">
            <a:spLocks noChangeArrowheads="1"/>
          </p:cNvSpPr>
          <p:nvPr/>
        </p:nvSpPr>
        <p:spPr bwMode="auto">
          <a:xfrm>
            <a:off x="1712913" y="5359401"/>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时间</a:t>
            </a:r>
          </a:p>
        </p:txBody>
      </p:sp>
      <p:sp>
        <p:nvSpPr>
          <p:cNvPr id="356396" name="Line 44"/>
          <p:cNvSpPr>
            <a:spLocks noChangeShapeType="1"/>
          </p:cNvSpPr>
          <p:nvPr/>
        </p:nvSpPr>
        <p:spPr bwMode="auto">
          <a:xfrm>
            <a:off x="2268538" y="1728788"/>
            <a:ext cx="78359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56422" name="Group 70"/>
          <p:cNvGrpSpPr>
            <a:grpSpLocks/>
          </p:cNvGrpSpPr>
          <p:nvPr/>
        </p:nvGrpSpPr>
        <p:grpSpPr bwMode="auto">
          <a:xfrm>
            <a:off x="3325814" y="1857376"/>
            <a:ext cx="6611937" cy="855663"/>
            <a:chOff x="1135" y="1170"/>
            <a:chExt cx="4165" cy="539"/>
          </a:xfrm>
        </p:grpSpPr>
        <p:grpSp>
          <p:nvGrpSpPr>
            <p:cNvPr id="356361" name="Group 9"/>
            <p:cNvGrpSpPr>
              <a:grpSpLocks/>
            </p:cNvGrpSpPr>
            <p:nvPr/>
          </p:nvGrpSpPr>
          <p:grpSpPr bwMode="auto">
            <a:xfrm>
              <a:off x="1135" y="1194"/>
              <a:ext cx="4163" cy="515"/>
              <a:chOff x="594" y="1184"/>
              <a:chExt cx="4163" cy="515"/>
            </a:xfrm>
          </p:grpSpPr>
          <p:sp>
            <p:nvSpPr>
              <p:cNvPr id="356359" name="Freeform 7"/>
              <p:cNvSpPr>
                <a:spLocks/>
              </p:cNvSpPr>
              <p:nvPr/>
            </p:nvSpPr>
            <p:spPr bwMode="auto">
              <a:xfrm>
                <a:off x="594" y="1238"/>
                <a:ext cx="3642" cy="461"/>
              </a:xfrm>
              <a:custGeom>
                <a:avLst/>
                <a:gdLst>
                  <a:gd name="T0" fmla="*/ 1 w 2996"/>
                  <a:gd name="T1" fmla="*/ 0 h 461"/>
                  <a:gd name="T2" fmla="*/ 2996 w 2996"/>
                  <a:gd name="T3" fmla="*/ 298 h 461"/>
                  <a:gd name="T4" fmla="*/ 2996 w 2996"/>
                  <a:gd name="T5" fmla="*/ 461 h 461"/>
                  <a:gd name="T6" fmla="*/ 0 w 2996"/>
                  <a:gd name="T7" fmla="*/ 160 h 461"/>
                  <a:gd name="T8" fmla="*/ 1 w 2996"/>
                  <a:gd name="T9" fmla="*/ 0 h 461"/>
                </a:gdLst>
                <a:ahLst/>
                <a:cxnLst>
                  <a:cxn ang="0">
                    <a:pos x="T0" y="T1"/>
                  </a:cxn>
                  <a:cxn ang="0">
                    <a:pos x="T2" y="T3"/>
                  </a:cxn>
                  <a:cxn ang="0">
                    <a:pos x="T4" y="T5"/>
                  </a:cxn>
                  <a:cxn ang="0">
                    <a:pos x="T6" y="T7"/>
                  </a:cxn>
                  <a:cxn ang="0">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360" name="Freeform 8"/>
              <p:cNvSpPr>
                <a:spLocks/>
              </p:cNvSpPr>
              <p:nvPr/>
            </p:nvSpPr>
            <p:spPr bwMode="auto">
              <a:xfrm flipH="1">
                <a:off x="1115" y="1184"/>
                <a:ext cx="3642" cy="461"/>
              </a:xfrm>
              <a:custGeom>
                <a:avLst/>
                <a:gdLst>
                  <a:gd name="T0" fmla="*/ 1 w 2996"/>
                  <a:gd name="T1" fmla="*/ 0 h 461"/>
                  <a:gd name="T2" fmla="*/ 2996 w 2996"/>
                  <a:gd name="T3" fmla="*/ 298 h 461"/>
                  <a:gd name="T4" fmla="*/ 2996 w 2996"/>
                  <a:gd name="T5" fmla="*/ 461 h 461"/>
                  <a:gd name="T6" fmla="*/ 0 w 2996"/>
                  <a:gd name="T7" fmla="*/ 160 h 461"/>
                  <a:gd name="T8" fmla="*/ 1 w 2996"/>
                  <a:gd name="T9" fmla="*/ 0 h 461"/>
                </a:gdLst>
                <a:ahLst/>
                <a:cxnLst>
                  <a:cxn ang="0">
                    <a:pos x="T0" y="T1"/>
                  </a:cxn>
                  <a:cxn ang="0">
                    <a:pos x="T2" y="T3"/>
                  </a:cxn>
                  <a:cxn ang="0">
                    <a:pos x="T4" y="T5"/>
                  </a:cxn>
                  <a:cxn ang="0">
                    <a:pos x="T6" y="T7"/>
                  </a:cxn>
                  <a:cxn ang="0">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56403" name="Text Box 51"/>
            <p:cNvSpPr txBox="1">
              <a:spLocks noChangeArrowheads="1"/>
            </p:cNvSpPr>
            <p:nvPr/>
          </p:nvSpPr>
          <p:spPr bwMode="auto">
            <a:xfrm rot="356404">
              <a:off x="1544" y="1279"/>
              <a:ext cx="61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RTS(A)</a:t>
              </a:r>
            </a:p>
          </p:txBody>
        </p:sp>
        <p:sp>
          <p:nvSpPr>
            <p:cNvPr id="356404" name="Text Box 52"/>
            <p:cNvSpPr txBox="1">
              <a:spLocks noChangeArrowheads="1"/>
            </p:cNvSpPr>
            <p:nvPr/>
          </p:nvSpPr>
          <p:spPr bwMode="auto">
            <a:xfrm rot="-354180">
              <a:off x="4699" y="1170"/>
              <a:ext cx="6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RTS(B)</a:t>
              </a:r>
            </a:p>
          </p:txBody>
        </p:sp>
      </p:grpSp>
      <p:grpSp>
        <p:nvGrpSpPr>
          <p:cNvPr id="356420" name="Group 68"/>
          <p:cNvGrpSpPr>
            <a:grpSpLocks/>
          </p:cNvGrpSpPr>
          <p:nvPr/>
        </p:nvGrpSpPr>
        <p:grpSpPr bwMode="auto">
          <a:xfrm>
            <a:off x="3324225" y="2693988"/>
            <a:ext cx="6472238" cy="1174750"/>
            <a:chOff x="1134" y="1697"/>
            <a:chExt cx="4077" cy="740"/>
          </a:xfrm>
        </p:grpSpPr>
        <p:sp>
          <p:nvSpPr>
            <p:cNvPr id="356400" name="Freeform 48"/>
            <p:cNvSpPr>
              <a:spLocks/>
            </p:cNvSpPr>
            <p:nvPr/>
          </p:nvSpPr>
          <p:spPr bwMode="auto">
            <a:xfrm>
              <a:off x="1134" y="1697"/>
              <a:ext cx="3642" cy="461"/>
            </a:xfrm>
            <a:custGeom>
              <a:avLst/>
              <a:gdLst>
                <a:gd name="T0" fmla="*/ 1 w 2996"/>
                <a:gd name="T1" fmla="*/ 0 h 461"/>
                <a:gd name="T2" fmla="*/ 2996 w 2996"/>
                <a:gd name="T3" fmla="*/ 298 h 461"/>
                <a:gd name="T4" fmla="*/ 2996 w 2996"/>
                <a:gd name="T5" fmla="*/ 461 h 461"/>
                <a:gd name="T6" fmla="*/ 0 w 2996"/>
                <a:gd name="T7" fmla="*/ 160 h 461"/>
                <a:gd name="T8" fmla="*/ 1 w 2996"/>
                <a:gd name="T9" fmla="*/ 0 h 461"/>
              </a:gdLst>
              <a:ahLst/>
              <a:cxnLst>
                <a:cxn ang="0">
                  <a:pos x="T0" y="T1"/>
                </a:cxn>
                <a:cxn ang="0">
                  <a:pos x="T2" y="T3"/>
                </a:cxn>
                <a:cxn ang="0">
                  <a:pos x="T4" y="T5"/>
                </a:cxn>
                <a:cxn ang="0">
                  <a:pos x="T6" y="T7"/>
                </a:cxn>
                <a:cxn ang="0">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06" name="Text Box 54"/>
            <p:cNvSpPr txBox="1">
              <a:spLocks noChangeArrowheads="1"/>
            </p:cNvSpPr>
            <p:nvPr/>
          </p:nvSpPr>
          <p:spPr bwMode="auto">
            <a:xfrm rot="356404">
              <a:off x="1551" y="1738"/>
              <a:ext cx="61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RTS(A)</a:t>
              </a:r>
            </a:p>
          </p:txBody>
        </p:sp>
        <p:sp>
          <p:nvSpPr>
            <p:cNvPr id="356408"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Lst>
              <a:ahLst/>
              <a:cxnLst>
                <a:cxn ang="0">
                  <a:pos x="T0" y="T1"/>
                </a:cxn>
                <a:cxn ang="0">
                  <a:pos x="T2" y="T3"/>
                </a:cxn>
                <a:cxn ang="0">
                  <a:pos x="T4" y="T5"/>
                </a:cxn>
                <a:cxn ang="0">
                  <a:pos x="T6" y="T7"/>
                </a:cxn>
                <a:cxn ang="0">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09"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Lst>
              <a:ahLst/>
              <a:cxnLst>
                <a:cxn ang="0">
                  <a:pos x="T0" y="T1"/>
                </a:cxn>
                <a:cxn ang="0">
                  <a:pos x="T2" y="T3"/>
                </a:cxn>
                <a:cxn ang="0">
                  <a:pos x="T4" y="T5"/>
                </a:cxn>
                <a:cxn ang="0">
                  <a:pos x="T6" y="T7"/>
                </a:cxn>
                <a:cxn ang="0">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10" name="Text Box 58"/>
            <p:cNvSpPr txBox="1">
              <a:spLocks noChangeArrowheads="1"/>
            </p:cNvSpPr>
            <p:nvPr/>
          </p:nvSpPr>
          <p:spPr bwMode="auto">
            <a:xfrm rot="-379204">
              <a:off x="1584" y="2157"/>
              <a:ext cx="61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CTS(A)</a:t>
              </a:r>
            </a:p>
          </p:txBody>
        </p:sp>
        <p:sp>
          <p:nvSpPr>
            <p:cNvPr id="356411" name="Text Box 59"/>
            <p:cNvSpPr txBox="1">
              <a:spLocks noChangeArrowheads="1"/>
            </p:cNvSpPr>
            <p:nvPr/>
          </p:nvSpPr>
          <p:spPr bwMode="auto">
            <a:xfrm rot="276164">
              <a:off x="3816" y="2147"/>
              <a:ext cx="61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CTS(A)</a:t>
              </a:r>
            </a:p>
          </p:txBody>
        </p:sp>
      </p:grpSp>
      <p:grpSp>
        <p:nvGrpSpPr>
          <p:cNvPr id="356421" name="Group 69"/>
          <p:cNvGrpSpPr>
            <a:grpSpLocks/>
          </p:cNvGrpSpPr>
          <p:nvPr/>
        </p:nvGrpSpPr>
        <p:grpSpPr bwMode="auto">
          <a:xfrm>
            <a:off x="3349625" y="3956051"/>
            <a:ext cx="6472238" cy="2174875"/>
            <a:chOff x="1150" y="2492"/>
            <a:chExt cx="4077" cy="1370"/>
          </a:xfrm>
        </p:grpSpPr>
        <p:sp>
          <p:nvSpPr>
            <p:cNvPr id="356412"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Lst>
              <a:ahLst/>
              <a:cxnLst>
                <a:cxn ang="0">
                  <a:pos x="T0" y="T1"/>
                </a:cxn>
                <a:cxn ang="0">
                  <a:pos x="T2" y="T3"/>
                </a:cxn>
                <a:cxn ang="0">
                  <a:pos x="T4" y="T5"/>
                </a:cxn>
                <a:cxn ang="0">
                  <a:pos x="T6" y="T7"/>
                </a:cxn>
                <a:cxn ang="0">
                  <a:pos x="T8" y="T9"/>
                </a:cxn>
              </a:cxnLst>
              <a:rect l="0" t="0" r="r" b="b"/>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13" name="Text Box 61"/>
            <p:cNvSpPr txBox="1">
              <a:spLocks noChangeArrowheads="1"/>
            </p:cNvSpPr>
            <p:nvPr/>
          </p:nvSpPr>
          <p:spPr bwMode="auto">
            <a:xfrm>
              <a:off x="1594" y="2814"/>
              <a:ext cx="113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ea typeface="宋体" panose="02010600030101010101" pitchFamily="2" charset="-122"/>
                </a:rPr>
                <a:t>DATA (A)</a:t>
              </a:r>
            </a:p>
          </p:txBody>
        </p:sp>
        <p:sp>
          <p:nvSpPr>
            <p:cNvPr id="356414"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Lst>
              <a:ahLst/>
              <a:cxnLst>
                <a:cxn ang="0">
                  <a:pos x="T0" y="T1"/>
                </a:cxn>
                <a:cxn ang="0">
                  <a:pos x="T2" y="T3"/>
                </a:cxn>
                <a:cxn ang="0">
                  <a:pos x="T4" y="T5"/>
                </a:cxn>
                <a:cxn ang="0">
                  <a:pos x="T6" y="T7"/>
                </a:cxn>
                <a:cxn ang="0">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15"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Lst>
              <a:ahLst/>
              <a:cxnLst>
                <a:cxn ang="0">
                  <a:pos x="T0" y="T1"/>
                </a:cxn>
                <a:cxn ang="0">
                  <a:pos x="T2" y="T3"/>
                </a:cxn>
                <a:cxn ang="0">
                  <a:pos x="T4" y="T5"/>
                </a:cxn>
                <a:cxn ang="0">
                  <a:pos x="T6" y="T7"/>
                </a:cxn>
                <a:cxn ang="0">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16" name="Text Box 64"/>
            <p:cNvSpPr txBox="1">
              <a:spLocks noChangeArrowheads="1"/>
            </p:cNvSpPr>
            <p:nvPr/>
          </p:nvSpPr>
          <p:spPr bwMode="auto">
            <a:xfrm rot="-379204">
              <a:off x="1600" y="3582"/>
              <a:ext cx="607"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ACK(A)</a:t>
              </a:r>
            </a:p>
          </p:txBody>
        </p:sp>
        <p:sp>
          <p:nvSpPr>
            <p:cNvPr id="356417" name="Text Box 65"/>
            <p:cNvSpPr txBox="1">
              <a:spLocks noChangeArrowheads="1"/>
            </p:cNvSpPr>
            <p:nvPr/>
          </p:nvSpPr>
          <p:spPr bwMode="auto">
            <a:xfrm rot="276164">
              <a:off x="3832" y="3572"/>
              <a:ext cx="607"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ACK(A)</a:t>
              </a:r>
            </a:p>
          </p:txBody>
        </p:sp>
      </p:grpSp>
      <p:grpSp>
        <p:nvGrpSpPr>
          <p:cNvPr id="356418" name="Group 66"/>
          <p:cNvGrpSpPr>
            <a:grpSpLocks/>
          </p:cNvGrpSpPr>
          <p:nvPr/>
        </p:nvGrpSpPr>
        <p:grpSpPr bwMode="auto">
          <a:xfrm>
            <a:off x="5942013" y="2046288"/>
            <a:ext cx="3109912" cy="715962"/>
            <a:chOff x="2596" y="1330"/>
            <a:chExt cx="1959" cy="451"/>
          </a:xfrm>
        </p:grpSpPr>
        <p:sp>
          <p:nvSpPr>
            <p:cNvPr id="356362"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6363" name="Text Box 11"/>
            <p:cNvSpPr txBox="1">
              <a:spLocks noChangeArrowheads="1"/>
            </p:cNvSpPr>
            <p:nvPr/>
          </p:nvSpPr>
          <p:spPr bwMode="auto">
            <a:xfrm>
              <a:off x="2778" y="1550"/>
              <a:ext cx="17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latin typeface="Arial" panose="020B0604020202020204" pitchFamily="34" charset="0"/>
                  <a:ea typeface="宋体" panose="02010600030101010101" pitchFamily="2" charset="-122"/>
                  <a:cs typeface="Arial" panose="020B0604020202020204" pitchFamily="34" charset="0"/>
                </a:rPr>
                <a:t>预约碰撞</a:t>
              </a:r>
            </a:p>
          </p:txBody>
        </p:sp>
      </p:grpSp>
      <p:sp>
        <p:nvSpPr>
          <p:cNvPr id="356423" name="Line 71"/>
          <p:cNvSpPr>
            <a:spLocks noChangeShapeType="1"/>
          </p:cNvSpPr>
          <p:nvPr/>
        </p:nvSpPr>
        <p:spPr bwMode="auto">
          <a:xfrm>
            <a:off x="9952038" y="3671888"/>
            <a:ext cx="0" cy="242411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6424" name="Text Box 72"/>
          <p:cNvSpPr txBox="1">
            <a:spLocks noChangeArrowheads="1"/>
          </p:cNvSpPr>
          <p:nvPr/>
        </p:nvSpPr>
        <p:spPr bwMode="auto">
          <a:xfrm>
            <a:off x="9539288" y="4670426"/>
            <a:ext cx="6413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ea typeface="宋体" panose="02010600030101010101" pitchFamily="2" charset="-122"/>
              </a:rPr>
              <a:t>推迟</a:t>
            </a:r>
          </a:p>
        </p:txBody>
      </p:sp>
    </p:spTree>
    <p:extLst>
      <p:ext uri="{BB962C8B-B14F-4D97-AF65-F5344CB8AC3E}">
        <p14:creationId xmlns:p14="http://schemas.microsoft.com/office/powerpoint/2010/main" val="2417791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6422"/>
                                        </p:tgtEl>
                                        <p:attrNameLst>
                                          <p:attrName>style.visibility</p:attrName>
                                        </p:attrNameLst>
                                      </p:cBhvr>
                                      <p:to>
                                        <p:strVal val="visible"/>
                                      </p:to>
                                    </p:set>
                                    <p:animEffect transition="in" filter="wipe(up)">
                                      <p:cBhvr>
                                        <p:cTn id="7" dur="1000"/>
                                        <p:tgtEl>
                                          <p:spTgt spid="356422"/>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356418"/>
                                        </p:tgtEl>
                                        <p:attrNameLst>
                                          <p:attrName>style.visibility</p:attrName>
                                        </p:attrNameLst>
                                      </p:cBhvr>
                                      <p:to>
                                        <p:strVal val="visible"/>
                                      </p:to>
                                    </p:set>
                                    <p:animEffect transition="in" filter="dissolve">
                                      <p:cBhvr>
                                        <p:cTn id="11" dur="500"/>
                                        <p:tgtEl>
                                          <p:spTgt spid="3564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356420"/>
                                        </p:tgtEl>
                                        <p:attrNameLst>
                                          <p:attrName>style.visibility</p:attrName>
                                        </p:attrNameLst>
                                      </p:cBhvr>
                                      <p:to>
                                        <p:strVal val="visible"/>
                                      </p:to>
                                    </p:set>
                                    <p:animEffect transition="in" filter="wipe(up)">
                                      <p:cBhvr>
                                        <p:cTn id="16" dur="1000"/>
                                        <p:tgtEl>
                                          <p:spTgt spid="3564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56421"/>
                                        </p:tgtEl>
                                        <p:attrNameLst>
                                          <p:attrName>style.visibility</p:attrName>
                                        </p:attrNameLst>
                                      </p:cBhvr>
                                      <p:to>
                                        <p:strVal val="visible"/>
                                      </p:to>
                                    </p:set>
                                    <p:animEffect transition="in" filter="wipe(up)">
                                      <p:cBhvr>
                                        <p:cTn id="21" dur="1000"/>
                                        <p:tgtEl>
                                          <p:spTgt spid="356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解决隐藏终端问题</a:t>
            </a:r>
          </a:p>
        </p:txBody>
      </p:sp>
      <p:sp>
        <p:nvSpPr>
          <p:cNvPr id="3" name="内容占位符 2"/>
          <p:cNvSpPr>
            <a:spLocks noGrp="1"/>
          </p:cNvSpPr>
          <p:nvPr>
            <p:ph idx="1"/>
          </p:nvPr>
        </p:nvSpPr>
        <p:spPr/>
        <p:txBody>
          <a:bodyPr/>
          <a:lstStyle/>
          <a:p>
            <a:pPr marL="0" indent="0">
              <a:buNone/>
            </a:pPr>
            <a:r>
              <a:rPr lang="en-US" altLang="zh-CN" sz="3200" b="1" dirty="0"/>
              <a:t>IEEE802.11</a:t>
            </a:r>
            <a:r>
              <a:rPr lang="zh-CN" altLang="en-US" sz="3200" b="1" dirty="0"/>
              <a:t>解决方案</a:t>
            </a:r>
            <a:endParaRPr lang="en-US" altLang="zh-CN" sz="3200" b="1" dirty="0"/>
          </a:p>
          <a:p>
            <a:pPr marL="0" indent="0">
              <a:buNone/>
            </a:pPr>
            <a:r>
              <a:rPr lang="en-US" altLang="zh-CN" dirty="0"/>
              <a:t>    RTS/CTS</a:t>
            </a:r>
            <a:r>
              <a:rPr lang="zh-CN" altLang="en-US" dirty="0"/>
              <a:t>协议</a:t>
            </a:r>
            <a:endParaRPr lang="en-US" altLang="zh-CN" dirty="0"/>
          </a:p>
          <a:p>
            <a:pPr marL="0" indent="0">
              <a:buNone/>
            </a:pPr>
            <a:endParaRPr lang="en-US" altLang="zh-CN" dirty="0"/>
          </a:p>
          <a:p>
            <a:pPr marL="0" indent="0">
              <a:buNone/>
            </a:pPr>
            <a:r>
              <a:rPr lang="zh-CN" altLang="en-US" sz="3200" b="1" dirty="0"/>
              <a:t>设置传送上限字节数</a:t>
            </a:r>
            <a:endParaRPr lang="en-US" altLang="zh-CN" sz="3200" b="1" dirty="0"/>
          </a:p>
          <a:p>
            <a:pPr marL="457200" lvl="1" indent="0">
              <a:buNone/>
            </a:pPr>
            <a:r>
              <a:rPr lang="zh-CN" altLang="en-US" sz="2800" dirty="0"/>
              <a:t>一旦待传送的数据大于此上限值时，即启动</a:t>
            </a:r>
            <a:r>
              <a:rPr lang="en-US" altLang="zh-CN" sz="2800" dirty="0"/>
              <a:t>RTS/CTS</a:t>
            </a:r>
            <a:r>
              <a:rPr lang="zh-CN" altLang="en-US" sz="2800" dirty="0"/>
              <a:t>握手协议</a:t>
            </a:r>
          </a:p>
        </p:txBody>
      </p:sp>
    </p:spTree>
    <p:extLst>
      <p:ext uri="{BB962C8B-B14F-4D97-AF65-F5344CB8AC3E}">
        <p14:creationId xmlns:p14="http://schemas.microsoft.com/office/powerpoint/2010/main" val="92591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RTS/CTS</a:t>
            </a:r>
            <a:r>
              <a:rPr lang="zh-CN" altLang="en-US" dirty="0"/>
              <a:t>握手协议</a:t>
            </a:r>
          </a:p>
        </p:txBody>
      </p:sp>
      <p:grpSp>
        <p:nvGrpSpPr>
          <p:cNvPr id="3" name="组合 2"/>
          <p:cNvGrpSpPr/>
          <p:nvPr/>
        </p:nvGrpSpPr>
        <p:grpSpPr>
          <a:xfrm>
            <a:off x="393669" y="1248882"/>
            <a:ext cx="3920389" cy="3286399"/>
            <a:chOff x="393669" y="1248882"/>
            <a:chExt cx="3920389" cy="3286399"/>
          </a:xfrm>
        </p:grpSpPr>
        <p:grpSp>
          <p:nvGrpSpPr>
            <p:cNvPr id="4" name="组合 3"/>
            <p:cNvGrpSpPr/>
            <p:nvPr/>
          </p:nvGrpSpPr>
          <p:grpSpPr>
            <a:xfrm>
              <a:off x="1370520" y="1643708"/>
              <a:ext cx="797478" cy="1076068"/>
              <a:chOff x="6431674" y="3696030"/>
              <a:chExt cx="1096127" cy="1479048"/>
            </a:xfrm>
          </p:grpSpPr>
          <p:grpSp>
            <p:nvGrpSpPr>
              <p:cNvPr id="5" name="组合 4"/>
              <p:cNvGrpSpPr/>
              <p:nvPr/>
            </p:nvGrpSpPr>
            <p:grpSpPr>
              <a:xfrm>
                <a:off x="6431674" y="3696030"/>
                <a:ext cx="759801" cy="400942"/>
                <a:chOff x="1340036" y="4701705"/>
                <a:chExt cx="992288" cy="523624"/>
              </a:xfrm>
              <a:solidFill>
                <a:schemeClr val="tx1"/>
              </a:solidFill>
            </p:grpSpPr>
            <p:grpSp>
              <p:nvGrpSpPr>
                <p:cNvPr id="8" name="组合 7"/>
                <p:cNvGrpSpPr/>
                <p:nvPr/>
              </p:nvGrpSpPr>
              <p:grpSpPr>
                <a:xfrm>
                  <a:off x="1340036" y="4701705"/>
                  <a:ext cx="992288" cy="310179"/>
                  <a:chOff x="5539141" y="4383448"/>
                  <a:chExt cx="992288" cy="310179"/>
                </a:xfrm>
                <a:grpFill/>
              </p:grpSpPr>
              <p:sp>
                <p:nvSpPr>
                  <p:cNvPr id="10" name="新月形 9"/>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新月形 10"/>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新月形 11"/>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新月形 12"/>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新月形 13"/>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新月形 14"/>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9" name="等腰三角形 8"/>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6" name="矩形 5"/>
              <p:cNvSpPr/>
              <p:nvPr/>
            </p:nvSpPr>
            <p:spPr>
              <a:xfrm>
                <a:off x="6817512" y="4651858"/>
                <a:ext cx="444353" cy="523220"/>
              </a:xfrm>
              <a:prstGeom prst="rect">
                <a:avLst/>
              </a:prstGeom>
            </p:spPr>
            <p:txBody>
              <a:bodyPr wrap="none">
                <a:spAutoFit/>
              </a:bodyPr>
              <a:lstStyle/>
              <a:p>
                <a:r>
                  <a:rPr lang="en-US" altLang="zh-CN" sz="2800" b="1" dirty="0"/>
                  <a:t>A</a:t>
                </a:r>
                <a:endParaRPr lang="zh-CN" altLang="en-US" sz="2800" b="1"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grpSp>
          <p:nvGrpSpPr>
            <p:cNvPr id="16" name="组合 15"/>
            <p:cNvGrpSpPr/>
            <p:nvPr/>
          </p:nvGrpSpPr>
          <p:grpSpPr>
            <a:xfrm>
              <a:off x="2875739" y="1551643"/>
              <a:ext cx="806586" cy="1007078"/>
              <a:chOff x="8429297" y="3668270"/>
              <a:chExt cx="1108645" cy="1384221"/>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7559" y="3969062"/>
                <a:ext cx="840383" cy="715219"/>
              </a:xfrm>
              <a:prstGeom prst="rect">
                <a:avLst/>
              </a:prstGeom>
            </p:spPr>
          </p:pic>
          <p:sp>
            <p:nvSpPr>
              <p:cNvPr id="18" name="矩形 17"/>
              <p:cNvSpPr/>
              <p:nvPr/>
            </p:nvSpPr>
            <p:spPr>
              <a:xfrm>
                <a:off x="8827653" y="4651858"/>
                <a:ext cx="340243" cy="400633"/>
              </a:xfrm>
              <a:prstGeom prst="rect">
                <a:avLst/>
              </a:prstGeom>
            </p:spPr>
            <p:txBody>
              <a:bodyPr wrap="none">
                <a:spAutoFit/>
              </a:bodyPr>
              <a:lstStyle/>
              <a:p>
                <a:r>
                  <a:rPr lang="en-US" altLang="zh-CN" sz="2800" b="1" dirty="0"/>
                  <a:t>B</a:t>
                </a:r>
                <a:endParaRPr lang="zh-CN" altLang="en-US" sz="2800" b="1" dirty="0"/>
              </a:p>
            </p:txBody>
          </p:sp>
          <p:grpSp>
            <p:nvGrpSpPr>
              <p:cNvPr id="19" name="组合 18"/>
              <p:cNvGrpSpPr/>
              <p:nvPr/>
            </p:nvGrpSpPr>
            <p:grpSpPr>
              <a:xfrm>
                <a:off x="8429297" y="3668270"/>
                <a:ext cx="759801" cy="400942"/>
                <a:chOff x="1340036" y="4701705"/>
                <a:chExt cx="992288" cy="523624"/>
              </a:xfrm>
              <a:solidFill>
                <a:schemeClr val="tx1"/>
              </a:solidFill>
            </p:grpSpPr>
            <p:grpSp>
              <p:nvGrpSpPr>
                <p:cNvPr id="20" name="组合 19"/>
                <p:cNvGrpSpPr/>
                <p:nvPr/>
              </p:nvGrpSpPr>
              <p:grpSpPr>
                <a:xfrm>
                  <a:off x="1340036" y="4701705"/>
                  <a:ext cx="992288" cy="310179"/>
                  <a:chOff x="5539141" y="4383448"/>
                  <a:chExt cx="992288" cy="310179"/>
                </a:xfrm>
                <a:grpFill/>
              </p:grpSpPr>
              <p:sp>
                <p:nvSpPr>
                  <p:cNvPr id="22" name="新月形 21"/>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新月形 22"/>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4" name="新月形 23"/>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新月形 24"/>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新月形 25"/>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新月形 26"/>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1" name="等腰三角形 20"/>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28" name="组合 27"/>
            <p:cNvGrpSpPr/>
            <p:nvPr/>
          </p:nvGrpSpPr>
          <p:grpSpPr>
            <a:xfrm>
              <a:off x="3144082" y="3317001"/>
              <a:ext cx="806586" cy="1007092"/>
              <a:chOff x="10076145" y="3668252"/>
              <a:chExt cx="1108645" cy="1384239"/>
            </a:xfrm>
          </p:grpSpPr>
          <p:sp>
            <p:nvSpPr>
              <p:cNvPr id="29" name="矩形 28"/>
              <p:cNvSpPr/>
              <p:nvPr/>
            </p:nvSpPr>
            <p:spPr>
              <a:xfrm>
                <a:off x="10491957" y="4651858"/>
                <a:ext cx="340243" cy="400633"/>
              </a:xfrm>
              <a:prstGeom prst="rect">
                <a:avLst/>
              </a:prstGeom>
            </p:spPr>
            <p:txBody>
              <a:bodyPr wrap="none">
                <a:spAutoFit/>
              </a:bodyPr>
              <a:lstStyle/>
              <a:p>
                <a:r>
                  <a:rPr lang="en-US" altLang="zh-CN" sz="2800" b="1" dirty="0"/>
                  <a:t>C</a:t>
                </a:r>
                <a:endParaRPr lang="zh-CN" altLang="en-US" sz="2800" b="1" dirty="0"/>
              </a:p>
            </p:txBody>
          </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4407" y="3969058"/>
                <a:ext cx="840383" cy="715218"/>
              </a:xfrm>
              <a:prstGeom prst="rect">
                <a:avLst/>
              </a:prstGeom>
            </p:spPr>
          </p:pic>
          <p:grpSp>
            <p:nvGrpSpPr>
              <p:cNvPr id="31" name="组合 30"/>
              <p:cNvGrpSpPr/>
              <p:nvPr/>
            </p:nvGrpSpPr>
            <p:grpSpPr>
              <a:xfrm>
                <a:off x="10076145" y="3668252"/>
                <a:ext cx="759801" cy="400940"/>
                <a:chOff x="1340036" y="4701705"/>
                <a:chExt cx="992288" cy="523624"/>
              </a:xfrm>
              <a:solidFill>
                <a:schemeClr val="tx1"/>
              </a:solidFill>
            </p:grpSpPr>
            <p:grpSp>
              <p:nvGrpSpPr>
                <p:cNvPr id="32" name="组合 31"/>
                <p:cNvGrpSpPr/>
                <p:nvPr/>
              </p:nvGrpSpPr>
              <p:grpSpPr>
                <a:xfrm>
                  <a:off x="1340036" y="4701705"/>
                  <a:ext cx="992288" cy="310179"/>
                  <a:chOff x="5539141" y="4383448"/>
                  <a:chExt cx="992288" cy="310179"/>
                </a:xfrm>
                <a:grpFill/>
              </p:grpSpPr>
              <p:sp>
                <p:nvSpPr>
                  <p:cNvPr id="34" name="新月形 33"/>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5" name="新月形 34"/>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新月形 35"/>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新月形 36"/>
                  <p:cNvSpPr/>
                  <p:nvPr/>
                </p:nvSpPr>
                <p:spPr>
                  <a:xfrm>
                    <a:off x="5756855" y="4447632"/>
                    <a:ext cx="263979" cy="179277"/>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8" name="新月形 37"/>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新月形 38"/>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3" name="等腰三角形 32"/>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40" name="椭圆 39"/>
            <p:cNvSpPr/>
            <p:nvPr/>
          </p:nvSpPr>
          <p:spPr>
            <a:xfrm>
              <a:off x="393669" y="1248882"/>
              <a:ext cx="3305976" cy="1885469"/>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椭圆 40"/>
            <p:cNvSpPr/>
            <p:nvPr/>
          </p:nvSpPr>
          <p:spPr>
            <a:xfrm>
              <a:off x="2490689" y="1314806"/>
              <a:ext cx="1823369" cy="3220475"/>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2" name="直接连接符 41"/>
            <p:cNvCxnSpPr>
              <a:endCxn id="17" idx="1"/>
            </p:cNvCxnSpPr>
            <p:nvPr/>
          </p:nvCxnSpPr>
          <p:spPr>
            <a:xfrm>
              <a:off x="2218771" y="2008553"/>
              <a:ext cx="852140" cy="22105"/>
            </a:xfrm>
            <a:prstGeom prst="line">
              <a:avLst/>
            </a:prstGeom>
            <a:ln w="381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33" idx="0"/>
              <a:endCxn id="18" idx="2"/>
            </p:cNvCxnSpPr>
            <p:nvPr/>
          </p:nvCxnSpPr>
          <p:spPr>
            <a:xfrm flipH="1" flipV="1">
              <a:off x="3289331" y="2558721"/>
              <a:ext cx="143880" cy="820420"/>
            </a:xfrm>
            <a:prstGeom prst="line">
              <a:avLst/>
            </a:prstGeom>
            <a:ln w="3810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5396554" y="1063796"/>
            <a:ext cx="6529354" cy="9541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1. A</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向</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发送数据时，先发送控制报文</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RTS (</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Request to send</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5" name="文本框 44"/>
          <p:cNvSpPr txBox="1"/>
          <p:nvPr/>
        </p:nvSpPr>
        <p:spPr>
          <a:xfrm>
            <a:off x="5396554" y="2438114"/>
            <a:ext cx="6529354" cy="9541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2. B</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接到</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RTS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后，以</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CTS (</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Clear to send</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）控制报文回应</a:t>
            </a:r>
          </a:p>
        </p:txBody>
      </p:sp>
      <p:sp>
        <p:nvSpPr>
          <p:cNvPr id="46" name="文本框 45"/>
          <p:cNvSpPr txBox="1"/>
          <p:nvPr/>
        </p:nvSpPr>
        <p:spPr>
          <a:xfrm>
            <a:off x="5396553" y="3812432"/>
            <a:ext cx="6529355" cy="954107"/>
          </a:xfrm>
          <a:prstGeom prst="rect">
            <a:avLst/>
          </a:prstGeom>
        </p:spPr>
        <p:txBody>
          <a:bodyPr vert="horz" wrap="square" lIns="91440" tIns="45720" rIns="91440" bIns="45720" rtlCol="0">
            <a:spAutoFit/>
          </a:bodyPr>
          <a:lstStyle/>
          <a:p>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3. A</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收到</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CTS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后向</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发送报文（如果</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没收到</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CTS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认为发生了冲突，重发</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RTS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47" name="文本框 46"/>
          <p:cNvSpPr txBox="1"/>
          <p:nvPr/>
        </p:nvSpPr>
        <p:spPr>
          <a:xfrm>
            <a:off x="130562" y="4915513"/>
            <a:ext cx="5031373" cy="1815882"/>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隐藏终端</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能听到</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发送的</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CTS</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，知道</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要向</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发送报文，</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延迟发送，解决了隐藏发送终端的问题</a:t>
            </a:r>
          </a:p>
        </p:txBody>
      </p:sp>
      <p:sp>
        <p:nvSpPr>
          <p:cNvPr id="48" name="文本框 47"/>
          <p:cNvSpPr txBox="1"/>
          <p:nvPr/>
        </p:nvSpPr>
        <p:spPr>
          <a:xfrm>
            <a:off x="5396554" y="5186751"/>
            <a:ext cx="6529354" cy="1384995"/>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4. B</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接收完数据后，即向所有基站广播</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ACK</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，所有基站又重新可以平等侦听、竞争信道</a:t>
            </a:r>
          </a:p>
        </p:txBody>
      </p:sp>
    </p:spTree>
    <p:extLst>
      <p:ext uri="{BB962C8B-B14F-4D97-AF65-F5344CB8AC3E}">
        <p14:creationId xmlns:p14="http://schemas.microsoft.com/office/powerpoint/2010/main" val="4058380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chemeClr val="accent2"/>
                </a:solidFill>
              </a:rPr>
              <a:t>CSMA/CA</a:t>
            </a:r>
            <a:r>
              <a:rPr lang="en-US" altLang="zh-CN" dirty="0"/>
              <a:t>  </a:t>
            </a:r>
            <a:r>
              <a:rPr lang="en-US" altLang="zh-CN" b="1" dirty="0"/>
              <a:t>vs</a:t>
            </a:r>
            <a:r>
              <a:rPr lang="en-US" altLang="zh-CN" dirty="0"/>
              <a:t>  </a:t>
            </a:r>
            <a:r>
              <a:rPr lang="en-US" altLang="zh-CN" b="1" dirty="0">
                <a:solidFill>
                  <a:schemeClr val="accent1"/>
                </a:solidFill>
              </a:rPr>
              <a:t>CSMA/CD</a:t>
            </a:r>
            <a:endParaRPr lang="zh-CN" altLang="en-US" b="1" dirty="0">
              <a:solidFill>
                <a:schemeClr val="accent1"/>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15</a:t>
            </a:fld>
            <a:endParaRPr lang="zh-CN" altLang="en-US"/>
          </a:p>
        </p:txBody>
      </p:sp>
      <p:sp>
        <p:nvSpPr>
          <p:cNvPr id="5" name="文本框 4"/>
          <p:cNvSpPr txBox="1"/>
          <p:nvPr/>
        </p:nvSpPr>
        <p:spPr>
          <a:xfrm>
            <a:off x="989676" y="1612000"/>
            <a:ext cx="10515600" cy="1317284"/>
          </a:xfrm>
          <a:prstGeom prst="rect">
            <a:avLst/>
          </a:prstGeom>
        </p:spPr>
        <p:txBody>
          <a:bodyPr vert="horz" lIns="91440" tIns="45720" rIns="91440" bIns="45720" rtlCol="0">
            <a:spAutoFit/>
          </a:bodyPr>
          <a:lstStyle/>
          <a:p>
            <a:pPr marL="0" indent="0">
              <a:buFont typeface="Arial" panose="020B0604020202020204" pitchFamily="34" charset="0"/>
              <a:buNone/>
            </a:pP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）载波检测方式</a:t>
            </a:r>
            <a:endParaRPr lang="en-US" altLang="zh-CN" sz="36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20000"/>
              </a:lnSpc>
              <a:spcBef>
                <a:spcPts val="1200"/>
              </a:spcBef>
              <a:buFont typeface="Arial" panose="020B0604020202020204" pitchFamily="34" charset="0"/>
              <a:buNone/>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传输介质不同，检测方式也不同</a:t>
            </a:r>
          </a:p>
        </p:txBody>
      </p:sp>
      <p:sp>
        <p:nvSpPr>
          <p:cNvPr id="6" name="文本框 5"/>
          <p:cNvSpPr txBox="1"/>
          <p:nvPr/>
        </p:nvSpPr>
        <p:spPr>
          <a:xfrm>
            <a:off x="989676" y="3949365"/>
            <a:ext cx="10515600" cy="1317284"/>
          </a:xfrm>
          <a:prstGeom prst="rect">
            <a:avLst/>
          </a:prstGeom>
        </p:spPr>
        <p:txBody>
          <a:bodyPr vert="horz" lIns="91440" tIns="45720" rIns="91440" bIns="45720" rtlCol="0">
            <a:spAutoFit/>
          </a:bodyPr>
          <a:lstStyle/>
          <a:p>
            <a:pPr marL="0" indent="0">
              <a:buFont typeface="Arial" panose="020B0604020202020204" pitchFamily="34" charset="0"/>
              <a:buNone/>
            </a:pP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）信道利用率</a:t>
            </a:r>
            <a:endParaRPr lang="en-US" altLang="zh-CN" sz="36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20000"/>
              </a:lnSpc>
              <a:spcBef>
                <a:spcPts val="1200"/>
              </a:spcBef>
              <a:buFont typeface="Arial" panose="020B0604020202020204" pitchFamily="34" charset="0"/>
              <a:buNone/>
            </a:pP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CSMA/CA</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协议信道利用率低于</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CSMA/CD</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协议信道利用率</a:t>
            </a:r>
          </a:p>
        </p:txBody>
      </p:sp>
    </p:spTree>
    <p:extLst>
      <p:ext uri="{BB962C8B-B14F-4D97-AF65-F5344CB8AC3E}">
        <p14:creationId xmlns:p14="http://schemas.microsoft.com/office/powerpoint/2010/main" val="1577929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p>
        </p:txBody>
      </p:sp>
      <p:sp>
        <p:nvSpPr>
          <p:cNvPr id="4" name="文本框 3"/>
          <p:cNvSpPr txBox="1"/>
          <p:nvPr/>
        </p:nvSpPr>
        <p:spPr>
          <a:xfrm>
            <a:off x="2289186" y="1708616"/>
            <a:ext cx="7772400" cy="523220"/>
          </a:xfrm>
          <a:prstGeom prst="rect">
            <a:avLst/>
          </a:prstGeom>
        </p:spPr>
        <p:txBody>
          <a:bodyPr vert="horz" lIns="91440" tIns="45720" rIns="91440" bIns="45720" rtlCol="0">
            <a:spAutoFit/>
          </a:bodyPr>
          <a:lstStyle/>
          <a:p>
            <a:pPr marL="0" indent="0" algn="ctr">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工业现场：高可靠，抵抗各种电磁干扰</a:t>
            </a:r>
          </a:p>
        </p:txBody>
      </p:sp>
      <p:grpSp>
        <p:nvGrpSpPr>
          <p:cNvPr id="3" name="组合 2"/>
          <p:cNvGrpSpPr/>
          <p:nvPr/>
        </p:nvGrpSpPr>
        <p:grpSpPr>
          <a:xfrm>
            <a:off x="1631608" y="2268467"/>
            <a:ext cx="9087555" cy="1016000"/>
            <a:chOff x="1738488" y="3476979"/>
            <a:chExt cx="9087555" cy="1016000"/>
          </a:xfrm>
        </p:grpSpPr>
        <p:sp>
          <p:nvSpPr>
            <p:cNvPr id="8" name="圆角矩形 7"/>
            <p:cNvSpPr/>
            <p:nvPr/>
          </p:nvSpPr>
          <p:spPr>
            <a:xfrm>
              <a:off x="1738488" y="3476979"/>
              <a:ext cx="9087555" cy="1016000"/>
            </a:xfrm>
            <a:prstGeom prst="roundRect">
              <a:avLst>
                <a:gd name="adj" fmla="val 50000"/>
              </a:avLst>
            </a:prstGeom>
            <a:solidFill>
              <a:schemeClr val="accent1"/>
            </a:solidFill>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4"/>
            <p:cNvSpPr txBox="1"/>
            <p:nvPr/>
          </p:nvSpPr>
          <p:spPr>
            <a:xfrm>
              <a:off x="1967266" y="3723369"/>
              <a:ext cx="8723312" cy="523220"/>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蓝牙缺陷：太复杂、功耗大、距离近、组网规模太小</a:t>
              </a:r>
            </a:p>
          </p:txBody>
        </p:sp>
      </p:grpSp>
      <p:sp>
        <p:nvSpPr>
          <p:cNvPr id="6" name="文本框 5"/>
          <p:cNvSpPr txBox="1"/>
          <p:nvPr/>
        </p:nvSpPr>
        <p:spPr>
          <a:xfrm>
            <a:off x="2597543" y="4614098"/>
            <a:ext cx="7772400" cy="707886"/>
          </a:xfrm>
          <a:prstGeom prst="rect">
            <a:avLst/>
          </a:prstGeom>
        </p:spPr>
        <p:txBody>
          <a:bodyPr vert="horz" lIns="91440" tIns="45720" rIns="91440" bIns="45720" rtlCol="0">
            <a:spAutoFit/>
          </a:bodyPr>
          <a:lstStyle/>
          <a:p>
            <a:pPr marL="0" indent="0" algn="ctr">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一种</a:t>
            </a:r>
            <a:r>
              <a:rPr lang="zh-CN" altLang="en-US" sz="4000" b="1" dirty="0">
                <a:latin typeface="微软雅黑" panose="020B0503020204020204" pitchFamily="34" charset="-122"/>
                <a:ea typeface="微软雅黑" panose="020B0503020204020204" pitchFamily="34" charset="-122"/>
                <a:cs typeface="Times New Roman" panose="02020603050405020304" pitchFamily="18" charset="0"/>
              </a:rPr>
              <a:t>低速短距离</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传输的无线网络协议</a:t>
            </a:r>
          </a:p>
        </p:txBody>
      </p:sp>
      <p:sp>
        <p:nvSpPr>
          <p:cNvPr id="9" name="文本框 8"/>
          <p:cNvSpPr txBox="1"/>
          <p:nvPr/>
        </p:nvSpPr>
        <p:spPr>
          <a:xfrm>
            <a:off x="2133306" y="4337098"/>
            <a:ext cx="1286933" cy="1323439"/>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40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需</a:t>
            </a:r>
            <a:endParaRPr lang="en-US" altLang="zh-CN" sz="40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lgn="ctr">
              <a:buFont typeface="Arial" panose="020B0604020202020204" pitchFamily="34" charset="0"/>
              <a:buNone/>
            </a:pPr>
            <a:r>
              <a:rPr lang="zh-CN" altLang="en-US" sz="40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要</a:t>
            </a:r>
          </a:p>
        </p:txBody>
      </p:sp>
      <p:cxnSp>
        <p:nvCxnSpPr>
          <p:cNvPr id="10" name="直接连接符 9"/>
          <p:cNvCxnSpPr/>
          <p:nvPr/>
        </p:nvCxnSpPr>
        <p:spPr>
          <a:xfrm>
            <a:off x="0" y="4011561"/>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8234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ZigBee</a:t>
            </a:r>
            <a:endParaRPr lang="zh-CN" altLang="en-US" dirty="0"/>
          </a:p>
        </p:txBody>
      </p:sp>
      <p:sp>
        <p:nvSpPr>
          <p:cNvPr id="4" name="文本框 3"/>
          <p:cNvSpPr txBox="1"/>
          <p:nvPr/>
        </p:nvSpPr>
        <p:spPr>
          <a:xfrm>
            <a:off x="977693" y="6198989"/>
            <a:ext cx="10515600" cy="523220"/>
          </a:xfrm>
          <a:prstGeom prst="rect">
            <a:avLst/>
          </a:prstGeom>
        </p:spPr>
        <p:txBody>
          <a:bodyPr vert="horz" lIns="91440" tIns="45720" rIns="91440" bIns="45720" rtlCol="0">
            <a:spAutoFit/>
          </a:bodyPr>
          <a:lstStyle/>
          <a:p>
            <a:pPr marL="0" indent="0" algn="ctr">
              <a:buFont typeface="Arial" panose="020B0604020202020204" pitchFamily="34" charset="0"/>
              <a:buNone/>
            </a:pP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IEEE802.15.4</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标准的低功耗局域网协议</a:t>
            </a:r>
          </a:p>
        </p:txBody>
      </p:sp>
      <p:sp>
        <p:nvSpPr>
          <p:cNvPr id="5" name="文本框 4"/>
          <p:cNvSpPr txBox="1"/>
          <p:nvPr/>
        </p:nvSpPr>
        <p:spPr>
          <a:xfrm>
            <a:off x="7233625" y="1483711"/>
            <a:ext cx="3498488" cy="1200329"/>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近距离、低复杂度、自组织、低功耗、低数据速率、低成本</a:t>
            </a:r>
          </a:p>
        </p:txBody>
      </p:sp>
      <p:sp>
        <p:nvSpPr>
          <p:cNvPr id="8" name="文本框 7"/>
          <p:cNvSpPr txBox="1"/>
          <p:nvPr/>
        </p:nvSpPr>
        <p:spPr>
          <a:xfrm>
            <a:off x="8158326" y="4837595"/>
            <a:ext cx="3498488" cy="1200329"/>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由可多到</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65000</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个无线数传模块组成的一个无线数传网络平台</a:t>
            </a:r>
          </a:p>
        </p:txBody>
      </p:sp>
      <p:sp>
        <p:nvSpPr>
          <p:cNvPr id="9" name="文本框 8"/>
          <p:cNvSpPr txBox="1"/>
          <p:nvPr/>
        </p:nvSpPr>
        <p:spPr>
          <a:xfrm>
            <a:off x="220862" y="3464282"/>
            <a:ext cx="3498488" cy="1200329"/>
          </a:xfrm>
          <a:prstGeom prst="rect">
            <a:avLst/>
          </a:prstGeom>
        </p:spPr>
        <p:txBody>
          <a:bodyPr vert="horz" wrap="square" lIns="91440" tIns="45720" rIns="91440" bIns="45720" rtlCol="0">
            <a:spAutoFit/>
          </a:bodyPr>
          <a:lstStyle/>
          <a:p>
            <a:pPr marL="0" indent="0" algn="r">
              <a:buFont typeface="Arial" panose="020B0604020202020204" pitchFamily="34" charset="0"/>
              <a:buNone/>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节点间的距离可以从标准的</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75</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米，到扩展后的几百米，甚至几公里</a:t>
            </a:r>
          </a:p>
        </p:txBody>
      </p:sp>
      <p:grpSp>
        <p:nvGrpSpPr>
          <p:cNvPr id="39" name="组合 38"/>
          <p:cNvGrpSpPr/>
          <p:nvPr/>
        </p:nvGrpSpPr>
        <p:grpSpPr>
          <a:xfrm>
            <a:off x="3693644" y="1113510"/>
            <a:ext cx="4405007" cy="4772229"/>
            <a:chOff x="3754729" y="701151"/>
            <a:chExt cx="5248270" cy="5685790"/>
          </a:xfrm>
        </p:grpSpPr>
        <p:sp>
          <p:nvSpPr>
            <p:cNvPr id="11" name="六边形 10"/>
            <p:cNvSpPr/>
            <p:nvPr/>
          </p:nvSpPr>
          <p:spPr>
            <a:xfrm rot="16200000">
              <a:off x="6313637" y="3194337"/>
              <a:ext cx="2888574" cy="2490150"/>
            </a:xfrm>
            <a:prstGeom prst="hexagon">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六边形 11"/>
            <p:cNvSpPr/>
            <p:nvPr/>
          </p:nvSpPr>
          <p:spPr>
            <a:xfrm rot="16200000">
              <a:off x="3823487" y="3194338"/>
              <a:ext cx="2888574" cy="2490150"/>
            </a:xfrm>
            <a:prstGeom prst="hexagon">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六边形 12"/>
            <p:cNvSpPr/>
            <p:nvPr/>
          </p:nvSpPr>
          <p:spPr>
            <a:xfrm rot="16200000">
              <a:off x="5068562" y="935594"/>
              <a:ext cx="2888574" cy="2490150"/>
            </a:xfrm>
            <a:prstGeom prst="hexagon">
              <a:avLst/>
            </a:pr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4" name="Freeform 74"/>
            <p:cNvSpPr>
              <a:spLocks/>
            </p:cNvSpPr>
            <p:nvPr/>
          </p:nvSpPr>
          <p:spPr bwMode="auto">
            <a:xfrm>
              <a:off x="7504404" y="701151"/>
              <a:ext cx="465138" cy="533400"/>
            </a:xfrm>
            <a:custGeom>
              <a:avLst/>
              <a:gdLst>
                <a:gd name="T0" fmla="*/ 0 w 293"/>
                <a:gd name="T1" fmla="*/ 85 h 336"/>
                <a:gd name="T2" fmla="*/ 144 w 293"/>
                <a:gd name="T3" fmla="*/ 0 h 336"/>
                <a:gd name="T4" fmla="*/ 291 w 293"/>
                <a:gd name="T5" fmla="*/ 80 h 336"/>
                <a:gd name="T6" fmla="*/ 293 w 293"/>
                <a:gd name="T7" fmla="*/ 249 h 336"/>
                <a:gd name="T8" fmla="*/ 149 w 293"/>
                <a:gd name="T9" fmla="*/ 336 h 336"/>
                <a:gd name="T10" fmla="*/ 2 w 293"/>
                <a:gd name="T11" fmla="*/ 253 h 336"/>
                <a:gd name="T12" fmla="*/ 0 w 293"/>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3" h="336">
                  <a:moveTo>
                    <a:pt x="0" y="85"/>
                  </a:moveTo>
                  <a:lnTo>
                    <a:pt x="144" y="0"/>
                  </a:lnTo>
                  <a:lnTo>
                    <a:pt x="291" y="80"/>
                  </a:lnTo>
                  <a:lnTo>
                    <a:pt x="293" y="249"/>
                  </a:lnTo>
                  <a:lnTo>
                    <a:pt x="149" y="336"/>
                  </a:lnTo>
                  <a:lnTo>
                    <a:pt x="2" y="253"/>
                  </a:lnTo>
                  <a:lnTo>
                    <a:pt x="0" y="85"/>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7"/>
            <p:cNvSpPr>
              <a:spLocks/>
            </p:cNvSpPr>
            <p:nvPr/>
          </p:nvSpPr>
          <p:spPr bwMode="auto">
            <a:xfrm>
              <a:off x="7206589" y="5853541"/>
              <a:ext cx="466725" cy="533400"/>
            </a:xfrm>
            <a:custGeom>
              <a:avLst/>
              <a:gdLst>
                <a:gd name="T0" fmla="*/ 0 w 294"/>
                <a:gd name="T1" fmla="*/ 87 h 336"/>
                <a:gd name="T2" fmla="*/ 145 w 294"/>
                <a:gd name="T3" fmla="*/ 0 h 336"/>
                <a:gd name="T4" fmla="*/ 292 w 294"/>
                <a:gd name="T5" fmla="*/ 82 h 336"/>
                <a:gd name="T6" fmla="*/ 294 w 294"/>
                <a:gd name="T7" fmla="*/ 250 h 336"/>
                <a:gd name="T8" fmla="*/ 152 w 294"/>
                <a:gd name="T9" fmla="*/ 336 h 336"/>
                <a:gd name="T10" fmla="*/ 5 w 294"/>
                <a:gd name="T11" fmla="*/ 255 h 336"/>
                <a:gd name="T12" fmla="*/ 0 w 294"/>
                <a:gd name="T13" fmla="*/ 87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7"/>
                  </a:moveTo>
                  <a:lnTo>
                    <a:pt x="145" y="0"/>
                  </a:lnTo>
                  <a:lnTo>
                    <a:pt x="292" y="82"/>
                  </a:lnTo>
                  <a:lnTo>
                    <a:pt x="294" y="250"/>
                  </a:lnTo>
                  <a:lnTo>
                    <a:pt x="152" y="336"/>
                  </a:lnTo>
                  <a:lnTo>
                    <a:pt x="5" y="255"/>
                  </a:lnTo>
                  <a:lnTo>
                    <a:pt x="0" y="87"/>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81"/>
            <p:cNvSpPr>
              <a:spLocks/>
            </p:cNvSpPr>
            <p:nvPr/>
          </p:nvSpPr>
          <p:spPr bwMode="auto">
            <a:xfrm>
              <a:off x="3754729" y="2991279"/>
              <a:ext cx="466725" cy="533400"/>
            </a:xfrm>
            <a:custGeom>
              <a:avLst/>
              <a:gdLst>
                <a:gd name="T0" fmla="*/ 0 w 294"/>
                <a:gd name="T1" fmla="*/ 85 h 336"/>
                <a:gd name="T2" fmla="*/ 144 w 294"/>
                <a:gd name="T3" fmla="*/ 0 h 336"/>
                <a:gd name="T4" fmla="*/ 291 w 294"/>
                <a:gd name="T5" fmla="*/ 80 h 336"/>
                <a:gd name="T6" fmla="*/ 294 w 294"/>
                <a:gd name="T7" fmla="*/ 248 h 336"/>
                <a:gd name="T8" fmla="*/ 152 w 294"/>
                <a:gd name="T9" fmla="*/ 336 h 336"/>
                <a:gd name="T10" fmla="*/ 5 w 294"/>
                <a:gd name="T11" fmla="*/ 253 h 336"/>
                <a:gd name="T12" fmla="*/ 0 w 294"/>
                <a:gd name="T13" fmla="*/ 85 h 336"/>
              </a:gdLst>
              <a:ahLst/>
              <a:cxnLst>
                <a:cxn ang="0">
                  <a:pos x="T0" y="T1"/>
                </a:cxn>
                <a:cxn ang="0">
                  <a:pos x="T2" y="T3"/>
                </a:cxn>
                <a:cxn ang="0">
                  <a:pos x="T4" y="T5"/>
                </a:cxn>
                <a:cxn ang="0">
                  <a:pos x="T6" y="T7"/>
                </a:cxn>
                <a:cxn ang="0">
                  <a:pos x="T8" y="T9"/>
                </a:cxn>
                <a:cxn ang="0">
                  <a:pos x="T10" y="T11"/>
                </a:cxn>
                <a:cxn ang="0">
                  <a:pos x="T12" y="T13"/>
                </a:cxn>
              </a:cxnLst>
              <a:rect l="0" t="0" r="r" b="b"/>
              <a:pathLst>
                <a:path w="294" h="336">
                  <a:moveTo>
                    <a:pt x="0" y="85"/>
                  </a:moveTo>
                  <a:lnTo>
                    <a:pt x="144" y="0"/>
                  </a:lnTo>
                  <a:lnTo>
                    <a:pt x="291" y="80"/>
                  </a:lnTo>
                  <a:lnTo>
                    <a:pt x="294" y="248"/>
                  </a:lnTo>
                  <a:lnTo>
                    <a:pt x="152" y="336"/>
                  </a:lnTo>
                  <a:lnTo>
                    <a:pt x="5" y="253"/>
                  </a:lnTo>
                  <a:lnTo>
                    <a:pt x="0" y="85"/>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任意多边形 29"/>
            <p:cNvSpPr>
              <a:spLocks noChangeAspect="1"/>
            </p:cNvSpPr>
            <p:nvPr/>
          </p:nvSpPr>
          <p:spPr>
            <a:xfrm rot="16200000">
              <a:off x="7446161" y="2061815"/>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31" name="任意多边形 30"/>
            <p:cNvSpPr/>
            <p:nvPr/>
          </p:nvSpPr>
          <p:spPr>
            <a:xfrm rot="16200000">
              <a:off x="4955549" y="2061816"/>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32" name="任意多边形 31"/>
            <p:cNvSpPr>
              <a:spLocks noChangeAspect="1"/>
            </p:cNvSpPr>
            <p:nvPr/>
          </p:nvSpPr>
          <p:spPr>
            <a:xfrm rot="5400000" flipV="1">
              <a:off x="6201086" y="2068118"/>
              <a:ext cx="623528" cy="2490148"/>
            </a:xfrm>
            <a:custGeom>
              <a:avLst/>
              <a:gdLst>
                <a:gd name="connsiteX0" fmla="*/ 623528 w 623528"/>
                <a:gd name="connsiteY0" fmla="*/ 1245074 h 2490148"/>
                <a:gd name="connsiteX1" fmla="*/ 991 w 623528"/>
                <a:gd name="connsiteY1" fmla="*/ 2490148 h 2490148"/>
                <a:gd name="connsiteX2" fmla="*/ 0 w 623528"/>
                <a:gd name="connsiteY2" fmla="*/ 2490148 h 2490148"/>
                <a:gd name="connsiteX3" fmla="*/ 0 w 623528"/>
                <a:gd name="connsiteY3" fmla="*/ 0 h 2490148"/>
                <a:gd name="connsiteX4" fmla="*/ 991 w 623528"/>
                <a:gd name="connsiteY4" fmla="*/ 0 h 249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528" h="2490148">
                  <a:moveTo>
                    <a:pt x="623528" y="1245074"/>
                  </a:moveTo>
                  <a:lnTo>
                    <a:pt x="991" y="2490148"/>
                  </a:lnTo>
                  <a:lnTo>
                    <a:pt x="0" y="2490148"/>
                  </a:lnTo>
                  <a:lnTo>
                    <a:pt x="0" y="0"/>
                  </a:lnTo>
                  <a:lnTo>
                    <a:pt x="991" y="0"/>
                  </a:lnTo>
                  <a:close/>
                </a:path>
              </a:pathLst>
            </a:custGeom>
            <a:solidFill>
              <a:srgbClr val="0D0D0D">
                <a:alpha val="20000"/>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tx1"/>
                </a:solidFill>
              </a:endParaRPr>
            </a:p>
          </p:txBody>
        </p:sp>
        <p:sp>
          <p:nvSpPr>
            <p:cNvPr id="33" name="文本框 32"/>
            <p:cNvSpPr txBox="1"/>
            <p:nvPr/>
          </p:nvSpPr>
          <p:spPr>
            <a:xfrm>
              <a:off x="6184412" y="992017"/>
              <a:ext cx="781519" cy="843399"/>
            </a:xfrm>
            <a:prstGeom prst="rect">
              <a:avLst/>
            </a:prstGeom>
            <a:noFill/>
          </p:spPr>
          <p:txBody>
            <a:bodyPr wrap="none" rtlCol="0">
              <a:spAutoFit/>
            </a:bodyPr>
            <a:lstStyle/>
            <a:p>
              <a:r>
                <a:rPr lang="en-US" altLang="zh-CN" sz="4000" dirty="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34" name="文本框 33"/>
            <p:cNvSpPr txBox="1"/>
            <p:nvPr/>
          </p:nvSpPr>
          <p:spPr>
            <a:xfrm>
              <a:off x="7368938" y="4953757"/>
              <a:ext cx="732893" cy="707886"/>
            </a:xfrm>
            <a:prstGeom prst="rect">
              <a:avLst/>
            </a:prstGeom>
            <a:noFill/>
          </p:spPr>
          <p:txBody>
            <a:bodyPr wrap="none" rtlCol="0">
              <a:spAutoFit/>
            </a:bodyPr>
            <a:lstStyle/>
            <a:p>
              <a:r>
                <a:rPr lang="en-US" altLang="zh-CN" sz="4000" dirty="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35" name="文本框 34"/>
            <p:cNvSpPr txBox="1"/>
            <p:nvPr/>
          </p:nvSpPr>
          <p:spPr>
            <a:xfrm>
              <a:off x="4908080" y="4953757"/>
              <a:ext cx="718466" cy="707886"/>
            </a:xfrm>
            <a:prstGeom prst="rect">
              <a:avLst/>
            </a:prstGeom>
            <a:noFill/>
          </p:spPr>
          <p:txBody>
            <a:bodyPr wrap="none" rtlCol="0">
              <a:spAutoFit/>
            </a:bodyPr>
            <a:lstStyle/>
            <a:p>
              <a:r>
                <a:rPr lang="en-US" altLang="zh-CN" sz="4000" dirty="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36" name="文本框 35"/>
            <p:cNvSpPr txBox="1"/>
            <p:nvPr/>
          </p:nvSpPr>
          <p:spPr>
            <a:xfrm>
              <a:off x="5583826" y="1859778"/>
              <a:ext cx="2006303" cy="550043"/>
            </a:xfrm>
            <a:prstGeom prst="rect">
              <a:avLst/>
            </a:prstGeom>
            <a:noFill/>
          </p:spPr>
          <p:txBody>
            <a:bodyPr wrap="square" rtlCol="0">
              <a:spAutoFit/>
            </a:bodyPr>
            <a:lstStyle/>
            <a:p>
              <a:pPr algn="ctr"/>
              <a:r>
                <a:rPr lang="zh-CN" altLang="en-US" sz="2400" dirty="0">
                  <a:solidFill>
                    <a:schemeClr val="bg1"/>
                  </a:solidFill>
                  <a:latin typeface="+mn-ea"/>
                  <a:cs typeface="Arial Unicode MS" panose="020B0604020202020204" pitchFamily="34" charset="-122"/>
                </a:rPr>
                <a:t>特点</a:t>
              </a:r>
            </a:p>
          </p:txBody>
        </p:sp>
        <p:sp>
          <p:nvSpPr>
            <p:cNvPr id="37" name="文本框 36"/>
            <p:cNvSpPr txBox="1"/>
            <p:nvPr/>
          </p:nvSpPr>
          <p:spPr>
            <a:xfrm>
              <a:off x="4264161" y="3990946"/>
              <a:ext cx="2006303" cy="550043"/>
            </a:xfrm>
            <a:prstGeom prst="rect">
              <a:avLst/>
            </a:prstGeom>
            <a:noFill/>
          </p:spPr>
          <p:txBody>
            <a:bodyPr wrap="square" rtlCol="0">
              <a:spAutoFit/>
            </a:bodyPr>
            <a:lstStyle/>
            <a:p>
              <a:pPr algn="ctr"/>
              <a:r>
                <a:rPr lang="zh-CN" altLang="en-US" sz="2400" dirty="0">
                  <a:solidFill>
                    <a:schemeClr val="bg1"/>
                  </a:solidFill>
                  <a:latin typeface="+mn-ea"/>
                  <a:cs typeface="Arial Unicode MS" panose="020B0604020202020204" pitchFamily="34" charset="-122"/>
                </a:rPr>
                <a:t>覆盖</a:t>
              </a:r>
            </a:p>
          </p:txBody>
        </p:sp>
        <p:sp>
          <p:nvSpPr>
            <p:cNvPr id="38" name="文本框 37"/>
            <p:cNvSpPr txBox="1"/>
            <p:nvPr/>
          </p:nvSpPr>
          <p:spPr>
            <a:xfrm>
              <a:off x="6780335" y="3990946"/>
              <a:ext cx="2006303" cy="550043"/>
            </a:xfrm>
            <a:prstGeom prst="rect">
              <a:avLst/>
            </a:prstGeom>
            <a:noFill/>
          </p:spPr>
          <p:txBody>
            <a:bodyPr wrap="square" rtlCol="0">
              <a:spAutoFit/>
            </a:bodyPr>
            <a:lstStyle/>
            <a:p>
              <a:pPr algn="ctr"/>
              <a:r>
                <a:rPr lang="zh-CN" altLang="en-US" sz="2400" dirty="0">
                  <a:solidFill>
                    <a:schemeClr val="bg1"/>
                  </a:solidFill>
                  <a:latin typeface="+mn-ea"/>
                  <a:cs typeface="Arial Unicode MS" panose="020B0604020202020204" pitchFamily="34" charset="-122"/>
                </a:rPr>
                <a:t>数量</a:t>
              </a:r>
            </a:p>
          </p:txBody>
        </p:sp>
      </p:grpSp>
      <p:pic>
        <p:nvPicPr>
          <p:cNvPr id="40" name="图片 39"/>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920772" y="1219860"/>
            <a:ext cx="260733" cy="260733"/>
          </a:xfrm>
          <a:prstGeom prst="rect">
            <a:avLst/>
          </a:prstGeom>
        </p:spPr>
      </p:pic>
      <p:pic>
        <p:nvPicPr>
          <p:cNvPr id="7" name="图片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10616" y="5493502"/>
            <a:ext cx="341080" cy="341080"/>
          </a:xfrm>
          <a:prstGeom prst="rect">
            <a:avLst/>
          </a:prstGeom>
        </p:spPr>
      </p:pic>
      <p:pic>
        <p:nvPicPr>
          <p:cNvPr id="10" name="图片 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54368" y="3121997"/>
            <a:ext cx="275048" cy="275048"/>
          </a:xfrm>
          <a:prstGeom prst="rect">
            <a:avLst/>
          </a:prstGeom>
        </p:spPr>
      </p:pic>
    </p:spTree>
    <p:extLst>
      <p:ext uri="{BB962C8B-B14F-4D97-AF65-F5344CB8AC3E}">
        <p14:creationId xmlns:p14="http://schemas.microsoft.com/office/powerpoint/2010/main" val="474976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Zigbee</a:t>
            </a:r>
            <a:endParaRPr lang="zh-CN" altLang="en-US" dirty="0"/>
          </a:p>
        </p:txBody>
      </p:sp>
      <p:grpSp>
        <p:nvGrpSpPr>
          <p:cNvPr id="3" name="组合 2"/>
          <p:cNvGrpSpPr/>
          <p:nvPr/>
        </p:nvGrpSpPr>
        <p:grpSpPr>
          <a:xfrm>
            <a:off x="434993" y="1198973"/>
            <a:ext cx="11218953" cy="5137455"/>
            <a:chOff x="209813" y="1086678"/>
            <a:chExt cx="11218953" cy="5137455"/>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ackgroundRemoval t="0" b="90000" l="0" r="90000"/>
                      </a14:imgEffect>
                    </a14:imgLayer>
                  </a14:imgProps>
                </a:ext>
                <a:ext uri="{28A0092B-C50C-407E-A947-70E740481C1C}">
                  <a14:useLocalDpi xmlns:a14="http://schemas.microsoft.com/office/drawing/2010/main" val="0"/>
                </a:ext>
              </a:extLst>
            </a:blip>
            <a:stretch>
              <a:fillRect/>
            </a:stretch>
          </p:blipFill>
          <p:spPr>
            <a:xfrm>
              <a:off x="9777723" y="4939985"/>
              <a:ext cx="876580" cy="657435"/>
            </a:xfrm>
            <a:prstGeom prst="rect">
              <a:avLst/>
            </a:prstGeom>
          </p:spPr>
        </p:pic>
        <p:pic>
          <p:nvPicPr>
            <p:cNvPr id="6" name="图片 5"/>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4096815" y="4892550"/>
              <a:ext cx="744626" cy="744626"/>
            </a:xfrm>
            <a:prstGeom prst="rect">
              <a:avLst/>
            </a:prstGeom>
          </p:spPr>
        </p:pic>
        <p:pic>
          <p:nvPicPr>
            <p:cNvPr id="7" name="图片 6"/>
            <p:cNvPicPr>
              <a:picLocks noChangeAspect="1"/>
            </p:cNvPicPr>
            <p:nvPr/>
          </p:nvPicPr>
          <p:blipFill>
            <a:blip r:embed="rId6"/>
            <a:stretch>
              <a:fillRect/>
            </a:stretch>
          </p:blipFill>
          <p:spPr>
            <a:xfrm>
              <a:off x="3532838" y="1205438"/>
              <a:ext cx="1476484" cy="1351092"/>
            </a:xfrm>
            <a:prstGeom prst="rect">
              <a:avLst/>
            </a:prstGeom>
          </p:spPr>
        </p:pic>
        <p:pic>
          <p:nvPicPr>
            <p:cNvPr id="8" name="图片 7"/>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1103778" y="4942312"/>
              <a:ext cx="668360" cy="668360"/>
            </a:xfrm>
            <a:prstGeom prst="rect">
              <a:avLst/>
            </a:prstGeom>
          </p:spPr>
        </p:pic>
        <p:cxnSp>
          <p:nvCxnSpPr>
            <p:cNvPr id="9" name="直接连接符 8"/>
            <p:cNvCxnSpPr>
              <a:stCxn id="7" idx="3"/>
              <a:endCxn id="12" idx="1"/>
            </p:cNvCxnSpPr>
            <p:nvPr/>
          </p:nvCxnSpPr>
          <p:spPr>
            <a:xfrm flipV="1">
              <a:off x="5009322" y="1874702"/>
              <a:ext cx="1333158" cy="628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342480" y="1086678"/>
              <a:ext cx="932965" cy="1254506"/>
              <a:chOff x="6342480" y="1086678"/>
              <a:chExt cx="932965" cy="1254506"/>
            </a:xfrm>
          </p:grpSpPr>
          <p:pic>
            <p:nvPicPr>
              <p:cNvPr id="11" name="图片 10"/>
              <p:cNvPicPr>
                <a:picLocks noChangeAspect="1"/>
              </p:cNvPicPr>
              <p:nvPr/>
            </p:nvPicPr>
            <p:blipFill>
              <a:blip r:embed="rId9"/>
              <a:stretch>
                <a:fillRect/>
              </a:stretch>
            </p:blipFill>
            <p:spPr>
              <a:xfrm>
                <a:off x="6660946" y="1086678"/>
                <a:ext cx="282147" cy="715618"/>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42480" y="1408219"/>
                <a:ext cx="932965" cy="932965"/>
              </a:xfrm>
              <a:prstGeom prst="rect">
                <a:avLst/>
              </a:prstGeom>
            </p:spPr>
          </p:pic>
        </p:grpSp>
        <p:sp>
          <p:nvSpPr>
            <p:cNvPr id="13" name="Freeform 83"/>
            <p:cNvSpPr>
              <a:spLocks/>
            </p:cNvSpPr>
            <p:nvPr/>
          </p:nvSpPr>
          <p:spPr bwMode="auto">
            <a:xfrm rot="1327400">
              <a:off x="4481353" y="2606501"/>
              <a:ext cx="928529" cy="1247837"/>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 name="T14" fmla="*/ 0 60000 65536"/>
                <a:gd name="T15" fmla="*/ 0 60000 65536"/>
                <a:gd name="T16" fmla="*/ 0 60000 65536"/>
                <a:gd name="T17" fmla="*/ 0 60000 65536"/>
                <a:gd name="T18" fmla="*/ 0 60000 65536"/>
                <a:gd name="T19" fmla="*/ 0 60000 65536"/>
                <a:gd name="T20" fmla="*/ 0 60000 65536"/>
                <a:gd name="T21" fmla="*/ 0 w 726"/>
                <a:gd name="T22" fmla="*/ 0 h 732"/>
                <a:gd name="T23" fmla="*/ 726 w 72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6" h="732">
                  <a:moveTo>
                    <a:pt x="0" y="732"/>
                  </a:moveTo>
                  <a:lnTo>
                    <a:pt x="372" y="198"/>
                  </a:lnTo>
                  <a:lnTo>
                    <a:pt x="390" y="336"/>
                  </a:lnTo>
                  <a:lnTo>
                    <a:pt x="726" y="0"/>
                  </a:lnTo>
                  <a:lnTo>
                    <a:pt x="342" y="528"/>
                  </a:lnTo>
                  <a:lnTo>
                    <a:pt x="318" y="408"/>
                  </a:lnTo>
                  <a:lnTo>
                    <a:pt x="6" y="720"/>
                  </a:lnTo>
                </a:path>
              </a:pathLst>
            </a:cu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Freeform 83"/>
            <p:cNvSpPr>
              <a:spLocks/>
            </p:cNvSpPr>
            <p:nvPr/>
          </p:nvSpPr>
          <p:spPr bwMode="auto">
            <a:xfrm rot="5766415">
              <a:off x="7685854" y="2705862"/>
              <a:ext cx="928529" cy="1247837"/>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 name="T14" fmla="*/ 0 60000 65536"/>
                <a:gd name="T15" fmla="*/ 0 60000 65536"/>
                <a:gd name="T16" fmla="*/ 0 60000 65536"/>
                <a:gd name="T17" fmla="*/ 0 60000 65536"/>
                <a:gd name="T18" fmla="*/ 0 60000 65536"/>
                <a:gd name="T19" fmla="*/ 0 60000 65536"/>
                <a:gd name="T20" fmla="*/ 0 60000 65536"/>
                <a:gd name="T21" fmla="*/ 0 w 726"/>
                <a:gd name="T22" fmla="*/ 0 h 732"/>
                <a:gd name="T23" fmla="*/ 726 w 72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6" h="732">
                  <a:moveTo>
                    <a:pt x="0" y="732"/>
                  </a:moveTo>
                  <a:lnTo>
                    <a:pt x="372" y="198"/>
                  </a:lnTo>
                  <a:lnTo>
                    <a:pt x="390" y="336"/>
                  </a:lnTo>
                  <a:lnTo>
                    <a:pt x="726" y="0"/>
                  </a:lnTo>
                  <a:lnTo>
                    <a:pt x="342" y="528"/>
                  </a:lnTo>
                  <a:lnTo>
                    <a:pt x="318" y="408"/>
                  </a:lnTo>
                  <a:lnTo>
                    <a:pt x="6" y="720"/>
                  </a:lnTo>
                </a:path>
              </a:pathLst>
            </a:cu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5" name="直接连接符 14"/>
            <p:cNvCxnSpPr>
              <a:stCxn id="8" idx="3"/>
              <a:endCxn id="18" idx="1"/>
            </p:cNvCxnSpPr>
            <p:nvPr/>
          </p:nvCxnSpPr>
          <p:spPr>
            <a:xfrm flipV="1">
              <a:off x="1772138" y="5272652"/>
              <a:ext cx="314998" cy="384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087136" y="4484628"/>
              <a:ext cx="932965" cy="1254506"/>
              <a:chOff x="2744065" y="4484628"/>
              <a:chExt cx="932965" cy="1254506"/>
            </a:xfrm>
          </p:grpSpPr>
          <p:pic>
            <p:nvPicPr>
              <p:cNvPr id="17" name="图片 16"/>
              <p:cNvPicPr>
                <a:picLocks noChangeAspect="1"/>
              </p:cNvPicPr>
              <p:nvPr/>
            </p:nvPicPr>
            <p:blipFill>
              <a:blip r:embed="rId9"/>
              <a:stretch>
                <a:fillRect/>
              </a:stretch>
            </p:blipFill>
            <p:spPr>
              <a:xfrm>
                <a:off x="3062531" y="4484628"/>
                <a:ext cx="282147" cy="715618"/>
              </a:xfrm>
              <a:prstGeom prst="rect">
                <a:avLst/>
              </a:prstGeom>
            </p:spPr>
          </p:pic>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4065" y="4806169"/>
                <a:ext cx="932965" cy="932965"/>
              </a:xfrm>
              <a:prstGeom prst="rect">
                <a:avLst/>
              </a:prstGeom>
            </p:spPr>
          </p:pic>
        </p:grpSp>
        <p:grpSp>
          <p:nvGrpSpPr>
            <p:cNvPr id="19" name="组合 18"/>
            <p:cNvGrpSpPr/>
            <p:nvPr/>
          </p:nvGrpSpPr>
          <p:grpSpPr>
            <a:xfrm>
              <a:off x="5219068" y="4484628"/>
              <a:ext cx="932965" cy="1254506"/>
              <a:chOff x="2744065" y="4484628"/>
              <a:chExt cx="932965" cy="1254506"/>
            </a:xfrm>
          </p:grpSpPr>
          <p:pic>
            <p:nvPicPr>
              <p:cNvPr id="20" name="图片 19"/>
              <p:cNvPicPr>
                <a:picLocks noChangeAspect="1"/>
              </p:cNvPicPr>
              <p:nvPr/>
            </p:nvPicPr>
            <p:blipFill>
              <a:blip r:embed="rId9"/>
              <a:stretch>
                <a:fillRect/>
              </a:stretch>
            </p:blipFill>
            <p:spPr>
              <a:xfrm>
                <a:off x="3062531" y="4484628"/>
                <a:ext cx="282147" cy="715618"/>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4065" y="4806169"/>
                <a:ext cx="932965" cy="932965"/>
              </a:xfrm>
              <a:prstGeom prst="rect">
                <a:avLst/>
              </a:prstGeom>
            </p:spPr>
          </p:pic>
        </p:grpSp>
        <p:cxnSp>
          <p:nvCxnSpPr>
            <p:cNvPr id="22" name="直接连接符 21"/>
            <p:cNvCxnSpPr>
              <a:stCxn id="6" idx="3"/>
              <a:endCxn id="21" idx="1"/>
            </p:cNvCxnSpPr>
            <p:nvPr/>
          </p:nvCxnSpPr>
          <p:spPr>
            <a:xfrm>
              <a:off x="4841441" y="5264863"/>
              <a:ext cx="377627" cy="7789"/>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467131" y="4484628"/>
              <a:ext cx="932965" cy="1254506"/>
              <a:chOff x="2744065" y="4484628"/>
              <a:chExt cx="932965" cy="1254506"/>
            </a:xfrm>
          </p:grpSpPr>
          <p:pic>
            <p:nvPicPr>
              <p:cNvPr id="24" name="图片 23"/>
              <p:cNvPicPr>
                <a:picLocks noChangeAspect="1"/>
              </p:cNvPicPr>
              <p:nvPr/>
            </p:nvPicPr>
            <p:blipFill>
              <a:blip r:embed="rId9"/>
              <a:stretch>
                <a:fillRect/>
              </a:stretch>
            </p:blipFill>
            <p:spPr>
              <a:xfrm>
                <a:off x="3062531" y="4484628"/>
                <a:ext cx="282147" cy="715618"/>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4065" y="4806169"/>
                <a:ext cx="932965" cy="932965"/>
              </a:xfrm>
              <a:prstGeom prst="rect">
                <a:avLst/>
              </a:prstGeom>
            </p:spPr>
          </p:pic>
        </p:grpSp>
        <p:cxnSp>
          <p:nvCxnSpPr>
            <p:cNvPr id="26" name="直接连接符 25"/>
            <p:cNvCxnSpPr>
              <a:stCxn id="25" idx="3"/>
              <a:endCxn id="4" idx="1"/>
            </p:cNvCxnSpPr>
            <p:nvPr/>
          </p:nvCxnSpPr>
          <p:spPr>
            <a:xfrm flipV="1">
              <a:off x="9400096" y="5268703"/>
              <a:ext cx="377627" cy="394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323317" y="5762468"/>
              <a:ext cx="2502096"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路由器</a:t>
              </a:r>
            </a:p>
          </p:txBody>
        </p:sp>
        <p:sp>
          <p:nvSpPr>
            <p:cNvPr id="28" name="文本框 27"/>
            <p:cNvSpPr txBox="1"/>
            <p:nvPr/>
          </p:nvSpPr>
          <p:spPr>
            <a:xfrm>
              <a:off x="3101345" y="4328560"/>
              <a:ext cx="2502096"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温度传感器</a:t>
              </a:r>
            </a:p>
          </p:txBody>
        </p:sp>
        <p:sp>
          <p:nvSpPr>
            <p:cNvPr id="29" name="文本框 28"/>
            <p:cNvSpPr txBox="1"/>
            <p:nvPr/>
          </p:nvSpPr>
          <p:spPr>
            <a:xfrm>
              <a:off x="4773716" y="5762468"/>
              <a:ext cx="2502096"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终端节点</a:t>
              </a:r>
            </a:p>
          </p:txBody>
        </p:sp>
        <p:sp>
          <p:nvSpPr>
            <p:cNvPr id="30" name="文本框 29"/>
            <p:cNvSpPr txBox="1"/>
            <p:nvPr/>
          </p:nvSpPr>
          <p:spPr>
            <a:xfrm>
              <a:off x="209813" y="4328560"/>
              <a:ext cx="2502096"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继电器</a:t>
              </a:r>
            </a:p>
          </p:txBody>
        </p:sp>
        <p:sp>
          <p:nvSpPr>
            <p:cNvPr id="31" name="文本框 30"/>
            <p:cNvSpPr txBox="1"/>
            <p:nvPr/>
          </p:nvSpPr>
          <p:spPr>
            <a:xfrm>
              <a:off x="8152207" y="5762468"/>
              <a:ext cx="2502096"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终端节点</a:t>
              </a:r>
            </a:p>
          </p:txBody>
        </p:sp>
        <p:sp>
          <p:nvSpPr>
            <p:cNvPr id="32" name="文本框 31"/>
            <p:cNvSpPr txBox="1"/>
            <p:nvPr/>
          </p:nvSpPr>
          <p:spPr>
            <a:xfrm>
              <a:off x="6145712" y="4939985"/>
              <a:ext cx="2502096"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 … </a:t>
              </a:r>
              <a:endParaRPr lang="zh-CN" altLang="en-US" sz="28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8926670" y="4347508"/>
              <a:ext cx="2502096"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传感器</a:t>
              </a:r>
            </a:p>
          </p:txBody>
        </p:sp>
        <p:sp>
          <p:nvSpPr>
            <p:cNvPr id="34" name="文本框 33"/>
            <p:cNvSpPr txBox="1"/>
            <p:nvPr/>
          </p:nvSpPr>
          <p:spPr>
            <a:xfrm>
              <a:off x="7086813" y="1571463"/>
              <a:ext cx="2502096"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ZigBee</a:t>
              </a:r>
              <a:r>
                <a:rPr lang="zh-CN" altLang="en-US" sz="2400" dirty="0">
                  <a:latin typeface="微软雅黑" panose="020B0503020204020204" pitchFamily="34" charset="-122"/>
                  <a:ea typeface="微软雅黑" panose="020B0503020204020204" pitchFamily="34" charset="-122"/>
                </a:rPr>
                <a:t>协调器</a:t>
              </a:r>
            </a:p>
          </p:txBody>
        </p:sp>
        <p:sp>
          <p:nvSpPr>
            <p:cNvPr id="35" name="文本框 34"/>
            <p:cNvSpPr txBox="1"/>
            <p:nvPr/>
          </p:nvSpPr>
          <p:spPr>
            <a:xfrm>
              <a:off x="4440997" y="1394739"/>
              <a:ext cx="2502096"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RS232</a:t>
              </a:r>
              <a:endParaRPr lang="zh-CN" altLang="en-US" sz="2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93389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Zigbee</a:t>
            </a:r>
            <a:r>
              <a:rPr lang="zh-CN" altLang="en-US" dirty="0"/>
              <a:t>简介</a:t>
            </a:r>
          </a:p>
        </p:txBody>
      </p:sp>
      <p:sp>
        <p:nvSpPr>
          <p:cNvPr id="3" name="内容占位符 2"/>
          <p:cNvSpPr>
            <a:spLocks noGrp="1"/>
          </p:cNvSpPr>
          <p:nvPr>
            <p:ph idx="1"/>
          </p:nvPr>
        </p:nvSpPr>
        <p:spPr/>
        <p:txBody>
          <a:bodyPr>
            <a:normAutofit fontScale="92500" lnSpcReduction="10000"/>
          </a:bodyPr>
          <a:lstStyle/>
          <a:p>
            <a:r>
              <a:rPr lang="zh-CN" altLang="en-US" dirty="0"/>
              <a:t>基于</a:t>
            </a:r>
            <a:r>
              <a:rPr lang="en-US" altLang="zh-CN" dirty="0"/>
              <a:t>IEEE802.15.4</a:t>
            </a:r>
            <a:r>
              <a:rPr lang="zh-CN" altLang="en-US" dirty="0"/>
              <a:t>标准的低功耗局域网协议。</a:t>
            </a:r>
          </a:p>
          <a:p>
            <a:r>
              <a:rPr lang="zh-CN" altLang="en-US" dirty="0"/>
              <a:t>一种短距离、低功耗的无线通信技术。</a:t>
            </a:r>
          </a:p>
          <a:p>
            <a:r>
              <a:rPr lang="zh-CN" altLang="en-US" dirty="0"/>
              <a:t>特点：近距离、低复杂度、自组织、低功耗、低数据速率。</a:t>
            </a:r>
          </a:p>
          <a:p>
            <a:r>
              <a:rPr lang="zh-CN" altLang="en-US" dirty="0"/>
              <a:t>主要适用于：自动控制和远程控制领域，可以嵌入各种设备。</a:t>
            </a:r>
          </a:p>
          <a:p>
            <a:r>
              <a:rPr lang="zh-CN" altLang="en-US" dirty="0"/>
              <a:t>协议从下到上：</a:t>
            </a:r>
            <a:endParaRPr lang="en-US" altLang="zh-CN" dirty="0"/>
          </a:p>
          <a:p>
            <a:pPr lvl="1"/>
            <a:r>
              <a:rPr lang="zh-CN" altLang="en-US" dirty="0"/>
              <a:t>物理层</a:t>
            </a:r>
            <a:r>
              <a:rPr lang="en-US" altLang="zh-CN" dirty="0"/>
              <a:t>(PHY)</a:t>
            </a:r>
          </a:p>
          <a:p>
            <a:pPr lvl="1"/>
            <a:r>
              <a:rPr lang="zh-CN" altLang="en-US" dirty="0"/>
              <a:t>媒体访问控制层</a:t>
            </a:r>
            <a:r>
              <a:rPr lang="en-US" altLang="zh-CN" dirty="0"/>
              <a:t>(MAC)</a:t>
            </a:r>
          </a:p>
          <a:p>
            <a:pPr lvl="1"/>
            <a:r>
              <a:rPr lang="zh-CN" altLang="en-US" dirty="0"/>
              <a:t>传输层</a:t>
            </a:r>
            <a:r>
              <a:rPr lang="en-US" altLang="zh-CN" dirty="0"/>
              <a:t>(TL)</a:t>
            </a:r>
          </a:p>
          <a:p>
            <a:pPr lvl="1"/>
            <a:r>
              <a:rPr lang="zh-CN" altLang="en-US" dirty="0"/>
              <a:t>网络层</a:t>
            </a:r>
            <a:r>
              <a:rPr lang="en-US" altLang="zh-CN" dirty="0"/>
              <a:t>(NWK)</a:t>
            </a:r>
          </a:p>
          <a:p>
            <a:pPr lvl="1"/>
            <a:r>
              <a:rPr lang="zh-CN" altLang="en-US" dirty="0"/>
              <a:t>应用层</a:t>
            </a:r>
            <a:r>
              <a:rPr lang="en-US" altLang="zh-CN" dirty="0"/>
              <a:t>(APL)</a:t>
            </a:r>
            <a:r>
              <a:rPr lang="zh-CN" altLang="en-US" dirty="0"/>
              <a:t>等。</a:t>
            </a:r>
            <a:endParaRPr lang="en-US" altLang="zh-CN" dirty="0"/>
          </a:p>
          <a:p>
            <a:pPr lvl="1"/>
            <a:r>
              <a:rPr lang="zh-CN" altLang="en-US" dirty="0"/>
              <a:t>其中物理层和媒体访问控制层遵循</a:t>
            </a:r>
            <a:r>
              <a:rPr lang="en-US" altLang="zh-CN" dirty="0"/>
              <a:t>IEEE 802.15.4</a:t>
            </a:r>
            <a:r>
              <a:rPr lang="zh-CN" altLang="en-US" dirty="0"/>
              <a:t>标准的规定。</a:t>
            </a:r>
          </a:p>
        </p:txBody>
      </p:sp>
    </p:spTree>
    <p:extLst>
      <p:ext uri="{BB962C8B-B14F-4D97-AF65-F5344CB8AC3E}">
        <p14:creationId xmlns:p14="http://schemas.microsoft.com/office/powerpoint/2010/main" val="2647542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400" dirty="0"/>
              <a:t>局域网</a:t>
            </a:r>
          </a:p>
        </p:txBody>
      </p:sp>
      <p:grpSp>
        <p:nvGrpSpPr>
          <p:cNvPr id="3" name="组合 2"/>
          <p:cNvGrpSpPr/>
          <p:nvPr/>
        </p:nvGrpSpPr>
        <p:grpSpPr>
          <a:xfrm>
            <a:off x="848607" y="1478496"/>
            <a:ext cx="10532993" cy="4921957"/>
            <a:chOff x="752355" y="1542664"/>
            <a:chExt cx="10532993" cy="4921957"/>
          </a:xfrm>
        </p:grpSpPr>
        <p:cxnSp>
          <p:nvCxnSpPr>
            <p:cNvPr id="5" name="直接连接符 4"/>
            <p:cNvCxnSpPr/>
            <p:nvPr/>
          </p:nvCxnSpPr>
          <p:spPr>
            <a:xfrm>
              <a:off x="5079260" y="2355214"/>
              <a:ext cx="3877" cy="9799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云形 5"/>
            <p:cNvSpPr/>
            <p:nvPr/>
          </p:nvSpPr>
          <p:spPr>
            <a:xfrm>
              <a:off x="752355" y="2858947"/>
              <a:ext cx="2673752" cy="11921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Internet</a:t>
              </a: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908284" y="5454867"/>
              <a:ext cx="1181567" cy="1009754"/>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51637" y="2858947"/>
              <a:ext cx="1548939" cy="1192192"/>
            </a:xfrm>
            <a:prstGeom prst="rect">
              <a:avLst/>
            </a:prstGeom>
          </p:spPr>
        </p:pic>
        <p:cxnSp>
          <p:nvCxnSpPr>
            <p:cNvPr id="9" name="直接连接符 8"/>
            <p:cNvCxnSpPr/>
            <p:nvPr/>
          </p:nvCxnSpPr>
          <p:spPr>
            <a:xfrm>
              <a:off x="4200576" y="3298785"/>
              <a:ext cx="666295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555848" y="3298785"/>
              <a:ext cx="3877" cy="9799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9617" y="3702150"/>
              <a:ext cx="1133284" cy="1153103"/>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421180">
              <a:off x="3931363" y="5090869"/>
              <a:ext cx="538424" cy="727996"/>
            </a:xfrm>
            <a:prstGeom prst="rect">
              <a:avLst/>
            </a:prstGeom>
          </p:spPr>
        </p:pic>
        <p:cxnSp>
          <p:nvCxnSpPr>
            <p:cNvPr id="13" name="直接连接符 12"/>
            <p:cNvCxnSpPr/>
            <p:nvPr/>
          </p:nvCxnSpPr>
          <p:spPr>
            <a:xfrm>
              <a:off x="8711338" y="2318868"/>
              <a:ext cx="3877" cy="9799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8180" y="1542664"/>
              <a:ext cx="1130451" cy="962125"/>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675248" y="1630828"/>
              <a:ext cx="861646" cy="1045409"/>
            </a:xfrm>
            <a:prstGeom prst="rect">
              <a:avLst/>
            </a:prstGeom>
          </p:spPr>
        </p:pic>
        <p:cxnSp>
          <p:nvCxnSpPr>
            <p:cNvPr id="16" name="直接连接符 15"/>
            <p:cNvCxnSpPr/>
            <p:nvPr/>
          </p:nvCxnSpPr>
          <p:spPr>
            <a:xfrm>
              <a:off x="10827714" y="2341719"/>
              <a:ext cx="3877" cy="9799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0423702" y="1617333"/>
              <a:ext cx="861646" cy="1045409"/>
            </a:xfrm>
            <a:prstGeom prst="rect">
              <a:avLst/>
            </a:prstGeom>
          </p:spPr>
        </p:pic>
        <p:cxnSp>
          <p:nvCxnSpPr>
            <p:cNvPr id="18" name="直接连接符 17"/>
            <p:cNvCxnSpPr/>
            <p:nvPr/>
          </p:nvCxnSpPr>
          <p:spPr>
            <a:xfrm>
              <a:off x="7641930" y="3335131"/>
              <a:ext cx="3877" cy="9799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2069" y="3921334"/>
              <a:ext cx="1006111" cy="856299"/>
            </a:xfrm>
            <a:prstGeom prst="rect">
              <a:avLst/>
            </a:prstGeom>
          </p:spPr>
        </p:pic>
      </p:grpSp>
    </p:spTree>
    <p:extLst>
      <p:ext uri="{BB962C8B-B14F-4D97-AF65-F5344CB8AC3E}">
        <p14:creationId xmlns:p14="http://schemas.microsoft.com/office/powerpoint/2010/main" val="3544347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20</a:t>
            </a:fld>
            <a:endParaRPr lang="zh-CN" altLang="en-US"/>
          </a:p>
        </p:txBody>
      </p:sp>
      <p:grpSp>
        <p:nvGrpSpPr>
          <p:cNvPr id="3" name="组合 2"/>
          <p:cNvGrpSpPr/>
          <p:nvPr/>
        </p:nvGrpSpPr>
        <p:grpSpPr>
          <a:xfrm>
            <a:off x="926690" y="1443789"/>
            <a:ext cx="10043055" cy="4764854"/>
            <a:chOff x="778374" y="927653"/>
            <a:chExt cx="10419713" cy="5280990"/>
          </a:xfrm>
        </p:grpSpPr>
        <p:sp>
          <p:nvSpPr>
            <p:cNvPr id="6" name="矩形 5"/>
            <p:cNvSpPr/>
            <p:nvPr/>
          </p:nvSpPr>
          <p:spPr>
            <a:xfrm>
              <a:off x="4717774" y="967410"/>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应用</a:t>
              </a:r>
            </a:p>
          </p:txBody>
        </p:sp>
        <p:sp>
          <p:nvSpPr>
            <p:cNvPr id="7" name="矩形 6"/>
            <p:cNvSpPr/>
            <p:nvPr/>
          </p:nvSpPr>
          <p:spPr>
            <a:xfrm>
              <a:off x="4717774" y="1888436"/>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应用接口</a:t>
              </a:r>
            </a:p>
          </p:txBody>
        </p:sp>
        <p:sp>
          <p:nvSpPr>
            <p:cNvPr id="8" name="矩形 7"/>
            <p:cNvSpPr/>
            <p:nvPr/>
          </p:nvSpPr>
          <p:spPr>
            <a:xfrm>
              <a:off x="4717774" y="2809462"/>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网络层</a:t>
              </a:r>
            </a:p>
          </p:txBody>
        </p:sp>
        <p:sp>
          <p:nvSpPr>
            <p:cNvPr id="9" name="矩形 8"/>
            <p:cNvSpPr/>
            <p:nvPr/>
          </p:nvSpPr>
          <p:spPr>
            <a:xfrm>
              <a:off x="4717774" y="3730488"/>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数据链路层</a:t>
              </a:r>
            </a:p>
          </p:txBody>
        </p:sp>
        <p:sp>
          <p:nvSpPr>
            <p:cNvPr id="10" name="矩形 9"/>
            <p:cNvSpPr/>
            <p:nvPr/>
          </p:nvSpPr>
          <p:spPr>
            <a:xfrm>
              <a:off x="4717774" y="4651514"/>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MAC</a:t>
              </a:r>
              <a:r>
                <a:rPr lang="zh-CN" altLang="en-US" sz="2800" dirty="0">
                  <a:latin typeface="微软雅黑" panose="020B0503020204020204" pitchFamily="34" charset="-122"/>
                  <a:ea typeface="微软雅黑" panose="020B0503020204020204" pitchFamily="34" charset="-122"/>
                </a:rPr>
                <a:t>层</a:t>
              </a:r>
            </a:p>
          </p:txBody>
        </p:sp>
        <p:sp>
          <p:nvSpPr>
            <p:cNvPr id="11" name="矩形 10"/>
            <p:cNvSpPr/>
            <p:nvPr/>
          </p:nvSpPr>
          <p:spPr>
            <a:xfrm>
              <a:off x="4717774" y="5572540"/>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物理层</a:t>
              </a:r>
            </a:p>
          </p:txBody>
        </p:sp>
        <p:sp>
          <p:nvSpPr>
            <p:cNvPr id="12" name="文本框 11"/>
            <p:cNvSpPr txBox="1"/>
            <p:nvPr/>
          </p:nvSpPr>
          <p:spPr>
            <a:xfrm>
              <a:off x="8843947" y="1023851"/>
              <a:ext cx="1621766"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用户</a:t>
              </a:r>
            </a:p>
          </p:txBody>
        </p:sp>
        <p:sp>
          <p:nvSpPr>
            <p:cNvPr id="13" name="文本框 12"/>
            <p:cNvSpPr txBox="1"/>
            <p:nvPr/>
          </p:nvSpPr>
          <p:spPr>
            <a:xfrm>
              <a:off x="8495887" y="2415329"/>
              <a:ext cx="2317885"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ZigBee</a:t>
              </a:r>
              <a:r>
                <a:rPr lang="zh-CN" altLang="en-US" sz="2800" dirty="0">
                  <a:latin typeface="微软雅黑" panose="020B0503020204020204" pitchFamily="34" charset="-122"/>
                  <a:ea typeface="微软雅黑" panose="020B0503020204020204" pitchFamily="34" charset="-122"/>
                </a:rPr>
                <a:t>联盟</a:t>
              </a:r>
            </a:p>
          </p:txBody>
        </p:sp>
        <p:sp>
          <p:nvSpPr>
            <p:cNvPr id="14" name="文本框 13"/>
            <p:cNvSpPr txBox="1"/>
            <p:nvPr/>
          </p:nvSpPr>
          <p:spPr>
            <a:xfrm>
              <a:off x="8237469" y="4707955"/>
              <a:ext cx="2834722"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IEEE 802.15.4</a:t>
              </a:r>
              <a:endParaRPr lang="zh-CN" altLang="en-US" sz="28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flipV="1">
              <a:off x="8070574" y="1023851"/>
              <a:ext cx="3127513" cy="62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070574" y="1603513"/>
              <a:ext cx="3127513" cy="62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070574" y="4042257"/>
              <a:ext cx="3127513" cy="62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8070574" y="6182827"/>
              <a:ext cx="3127513" cy="628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78374" y="927653"/>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高层</a:t>
              </a:r>
            </a:p>
          </p:txBody>
        </p:sp>
        <p:sp>
          <p:nvSpPr>
            <p:cNvPr id="20" name="矩形 19"/>
            <p:cNvSpPr/>
            <p:nvPr/>
          </p:nvSpPr>
          <p:spPr>
            <a:xfrm>
              <a:off x="778374" y="2206487"/>
              <a:ext cx="2256374"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802.2 LLC</a:t>
              </a:r>
              <a:endParaRPr lang="zh-CN" altLang="en-US" sz="2800" dirty="0">
                <a:latin typeface="微软雅黑" panose="020B0503020204020204" pitchFamily="34" charset="-122"/>
                <a:ea typeface="微软雅黑" panose="020B0503020204020204" pitchFamily="34" charset="-122"/>
              </a:endParaRPr>
            </a:p>
          </p:txBody>
        </p:sp>
        <p:sp>
          <p:nvSpPr>
            <p:cNvPr id="21" name="矩形 20"/>
            <p:cNvSpPr/>
            <p:nvPr/>
          </p:nvSpPr>
          <p:spPr>
            <a:xfrm>
              <a:off x="778374" y="3400780"/>
              <a:ext cx="2256374"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SSCS</a:t>
              </a:r>
              <a:endParaRPr lang="zh-CN" altLang="en-US" sz="2800" dirty="0">
                <a:latin typeface="微软雅黑" panose="020B0503020204020204" pitchFamily="34" charset="-122"/>
                <a:ea typeface="微软雅黑" panose="020B0503020204020204" pitchFamily="34" charset="-122"/>
              </a:endParaRPr>
            </a:p>
          </p:txBody>
        </p:sp>
        <p:sp>
          <p:nvSpPr>
            <p:cNvPr id="22" name="矩形 21"/>
            <p:cNvSpPr/>
            <p:nvPr/>
          </p:nvSpPr>
          <p:spPr>
            <a:xfrm>
              <a:off x="778374" y="4595072"/>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MAC</a:t>
              </a:r>
              <a:r>
                <a:rPr lang="zh-CN" altLang="en-US" sz="2800" dirty="0">
                  <a:latin typeface="微软雅黑" panose="020B0503020204020204" pitchFamily="34" charset="-122"/>
                  <a:ea typeface="微软雅黑" panose="020B0503020204020204" pitchFamily="34" charset="-122"/>
                </a:rPr>
                <a:t>子层</a:t>
              </a:r>
            </a:p>
          </p:txBody>
        </p:sp>
        <p:sp>
          <p:nvSpPr>
            <p:cNvPr id="23" name="矩形 22"/>
            <p:cNvSpPr/>
            <p:nvPr/>
          </p:nvSpPr>
          <p:spPr>
            <a:xfrm>
              <a:off x="778374" y="5572540"/>
              <a:ext cx="3207026" cy="636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物理层</a:t>
              </a:r>
            </a:p>
          </p:txBody>
        </p:sp>
        <p:sp>
          <p:nvSpPr>
            <p:cNvPr id="24" name="上下箭头 23"/>
            <p:cNvSpPr/>
            <p:nvPr/>
          </p:nvSpPr>
          <p:spPr>
            <a:xfrm>
              <a:off x="1431235" y="1575259"/>
              <a:ext cx="436202" cy="61953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5" name="上下箭头 24"/>
            <p:cNvSpPr/>
            <p:nvPr/>
          </p:nvSpPr>
          <p:spPr>
            <a:xfrm>
              <a:off x="1431235" y="2831777"/>
              <a:ext cx="436202" cy="563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6" name="上下箭头 25"/>
            <p:cNvSpPr/>
            <p:nvPr/>
          </p:nvSpPr>
          <p:spPr>
            <a:xfrm>
              <a:off x="1431235" y="4048539"/>
              <a:ext cx="436202" cy="5465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7" name="上下箭头 26"/>
            <p:cNvSpPr/>
            <p:nvPr/>
          </p:nvSpPr>
          <p:spPr>
            <a:xfrm>
              <a:off x="1305464" y="5226112"/>
              <a:ext cx="200410" cy="34642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8" name="上下箭头 27"/>
            <p:cNvSpPr/>
            <p:nvPr/>
          </p:nvSpPr>
          <p:spPr>
            <a:xfrm>
              <a:off x="3457190" y="5226112"/>
              <a:ext cx="200410" cy="34642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9" name="上下箭头 28"/>
            <p:cNvSpPr/>
            <p:nvPr/>
          </p:nvSpPr>
          <p:spPr>
            <a:xfrm>
              <a:off x="3313171" y="1567576"/>
              <a:ext cx="475326" cy="300173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92496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Zigbee</a:t>
            </a:r>
            <a:r>
              <a:rPr lang="zh-CN" altLang="en-US" dirty="0"/>
              <a:t>名称的由来</a:t>
            </a:r>
          </a:p>
        </p:txBody>
      </p:sp>
      <p:sp>
        <p:nvSpPr>
          <p:cNvPr id="3" name="内容占位符 2"/>
          <p:cNvSpPr>
            <a:spLocks noGrp="1"/>
          </p:cNvSpPr>
          <p:nvPr>
            <p:ph idx="1"/>
          </p:nvPr>
        </p:nvSpPr>
        <p:spPr/>
        <p:txBody>
          <a:bodyPr/>
          <a:lstStyle/>
          <a:p>
            <a:r>
              <a:rPr lang="zh-CN" altLang="en-US" dirty="0"/>
              <a:t>这一名称（又称紫蜂协议）来源于蜜蜂的八字舞，由于蜜蜂</a:t>
            </a:r>
            <a:r>
              <a:rPr lang="en-US" altLang="zh-CN" dirty="0"/>
              <a:t>(bee)</a:t>
            </a:r>
            <a:r>
              <a:rPr lang="zh-CN" altLang="en-US" dirty="0"/>
              <a:t>是靠飞翔和“嗡嗡”</a:t>
            </a:r>
            <a:r>
              <a:rPr lang="en-US" altLang="zh-CN" dirty="0"/>
              <a:t>(</a:t>
            </a:r>
            <a:r>
              <a:rPr lang="en-US" altLang="zh-CN" dirty="0" err="1"/>
              <a:t>zig</a:t>
            </a:r>
            <a:r>
              <a:rPr lang="en-US" altLang="zh-CN" dirty="0"/>
              <a:t>  </a:t>
            </a:r>
            <a:r>
              <a:rPr lang="zh-CN" altLang="en-US" dirty="0"/>
              <a:t>之字形  </a:t>
            </a:r>
            <a:r>
              <a:rPr lang="en-US" altLang="zh-CN" dirty="0"/>
              <a:t>)</a:t>
            </a:r>
            <a:r>
              <a:rPr lang="zh-CN" altLang="en-US" dirty="0"/>
              <a:t>地抖动翅膀的“舞蹈”来与同伴传递花粉所在方位信息，也就是说蜜蜂依靠这样的方式构成了群体中的通信网络。</a:t>
            </a:r>
          </a:p>
        </p:txBody>
      </p:sp>
    </p:spTree>
    <p:extLst>
      <p:ext uri="{BB962C8B-B14F-4D97-AF65-F5344CB8AC3E}">
        <p14:creationId xmlns:p14="http://schemas.microsoft.com/office/powerpoint/2010/main" val="3695559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起源</a:t>
            </a:r>
          </a:p>
        </p:txBody>
      </p:sp>
      <p:sp>
        <p:nvSpPr>
          <p:cNvPr id="3" name="内容占位符 2"/>
          <p:cNvSpPr>
            <a:spLocks noGrp="1"/>
          </p:cNvSpPr>
          <p:nvPr>
            <p:ph idx="1"/>
          </p:nvPr>
        </p:nvSpPr>
        <p:spPr/>
        <p:txBody>
          <a:bodyPr>
            <a:normAutofit/>
          </a:bodyPr>
          <a:lstStyle/>
          <a:p>
            <a:r>
              <a:rPr lang="zh-CN" altLang="en-US" dirty="0"/>
              <a:t>由</a:t>
            </a:r>
            <a:r>
              <a:rPr lang="en" altLang="zh-CN" dirty="0"/>
              <a:t>IEEE 802.15</a:t>
            </a:r>
            <a:r>
              <a:rPr lang="zh-CN" altLang="en-US" dirty="0"/>
              <a:t>工作组中提出，并由其</a:t>
            </a:r>
            <a:r>
              <a:rPr lang="en" altLang="zh-CN" dirty="0"/>
              <a:t>TG4</a:t>
            </a:r>
            <a:r>
              <a:rPr lang="zh-CN" altLang="en-US" dirty="0"/>
              <a:t>工作组制定规范。</a:t>
            </a:r>
          </a:p>
          <a:p>
            <a:r>
              <a:rPr lang="en-US" altLang="zh-CN" dirty="0"/>
              <a:t>2001</a:t>
            </a:r>
            <a:r>
              <a:rPr lang="zh-CN" altLang="en-US" dirty="0"/>
              <a:t>年</a:t>
            </a:r>
            <a:r>
              <a:rPr lang="en-US" altLang="zh-CN" dirty="0"/>
              <a:t>8</a:t>
            </a:r>
            <a:r>
              <a:rPr lang="zh-CN" altLang="en-US" dirty="0"/>
              <a:t>月，</a:t>
            </a:r>
            <a:r>
              <a:rPr lang="en" altLang="zh-CN" dirty="0"/>
              <a:t>ZigBee Alliance</a:t>
            </a:r>
            <a:r>
              <a:rPr lang="zh-CN" altLang="en-US" dirty="0"/>
              <a:t>成立。</a:t>
            </a:r>
          </a:p>
          <a:p>
            <a:r>
              <a:rPr lang="en-US" altLang="zh-CN" dirty="0"/>
              <a:t>2004</a:t>
            </a:r>
            <a:r>
              <a:rPr lang="zh-CN" altLang="en-US" dirty="0"/>
              <a:t>年，</a:t>
            </a:r>
            <a:r>
              <a:rPr lang="en" altLang="zh-CN" dirty="0"/>
              <a:t>ZigBee V1.0</a:t>
            </a:r>
            <a:r>
              <a:rPr lang="zh-CN" altLang="en-US" dirty="0"/>
              <a:t>诞生。它是</a:t>
            </a:r>
            <a:r>
              <a:rPr lang="en" altLang="zh-CN" dirty="0"/>
              <a:t>Zigbee</a:t>
            </a:r>
            <a:r>
              <a:rPr lang="zh-CN" altLang="en-US" dirty="0"/>
              <a:t>规范的第一个版本。由于推出仓促，存在一些错误。</a:t>
            </a:r>
          </a:p>
          <a:p>
            <a:r>
              <a:rPr lang="en-US" altLang="zh-CN" dirty="0"/>
              <a:t>2006</a:t>
            </a:r>
            <a:r>
              <a:rPr lang="zh-CN" altLang="en-US" dirty="0"/>
              <a:t>年，推出</a:t>
            </a:r>
            <a:r>
              <a:rPr lang="en" altLang="zh-CN" dirty="0"/>
              <a:t>ZigBee 2006</a:t>
            </a:r>
            <a:r>
              <a:rPr lang="zh-CN" altLang="en" dirty="0"/>
              <a:t>，</a:t>
            </a:r>
            <a:r>
              <a:rPr lang="zh-CN" altLang="en-US" dirty="0"/>
              <a:t>比较完善。</a:t>
            </a:r>
          </a:p>
          <a:p>
            <a:r>
              <a:rPr lang="en-US" altLang="zh-CN" dirty="0"/>
              <a:t>2007</a:t>
            </a:r>
            <a:r>
              <a:rPr lang="zh-CN" altLang="en-US" dirty="0"/>
              <a:t>年底，</a:t>
            </a:r>
            <a:r>
              <a:rPr lang="en" altLang="zh-CN" dirty="0"/>
              <a:t>ZigBee PRO</a:t>
            </a:r>
            <a:r>
              <a:rPr lang="zh-CN" altLang="en-US" dirty="0"/>
              <a:t>推出。</a:t>
            </a:r>
          </a:p>
          <a:p>
            <a:r>
              <a:rPr lang="en-US" altLang="zh-CN" dirty="0"/>
              <a:t>2009</a:t>
            </a:r>
            <a:r>
              <a:rPr lang="zh-CN" altLang="en-US" dirty="0"/>
              <a:t>年</a:t>
            </a:r>
            <a:r>
              <a:rPr lang="en-US" altLang="zh-CN" dirty="0"/>
              <a:t>3</a:t>
            </a:r>
            <a:r>
              <a:rPr lang="zh-CN" altLang="en-US" dirty="0"/>
              <a:t>月，</a:t>
            </a:r>
            <a:r>
              <a:rPr lang="en" altLang="zh-CN" dirty="0"/>
              <a:t>Zigbee RF4CE</a:t>
            </a:r>
            <a:r>
              <a:rPr lang="zh-CN" altLang="en-US" dirty="0"/>
              <a:t>推出，具备更强的灵活性和远程控制能力。</a:t>
            </a:r>
          </a:p>
          <a:p>
            <a:endParaRPr lang="zh-CN" altLang="en-US" dirty="0"/>
          </a:p>
        </p:txBody>
      </p:sp>
    </p:spTree>
    <p:extLst>
      <p:ext uri="{BB962C8B-B14F-4D97-AF65-F5344CB8AC3E}">
        <p14:creationId xmlns:p14="http://schemas.microsoft.com/office/powerpoint/2010/main" val="1286342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特性</a:t>
            </a:r>
          </a:p>
        </p:txBody>
      </p:sp>
      <p:sp>
        <p:nvSpPr>
          <p:cNvPr id="3" name="内容占位符 2"/>
          <p:cNvSpPr>
            <a:spLocks noGrp="1"/>
          </p:cNvSpPr>
          <p:nvPr>
            <p:ph idx="1"/>
          </p:nvPr>
        </p:nvSpPr>
        <p:spPr/>
        <p:txBody>
          <a:bodyPr>
            <a:normAutofit/>
          </a:bodyPr>
          <a:lstStyle/>
          <a:p>
            <a:r>
              <a:rPr lang="zh-CN" altLang="en-US" dirty="0"/>
              <a:t>①低功耗。在低耗电待机模式下，</a:t>
            </a:r>
            <a:r>
              <a:rPr lang="en-US" altLang="zh-CN" dirty="0"/>
              <a:t>2</a:t>
            </a:r>
            <a:r>
              <a:rPr lang="zh-CN" altLang="en-US" dirty="0"/>
              <a:t>节</a:t>
            </a:r>
            <a:r>
              <a:rPr lang="en-US" altLang="zh-CN" dirty="0"/>
              <a:t>5</a:t>
            </a:r>
            <a:r>
              <a:rPr lang="zh-CN" altLang="en-US" dirty="0"/>
              <a:t>号干电池可支持</a:t>
            </a:r>
            <a:r>
              <a:rPr lang="en-US" altLang="zh-CN" dirty="0"/>
              <a:t>1</a:t>
            </a:r>
            <a:r>
              <a:rPr lang="zh-CN" altLang="en-US" dirty="0"/>
              <a:t>个节点工作</a:t>
            </a:r>
            <a:r>
              <a:rPr lang="en-US" altLang="zh-CN" dirty="0"/>
              <a:t>6</a:t>
            </a:r>
            <a:r>
              <a:rPr lang="zh-CN" altLang="en-US" dirty="0"/>
              <a:t>～</a:t>
            </a:r>
            <a:r>
              <a:rPr lang="en-US" altLang="zh-CN" dirty="0"/>
              <a:t>24</a:t>
            </a:r>
            <a:r>
              <a:rPr lang="zh-CN" altLang="en-US" dirty="0"/>
              <a:t>个月，甚至更长。这是</a:t>
            </a:r>
            <a:r>
              <a:rPr lang="en-US" altLang="zh-CN" dirty="0" err="1"/>
              <a:t>ZigBee</a:t>
            </a:r>
            <a:r>
              <a:rPr lang="zh-CN" altLang="en-US" dirty="0"/>
              <a:t>的突出优势。相比较，蓝牙能工作数周、</a:t>
            </a:r>
            <a:r>
              <a:rPr lang="en-US" altLang="zh-CN" dirty="0" err="1"/>
              <a:t>WiFi</a:t>
            </a:r>
            <a:r>
              <a:rPr lang="zh-CN" altLang="en-US" dirty="0"/>
              <a:t>可工作数小时。</a:t>
            </a:r>
            <a:r>
              <a:rPr lang="en-US" altLang="zh-CN" dirty="0"/>
              <a:t>TI</a:t>
            </a:r>
            <a:r>
              <a:rPr lang="zh-CN" altLang="en-US" dirty="0"/>
              <a:t>公司和德国的</a:t>
            </a:r>
            <a:r>
              <a:rPr lang="en-US" altLang="zh-CN" dirty="0" err="1"/>
              <a:t>Micropelt</a:t>
            </a:r>
            <a:r>
              <a:rPr lang="zh-CN" altLang="en-US" dirty="0"/>
              <a:t>公司共同推出新能源的</a:t>
            </a:r>
            <a:r>
              <a:rPr lang="en-US" altLang="zh-CN" dirty="0" err="1"/>
              <a:t>ZigBee</a:t>
            </a:r>
            <a:r>
              <a:rPr lang="zh-CN" altLang="en-US" dirty="0"/>
              <a:t>节点。该节点采用</a:t>
            </a:r>
            <a:r>
              <a:rPr lang="en-US" altLang="zh-CN" dirty="0" err="1"/>
              <a:t>Micropelt</a:t>
            </a:r>
            <a:r>
              <a:rPr lang="zh-CN" altLang="en-US" dirty="0"/>
              <a:t>公司的热电发电机给</a:t>
            </a:r>
            <a:r>
              <a:rPr lang="en-US" altLang="zh-CN" dirty="0"/>
              <a:t>TI</a:t>
            </a:r>
            <a:r>
              <a:rPr lang="zh-CN" altLang="en-US" dirty="0"/>
              <a:t>公司的</a:t>
            </a:r>
            <a:r>
              <a:rPr lang="en-US" altLang="zh-CN" dirty="0" err="1"/>
              <a:t>ZigBee</a:t>
            </a:r>
            <a:r>
              <a:rPr lang="zh-CN" altLang="en-US" dirty="0"/>
              <a:t>提供电源。</a:t>
            </a:r>
          </a:p>
          <a:p>
            <a:r>
              <a:rPr lang="zh-CN" altLang="en-US" dirty="0"/>
              <a:t>②低成本。通过大幅简化协议</a:t>
            </a:r>
            <a:r>
              <a:rPr lang="en-US" altLang="zh-CN" dirty="0"/>
              <a:t>(</a:t>
            </a:r>
            <a:r>
              <a:rPr lang="zh-CN" altLang="en-US" dirty="0"/>
              <a:t>不到蓝牙的</a:t>
            </a:r>
            <a:r>
              <a:rPr lang="en-US" altLang="zh-CN" dirty="0"/>
              <a:t>1/10)</a:t>
            </a:r>
            <a:r>
              <a:rPr lang="zh-CN" altLang="en-US" dirty="0"/>
              <a:t>，降低了对通信控制器的要求，按预测分析，以</a:t>
            </a:r>
            <a:r>
              <a:rPr lang="en-US" altLang="zh-CN" dirty="0"/>
              <a:t>8051</a:t>
            </a:r>
            <a:r>
              <a:rPr lang="zh-CN" altLang="en-US" dirty="0"/>
              <a:t>的</a:t>
            </a:r>
            <a:r>
              <a:rPr lang="en-US" altLang="zh-CN" dirty="0"/>
              <a:t>8</a:t>
            </a:r>
            <a:r>
              <a:rPr lang="zh-CN" altLang="en-US" dirty="0"/>
              <a:t>位微控制器测算，全功能的主节点需要</a:t>
            </a:r>
            <a:r>
              <a:rPr lang="en-US" altLang="zh-CN" dirty="0"/>
              <a:t>32KB</a:t>
            </a:r>
            <a:r>
              <a:rPr lang="zh-CN" altLang="en-US" dirty="0"/>
              <a:t>代码，子功能节点少至</a:t>
            </a:r>
            <a:r>
              <a:rPr lang="en-US" altLang="zh-CN" dirty="0"/>
              <a:t>4KB</a:t>
            </a:r>
            <a:r>
              <a:rPr lang="zh-CN" altLang="en-US" dirty="0"/>
              <a:t>代码，而且</a:t>
            </a:r>
            <a:r>
              <a:rPr lang="en-US" altLang="zh-CN" dirty="0" err="1"/>
              <a:t>ZigBee</a:t>
            </a:r>
            <a:r>
              <a:rPr lang="zh-CN" altLang="en-US" dirty="0"/>
              <a:t>免协议专利费。每块芯片的价格大约为</a:t>
            </a:r>
            <a:r>
              <a:rPr lang="en-US" altLang="zh-CN" dirty="0"/>
              <a:t>2</a:t>
            </a:r>
            <a:r>
              <a:rPr lang="zh-CN" altLang="en-US" dirty="0"/>
              <a:t>美元。</a:t>
            </a:r>
          </a:p>
          <a:p>
            <a:endParaRPr lang="zh-CN" altLang="en-US" dirty="0"/>
          </a:p>
        </p:txBody>
      </p:sp>
    </p:spTree>
    <p:extLst>
      <p:ext uri="{BB962C8B-B14F-4D97-AF65-F5344CB8AC3E}">
        <p14:creationId xmlns:p14="http://schemas.microsoft.com/office/powerpoint/2010/main" val="4178731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908721"/>
            <a:ext cx="8229600" cy="5217443"/>
          </a:xfrm>
        </p:spPr>
        <p:txBody>
          <a:bodyPr>
            <a:normAutofit/>
          </a:bodyPr>
          <a:lstStyle/>
          <a:p>
            <a:r>
              <a:rPr lang="zh-CN" altLang="en-US" dirty="0"/>
              <a:t>③低速率。</a:t>
            </a:r>
            <a:r>
              <a:rPr lang="en-US" altLang="zh-CN" dirty="0" err="1"/>
              <a:t>ZigBee</a:t>
            </a:r>
            <a:r>
              <a:rPr lang="zh-CN" altLang="en-US" dirty="0"/>
              <a:t>工作在</a:t>
            </a:r>
            <a:r>
              <a:rPr lang="en-US" altLang="zh-CN" dirty="0"/>
              <a:t>20</a:t>
            </a:r>
            <a:r>
              <a:rPr lang="zh-CN" altLang="en-US" dirty="0"/>
              <a:t>～</a:t>
            </a:r>
            <a:r>
              <a:rPr lang="en-US" altLang="zh-CN" dirty="0"/>
              <a:t>250kbps</a:t>
            </a:r>
            <a:r>
              <a:rPr lang="zh-CN" altLang="en-US" dirty="0"/>
              <a:t>的速率，分别提供</a:t>
            </a:r>
            <a:r>
              <a:rPr lang="en-US" altLang="zh-CN" dirty="0"/>
              <a:t>250 kbps(2.4GHz)</a:t>
            </a:r>
            <a:r>
              <a:rPr lang="zh-CN" altLang="en-US" dirty="0"/>
              <a:t>、</a:t>
            </a:r>
            <a:r>
              <a:rPr lang="en-US" altLang="zh-CN" dirty="0"/>
              <a:t>40kbps(915 MHz)</a:t>
            </a:r>
            <a:r>
              <a:rPr lang="zh-CN" altLang="en-US" dirty="0"/>
              <a:t>和</a:t>
            </a:r>
            <a:r>
              <a:rPr lang="en-US" altLang="zh-CN" dirty="0"/>
              <a:t>20kbps(868 MHz)</a:t>
            </a:r>
            <a:r>
              <a:rPr lang="zh-CN" altLang="en-US" dirty="0"/>
              <a:t>的原始数据吞吐率，满足低速率传输数据的应用需求。</a:t>
            </a:r>
          </a:p>
          <a:p>
            <a:r>
              <a:rPr lang="zh-CN" altLang="en-US" dirty="0"/>
              <a:t>④近距离。传输范围一般介于</a:t>
            </a:r>
            <a:r>
              <a:rPr lang="en-US" altLang="zh-CN" dirty="0"/>
              <a:t>10</a:t>
            </a:r>
            <a:r>
              <a:rPr lang="zh-CN" altLang="en-US" dirty="0"/>
              <a:t>～</a:t>
            </a:r>
            <a:r>
              <a:rPr lang="en-US" altLang="zh-CN" dirty="0"/>
              <a:t>100m</a:t>
            </a:r>
            <a:r>
              <a:rPr lang="zh-CN" altLang="en-US" dirty="0"/>
              <a:t>之间，在增加发射功率后，亦可增加到</a:t>
            </a:r>
            <a:r>
              <a:rPr lang="en-US" altLang="zh-CN" dirty="0"/>
              <a:t>1</a:t>
            </a:r>
            <a:r>
              <a:rPr lang="zh-CN" altLang="en-US" dirty="0"/>
              <a:t>～</a:t>
            </a:r>
            <a:r>
              <a:rPr lang="en-US" altLang="zh-CN" dirty="0"/>
              <a:t>3km</a:t>
            </a:r>
            <a:r>
              <a:rPr lang="zh-CN" altLang="en-US" dirty="0"/>
              <a:t>。这指的是相邻节点间的距离。如果通过路由和节点间通信的接力，传输距离将可以更远。</a:t>
            </a:r>
          </a:p>
          <a:p>
            <a:endParaRPr lang="zh-CN" altLang="en-US" dirty="0"/>
          </a:p>
        </p:txBody>
      </p:sp>
    </p:spTree>
    <p:extLst>
      <p:ext uri="{BB962C8B-B14F-4D97-AF65-F5344CB8AC3E}">
        <p14:creationId xmlns:p14="http://schemas.microsoft.com/office/powerpoint/2010/main" val="349348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908720"/>
            <a:ext cx="8229600" cy="5400600"/>
          </a:xfrm>
        </p:spPr>
        <p:txBody>
          <a:bodyPr>
            <a:normAutofit fontScale="92500" lnSpcReduction="20000"/>
          </a:bodyPr>
          <a:lstStyle/>
          <a:p>
            <a:r>
              <a:rPr lang="zh-CN" altLang="en-US" dirty="0"/>
              <a:t>⑤短时延。</a:t>
            </a:r>
            <a:r>
              <a:rPr lang="en-US" altLang="zh-CN" dirty="0" err="1"/>
              <a:t>ZigBee</a:t>
            </a:r>
            <a:r>
              <a:rPr lang="zh-CN" altLang="en-US" dirty="0"/>
              <a:t>的响应速度较快，一般从睡眠转入工作状态只需</a:t>
            </a:r>
            <a:r>
              <a:rPr lang="en-US" altLang="zh-CN" dirty="0"/>
              <a:t>15ms</a:t>
            </a:r>
            <a:r>
              <a:rPr lang="zh-CN" altLang="en-US" dirty="0"/>
              <a:t>，节点连接进入网络只需</a:t>
            </a:r>
            <a:r>
              <a:rPr lang="en-US" altLang="zh-CN" dirty="0"/>
              <a:t>30ms</a:t>
            </a:r>
            <a:r>
              <a:rPr lang="zh-CN" altLang="en-US" dirty="0"/>
              <a:t>，进一步节省了电能。相比较，蓝牙需要</a:t>
            </a:r>
            <a:r>
              <a:rPr lang="en-US" altLang="zh-CN" dirty="0"/>
              <a:t>3</a:t>
            </a:r>
            <a:r>
              <a:rPr lang="zh-CN" altLang="en-US" dirty="0"/>
              <a:t>～</a:t>
            </a:r>
            <a:r>
              <a:rPr lang="en-US" altLang="zh-CN" dirty="0"/>
              <a:t>10s</a:t>
            </a:r>
            <a:r>
              <a:rPr lang="zh-CN" altLang="en-US" dirty="0"/>
              <a:t>、</a:t>
            </a:r>
            <a:r>
              <a:rPr lang="en-US" altLang="zh-CN" dirty="0" err="1"/>
              <a:t>WiFi</a:t>
            </a:r>
            <a:r>
              <a:rPr lang="en-US" altLang="zh-CN" dirty="0"/>
              <a:t> </a:t>
            </a:r>
            <a:r>
              <a:rPr lang="zh-CN" altLang="en-US" dirty="0"/>
              <a:t>需要</a:t>
            </a:r>
            <a:r>
              <a:rPr lang="en-US" altLang="zh-CN" dirty="0"/>
              <a:t>3 s</a:t>
            </a:r>
            <a:r>
              <a:rPr lang="zh-CN" altLang="en-US" dirty="0"/>
              <a:t>。</a:t>
            </a:r>
          </a:p>
          <a:p>
            <a:r>
              <a:rPr lang="zh-CN" altLang="en-US" dirty="0"/>
              <a:t>⑥高容量。</a:t>
            </a:r>
            <a:r>
              <a:rPr lang="en-US" altLang="zh-CN" dirty="0" err="1"/>
              <a:t>ZigBee</a:t>
            </a:r>
            <a:r>
              <a:rPr lang="zh-CN" altLang="en-US" dirty="0"/>
              <a:t>可采用星状、片状和网状网络结构，由一个主节点管理若干子节点，最多一个主节点可管理</a:t>
            </a:r>
            <a:r>
              <a:rPr lang="en-US" altLang="zh-CN" dirty="0"/>
              <a:t>254</a:t>
            </a:r>
            <a:r>
              <a:rPr lang="zh-CN" altLang="en-US" dirty="0"/>
              <a:t>个子节点；同时主节点还可由上一层网络节点管理，最多可组成</a:t>
            </a:r>
            <a:r>
              <a:rPr lang="en-US" altLang="zh-CN" dirty="0"/>
              <a:t>65000 </a:t>
            </a:r>
            <a:r>
              <a:rPr lang="zh-CN" altLang="en-US" dirty="0"/>
              <a:t>个节点的大网。</a:t>
            </a:r>
          </a:p>
          <a:p>
            <a:r>
              <a:rPr lang="zh-CN" altLang="en-US" dirty="0"/>
              <a:t>⑦高安全。</a:t>
            </a:r>
            <a:r>
              <a:rPr lang="en-US" altLang="zh-CN" dirty="0" err="1"/>
              <a:t>ZigBee</a:t>
            </a:r>
            <a:r>
              <a:rPr lang="zh-CN" altLang="en-US" dirty="0"/>
              <a:t>提供了三级安全模式，包括无安全设定、使用访问控制清单</a:t>
            </a:r>
            <a:r>
              <a:rPr lang="en-US" altLang="zh-CN" dirty="0"/>
              <a:t>(Access Control List, ACL) </a:t>
            </a:r>
            <a:r>
              <a:rPr lang="zh-CN" altLang="en-US" dirty="0"/>
              <a:t>防止非法获取数据以及采用高级加密标准</a:t>
            </a:r>
            <a:r>
              <a:rPr lang="en-US" altLang="zh-CN" dirty="0"/>
              <a:t>(AES 128)</a:t>
            </a:r>
            <a:r>
              <a:rPr lang="zh-CN" altLang="en-US" dirty="0"/>
              <a:t>的对称密码，以灵活确定其安全属性。</a:t>
            </a:r>
          </a:p>
          <a:p>
            <a:endParaRPr lang="zh-CN" altLang="en-US" dirty="0"/>
          </a:p>
        </p:txBody>
      </p:sp>
    </p:spTree>
    <p:extLst>
      <p:ext uri="{BB962C8B-B14F-4D97-AF65-F5344CB8AC3E}">
        <p14:creationId xmlns:p14="http://schemas.microsoft.com/office/powerpoint/2010/main" val="135500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1200" y="764705"/>
            <a:ext cx="8229600" cy="5361459"/>
          </a:xfrm>
        </p:spPr>
        <p:txBody>
          <a:bodyPr>
            <a:normAutofit lnSpcReduction="10000"/>
          </a:bodyPr>
          <a:lstStyle/>
          <a:p>
            <a:r>
              <a:rPr lang="zh-CN" altLang="en-US" dirty="0"/>
              <a:t>⑧免执照频段。使用工业科学医疗</a:t>
            </a:r>
            <a:r>
              <a:rPr lang="en-US" altLang="zh-CN" dirty="0"/>
              <a:t>(ISM)</a:t>
            </a:r>
            <a:r>
              <a:rPr lang="zh-CN" altLang="en-US" dirty="0"/>
              <a:t>频段，</a:t>
            </a:r>
            <a:r>
              <a:rPr lang="en-US" altLang="zh-CN" dirty="0"/>
              <a:t>915MHz(</a:t>
            </a:r>
            <a:r>
              <a:rPr lang="zh-CN" altLang="en-US" dirty="0"/>
              <a:t>美国</a:t>
            </a:r>
            <a:r>
              <a:rPr lang="en-US" altLang="zh-CN" dirty="0"/>
              <a:t>), 868MHz(</a:t>
            </a:r>
            <a:r>
              <a:rPr lang="zh-CN" altLang="en-US" dirty="0"/>
              <a:t>欧洲</a:t>
            </a:r>
            <a:r>
              <a:rPr lang="en-US" altLang="zh-CN" dirty="0"/>
              <a:t>), 2. 4GHz(</a:t>
            </a:r>
            <a:r>
              <a:rPr lang="zh-CN" altLang="en-US" dirty="0"/>
              <a:t>全球</a:t>
            </a:r>
            <a:r>
              <a:rPr lang="en-US" altLang="zh-CN" dirty="0"/>
              <a:t>) </a:t>
            </a:r>
            <a:r>
              <a:rPr lang="zh-CN" altLang="en-US" dirty="0"/>
              <a:t>。</a:t>
            </a:r>
          </a:p>
          <a:p>
            <a:r>
              <a:rPr lang="zh-CN" altLang="en-US" dirty="0"/>
              <a:t>由于此三个频带物理层并不相同，其各自信道带宽也不同，分别为</a:t>
            </a:r>
            <a:r>
              <a:rPr lang="en-US" altLang="zh-CN" dirty="0"/>
              <a:t>0.6MHz, 2MHz</a:t>
            </a:r>
            <a:r>
              <a:rPr lang="zh-CN" altLang="en-US" dirty="0"/>
              <a:t>和</a:t>
            </a:r>
            <a:r>
              <a:rPr lang="en-US" altLang="zh-CN" dirty="0"/>
              <a:t>5MHz</a:t>
            </a:r>
            <a:r>
              <a:rPr lang="zh-CN" altLang="en-US" dirty="0"/>
              <a:t>。分别有</a:t>
            </a:r>
            <a:r>
              <a:rPr lang="en-US" altLang="zh-CN" dirty="0"/>
              <a:t>1</a:t>
            </a:r>
            <a:r>
              <a:rPr lang="zh-CN" altLang="en-US" dirty="0"/>
              <a:t>个</a:t>
            </a:r>
            <a:r>
              <a:rPr lang="en-US" altLang="zh-CN" dirty="0"/>
              <a:t>, 10</a:t>
            </a:r>
            <a:r>
              <a:rPr lang="zh-CN" altLang="en-US" dirty="0"/>
              <a:t>个和</a:t>
            </a:r>
            <a:r>
              <a:rPr lang="en-US" altLang="zh-CN" dirty="0"/>
              <a:t>16</a:t>
            </a:r>
            <a:r>
              <a:rPr lang="zh-CN" altLang="en-US" dirty="0"/>
              <a:t>个信道。</a:t>
            </a:r>
          </a:p>
          <a:p>
            <a:r>
              <a:rPr lang="zh-CN" altLang="en-US" dirty="0"/>
              <a:t>在发射功率为</a:t>
            </a:r>
            <a:r>
              <a:rPr lang="en-US" altLang="zh-CN" dirty="0"/>
              <a:t>0dBm</a:t>
            </a:r>
            <a:r>
              <a:rPr lang="zh-CN" altLang="en-US" dirty="0"/>
              <a:t>的情况下，蓝牙通常能有</a:t>
            </a:r>
            <a:r>
              <a:rPr lang="en-US" altLang="zh-CN" dirty="0"/>
              <a:t>10</a:t>
            </a:r>
            <a:r>
              <a:rPr lang="zh-CN" altLang="en-US" dirty="0"/>
              <a:t>米的作用范围。而</a:t>
            </a:r>
            <a:r>
              <a:rPr lang="en-US" altLang="zh-CN" dirty="0" err="1"/>
              <a:t>ZigBee</a:t>
            </a:r>
            <a:r>
              <a:rPr lang="zh-CN" altLang="en-US" dirty="0"/>
              <a:t>在室内通常能达到</a:t>
            </a:r>
            <a:r>
              <a:rPr lang="en-US" altLang="zh-CN" dirty="0"/>
              <a:t>30-50</a:t>
            </a:r>
            <a:r>
              <a:rPr lang="zh-CN" altLang="en-US" dirty="0"/>
              <a:t>米的作用距离，在室外空旷地带甚至可以达到</a:t>
            </a:r>
            <a:r>
              <a:rPr lang="en-US" altLang="zh-CN" dirty="0"/>
              <a:t>400</a:t>
            </a:r>
            <a:r>
              <a:rPr lang="zh-CN" altLang="en-US" dirty="0"/>
              <a:t>米</a:t>
            </a:r>
            <a:r>
              <a:rPr lang="en-US" altLang="zh-CN" dirty="0"/>
              <a:t>(TI CC2530</a:t>
            </a:r>
            <a:r>
              <a:rPr lang="zh-CN" altLang="en-US" dirty="0"/>
              <a:t>不加功率放大</a:t>
            </a:r>
            <a:r>
              <a:rPr lang="en-US" altLang="zh-CN" dirty="0"/>
              <a:t>)</a:t>
            </a:r>
            <a:r>
              <a:rPr lang="zh-CN" altLang="en-US" dirty="0"/>
              <a:t>。</a:t>
            </a:r>
          </a:p>
          <a:p>
            <a:r>
              <a:rPr lang="zh-CN" altLang="en-US" dirty="0"/>
              <a:t>所以</a:t>
            </a:r>
            <a:r>
              <a:rPr lang="en-US" altLang="zh-CN" dirty="0" err="1"/>
              <a:t>ZigBee</a:t>
            </a:r>
            <a:r>
              <a:rPr lang="zh-CN" altLang="en-US" dirty="0"/>
              <a:t>可归为低速率的短距离无线通信技术。</a:t>
            </a:r>
          </a:p>
          <a:p>
            <a:endParaRPr lang="zh-CN" altLang="en-US" dirty="0"/>
          </a:p>
        </p:txBody>
      </p:sp>
    </p:spTree>
    <p:extLst>
      <p:ext uri="{BB962C8B-B14F-4D97-AF65-F5344CB8AC3E}">
        <p14:creationId xmlns:p14="http://schemas.microsoft.com/office/powerpoint/2010/main" val="2581357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Zigbee</a:t>
            </a:r>
            <a:r>
              <a:rPr lang="zh-CN" altLang="en-US" dirty="0"/>
              <a:t>、蓝牙、</a:t>
            </a:r>
            <a:r>
              <a:rPr lang="en-US" altLang="zh-CN" dirty="0"/>
              <a:t>WIFI</a:t>
            </a:r>
            <a:r>
              <a:rPr lang="zh-CN" altLang="en-US" dirty="0"/>
              <a:t>传输标准对比图</a:t>
            </a:r>
          </a:p>
        </p:txBody>
      </p:sp>
      <p:sp>
        <p:nvSpPr>
          <p:cNvPr id="3" name="内容占位符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556792"/>
            <a:ext cx="8640960"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880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ZigBee</a:t>
            </a:r>
            <a:r>
              <a:rPr lang="zh-CN" altLang="en-US" dirty="0"/>
              <a:t>节点的分类</a:t>
            </a:r>
          </a:p>
        </p:txBody>
      </p:sp>
      <p:sp>
        <p:nvSpPr>
          <p:cNvPr id="3" name="内容占位符 2"/>
          <p:cNvSpPr>
            <a:spLocks noGrp="1"/>
          </p:cNvSpPr>
          <p:nvPr>
            <p:ph idx="1"/>
          </p:nvPr>
        </p:nvSpPr>
        <p:spPr/>
        <p:txBody>
          <a:bodyPr/>
          <a:lstStyle/>
          <a:p>
            <a:r>
              <a:rPr lang="en-US" altLang="zh-CN" dirty="0" err="1"/>
              <a:t>ZigBee</a:t>
            </a:r>
            <a:r>
              <a:rPr lang="zh-CN" altLang="en-US" dirty="0"/>
              <a:t>节点所属类别主要分三种</a:t>
            </a:r>
            <a:endParaRPr lang="en-US" altLang="zh-CN" dirty="0"/>
          </a:p>
          <a:p>
            <a:pPr lvl="1"/>
            <a:r>
              <a:rPr lang="zh-CN" altLang="en-US" dirty="0"/>
              <a:t>协调器</a:t>
            </a:r>
            <a:r>
              <a:rPr lang="en-US" altLang="zh-CN" dirty="0"/>
              <a:t>(</a:t>
            </a:r>
            <a:r>
              <a:rPr lang="en-US" altLang="zh-CN" dirty="0" err="1"/>
              <a:t>Coodinator</a:t>
            </a:r>
            <a:r>
              <a:rPr lang="en-US" altLang="zh-CN" dirty="0"/>
              <a:t>)</a:t>
            </a:r>
          </a:p>
          <a:p>
            <a:pPr lvl="1"/>
            <a:r>
              <a:rPr lang="zh-CN" altLang="en-US" dirty="0"/>
              <a:t>路由器</a:t>
            </a:r>
            <a:r>
              <a:rPr lang="en-US" altLang="zh-CN" dirty="0"/>
              <a:t>(Router)</a:t>
            </a:r>
          </a:p>
          <a:p>
            <a:pPr lvl="1"/>
            <a:r>
              <a:rPr lang="zh-CN" altLang="en-US" dirty="0"/>
              <a:t>终端</a:t>
            </a:r>
            <a:r>
              <a:rPr lang="en-US" altLang="zh-CN" dirty="0"/>
              <a:t>(End Device)</a:t>
            </a:r>
          </a:p>
          <a:p>
            <a:r>
              <a:rPr lang="zh-CN" altLang="en-US" dirty="0"/>
              <a:t>同一网络中至少需要一个协调器，也只能有</a:t>
            </a:r>
            <a:r>
              <a:rPr lang="en-US" altLang="zh-CN" dirty="0"/>
              <a:t>1</a:t>
            </a:r>
            <a:r>
              <a:rPr lang="zh-CN" altLang="en-US" dirty="0"/>
              <a:t>个协调器，负责各个节点</a:t>
            </a:r>
            <a:r>
              <a:rPr lang="en-US" altLang="zh-CN" dirty="0"/>
              <a:t>16</a:t>
            </a:r>
            <a:r>
              <a:rPr lang="zh-CN" altLang="en-US" dirty="0"/>
              <a:t>位地址分配（自动分配）。理论上可以连上</a:t>
            </a:r>
            <a:r>
              <a:rPr lang="en-US" altLang="zh-CN" dirty="0"/>
              <a:t>65536</a:t>
            </a:r>
            <a:r>
              <a:rPr lang="zh-CN" altLang="en-US" dirty="0"/>
              <a:t>个节点。</a:t>
            </a:r>
          </a:p>
        </p:txBody>
      </p:sp>
    </p:spTree>
    <p:extLst>
      <p:ext uri="{BB962C8B-B14F-4D97-AF65-F5344CB8AC3E}">
        <p14:creationId xmlns:p14="http://schemas.microsoft.com/office/powerpoint/2010/main" val="381120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t>协调器的功能特点</a:t>
            </a:r>
            <a:br>
              <a:rPr lang="zh-CN" altLang="en-US" dirty="0"/>
            </a:br>
            <a:endParaRPr lang="zh-CN" altLang="en-US" dirty="0"/>
          </a:p>
        </p:txBody>
      </p:sp>
      <p:sp>
        <p:nvSpPr>
          <p:cNvPr id="3" name="内容占位符 2"/>
          <p:cNvSpPr>
            <a:spLocks noGrp="1"/>
          </p:cNvSpPr>
          <p:nvPr>
            <p:ph idx="1"/>
          </p:nvPr>
        </p:nvSpPr>
        <p:spPr/>
        <p:txBody>
          <a:bodyPr>
            <a:normAutofit/>
          </a:bodyPr>
          <a:lstStyle/>
          <a:p>
            <a:r>
              <a:rPr lang="zh-CN" altLang="en-US" dirty="0"/>
              <a:t>选择一个频道和 </a:t>
            </a:r>
            <a:r>
              <a:rPr lang="en-US" altLang="zh-CN" dirty="0"/>
              <a:t>PAN ID</a:t>
            </a:r>
            <a:r>
              <a:rPr lang="zh-CN" altLang="en-US" dirty="0"/>
              <a:t>，组建网络</a:t>
            </a:r>
          </a:p>
          <a:p>
            <a:r>
              <a:rPr lang="zh-CN" altLang="en-US" dirty="0"/>
              <a:t>允许路由和终端节点加入这个网络</a:t>
            </a:r>
          </a:p>
          <a:p>
            <a:r>
              <a:rPr lang="zh-CN" altLang="en-US" dirty="0"/>
              <a:t>对网络中的数据进行路由</a:t>
            </a:r>
          </a:p>
          <a:p>
            <a:r>
              <a:rPr lang="zh-CN" altLang="en-US" dirty="0"/>
              <a:t>必须常电供电，不能进入睡眠模式</a:t>
            </a:r>
          </a:p>
          <a:p>
            <a:r>
              <a:rPr lang="zh-CN" altLang="en-US" dirty="0"/>
              <a:t>可以为睡眠的终端节点保留数据，至其唤醒后获取</a:t>
            </a:r>
          </a:p>
          <a:p>
            <a:endParaRPr lang="zh-CN" altLang="en-US" dirty="0"/>
          </a:p>
        </p:txBody>
      </p:sp>
    </p:spTree>
    <p:extLst>
      <p:ext uri="{BB962C8B-B14F-4D97-AF65-F5344CB8AC3E}">
        <p14:creationId xmlns:p14="http://schemas.microsoft.com/office/powerpoint/2010/main" val="2556796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拓扑结构</a:t>
            </a:r>
          </a:p>
        </p:txBody>
      </p:sp>
      <p:sp>
        <p:nvSpPr>
          <p:cNvPr id="3" name="矩形 2"/>
          <p:cNvSpPr/>
          <p:nvPr/>
        </p:nvSpPr>
        <p:spPr>
          <a:xfrm>
            <a:off x="6829783" y="971504"/>
            <a:ext cx="4389474" cy="954107"/>
          </a:xfrm>
          <a:prstGeom prst="rect">
            <a:avLst/>
          </a:prstGeom>
        </p:spPr>
        <p:txBody>
          <a:bodyPr wrap="square">
            <a:spAutoFit/>
          </a:bodyPr>
          <a:lstStyle/>
          <a:p>
            <a:pPr lvl="0" algn="ctr">
              <a:defRPr/>
            </a:pPr>
            <a:r>
              <a:rPr lang="zh-CN" altLang="en-US" sz="2800" dirty="0"/>
              <a:t>扩展服务集</a:t>
            </a:r>
            <a:endParaRPr lang="en-US" altLang="zh-CN" sz="2800" dirty="0"/>
          </a:p>
          <a:p>
            <a:pPr lvl="0" algn="ctr">
              <a:defRPr/>
            </a:pPr>
            <a:r>
              <a:rPr lang="zh-CN" altLang="en-US" sz="2800" dirty="0"/>
              <a:t>（</a:t>
            </a:r>
            <a:r>
              <a:rPr lang="en-US" altLang="zh-CN" sz="2800" b="1" dirty="0"/>
              <a:t>E</a:t>
            </a:r>
            <a:r>
              <a:rPr lang="en-US" altLang="zh-CN" sz="2800" dirty="0"/>
              <a:t>xtended </a:t>
            </a:r>
            <a:r>
              <a:rPr lang="en-US" altLang="zh-CN" sz="2800" b="1" dirty="0"/>
              <a:t>S</a:t>
            </a:r>
            <a:r>
              <a:rPr lang="en-US" altLang="zh-CN" sz="2800" dirty="0"/>
              <a:t>ervice </a:t>
            </a:r>
            <a:r>
              <a:rPr lang="en-US" altLang="zh-CN" sz="2800" b="1" dirty="0"/>
              <a:t>S</a:t>
            </a:r>
            <a:r>
              <a:rPr lang="en-US" altLang="zh-CN" sz="2800" dirty="0"/>
              <a:t>et</a:t>
            </a:r>
            <a:r>
              <a:rPr lang="zh-CN" altLang="en-US" sz="2800" dirty="0"/>
              <a:t>）</a:t>
            </a:r>
          </a:p>
        </p:txBody>
      </p:sp>
      <p:sp>
        <p:nvSpPr>
          <p:cNvPr id="4" name="矩形 3"/>
          <p:cNvSpPr/>
          <p:nvPr/>
        </p:nvSpPr>
        <p:spPr>
          <a:xfrm>
            <a:off x="785460" y="1048607"/>
            <a:ext cx="3717684" cy="954107"/>
          </a:xfrm>
          <a:prstGeom prst="rect">
            <a:avLst/>
          </a:prstGeom>
        </p:spPr>
        <p:txBody>
          <a:bodyPr wrap="none">
            <a:spAutoFit/>
          </a:bodyPr>
          <a:lstStyle/>
          <a:p>
            <a:pPr algn="ctr"/>
            <a:r>
              <a:rPr lang="zh-CN" altLang="en-US" sz="2800" dirty="0"/>
              <a:t>基本服务集</a:t>
            </a:r>
            <a:endParaRPr lang="en-US" altLang="zh-CN" sz="2800" dirty="0"/>
          </a:p>
          <a:p>
            <a:pPr algn="ctr"/>
            <a:r>
              <a:rPr lang="zh-CN" altLang="en-US" sz="2800" dirty="0"/>
              <a:t>（</a:t>
            </a:r>
            <a:r>
              <a:rPr lang="en-US" altLang="zh-CN" sz="2800" dirty="0"/>
              <a:t>Basic Service Set</a:t>
            </a:r>
            <a:r>
              <a:rPr lang="zh-CN" altLang="en-US" sz="2800" dirty="0"/>
              <a:t>）</a:t>
            </a:r>
          </a:p>
        </p:txBody>
      </p:sp>
      <p:graphicFrame>
        <p:nvGraphicFramePr>
          <p:cNvPr id="14" name="Object 4"/>
          <p:cNvGraphicFramePr>
            <a:graphicFrameLocks noGrp="1" noChangeAspect="1"/>
          </p:cNvGraphicFramePr>
          <p:nvPr>
            <p:ph sz="half" idx="4294967295"/>
            <p:extLst>
              <p:ext uri="{D42A27DB-BD31-4B8C-83A1-F6EECF244321}">
                <p14:modId xmlns:p14="http://schemas.microsoft.com/office/powerpoint/2010/main" val="3563898822"/>
              </p:ext>
            </p:extLst>
          </p:nvPr>
        </p:nvGraphicFramePr>
        <p:xfrm>
          <a:off x="1381125" y="2184400"/>
          <a:ext cx="2852738" cy="1911350"/>
        </p:xfrm>
        <a:graphic>
          <a:graphicData uri="http://schemas.openxmlformats.org/presentationml/2006/ole">
            <mc:AlternateContent xmlns:mc="http://schemas.openxmlformats.org/markup-compatibility/2006">
              <mc:Choice xmlns:v="urn:schemas-microsoft-com:vml" Requires="v">
                <p:oleObj spid="_x0000_s41145" name="Visio" r:id="rId4" imgW="2846582" imgH="1906515" progId="Visio.Drawing.11">
                  <p:embed/>
                </p:oleObj>
              </mc:Choice>
              <mc:Fallback>
                <p:oleObj name="Visio" r:id="rId4" imgW="2846582" imgH="1906515" progId="Visio.Drawing.11">
                  <p:embed/>
                  <p:pic>
                    <p:nvPicPr>
                      <p:cNvPr id="28676" name="Object 4"/>
                      <p:cNvPicPr>
                        <a:picLocks noChangeAspect="1" noChangeArrowheads="1"/>
                      </p:cNvPicPr>
                      <p:nvPr/>
                    </p:nvPicPr>
                    <p:blipFill>
                      <a:blip r:embed="rId5"/>
                      <a:srcRect/>
                      <a:stretch>
                        <a:fillRect/>
                      </a:stretch>
                    </p:blipFill>
                    <p:spPr bwMode="auto">
                      <a:xfrm>
                        <a:off x="1381125" y="2184400"/>
                        <a:ext cx="2852738"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4"/>
          <p:cNvGraphicFramePr>
            <a:graphicFrameLocks noGrp="1" noChangeAspect="1"/>
          </p:cNvGraphicFramePr>
          <p:nvPr>
            <p:ph sz="half" idx="4294967295"/>
            <p:extLst>
              <p:ext uri="{D42A27DB-BD31-4B8C-83A1-F6EECF244321}">
                <p14:modId xmlns:p14="http://schemas.microsoft.com/office/powerpoint/2010/main" val="2744094545"/>
              </p:ext>
            </p:extLst>
          </p:nvPr>
        </p:nvGraphicFramePr>
        <p:xfrm>
          <a:off x="6203488" y="2182671"/>
          <a:ext cx="5541208" cy="1715944"/>
        </p:xfrm>
        <a:graphic>
          <a:graphicData uri="http://schemas.openxmlformats.org/presentationml/2006/ole">
            <mc:AlternateContent xmlns:mc="http://schemas.openxmlformats.org/markup-compatibility/2006">
              <mc:Choice xmlns:v="urn:schemas-microsoft-com:vml" Requires="v">
                <p:oleObj spid="_x0000_s41146" name="Visio" r:id="rId6" imgW="8257687" imgH="2557798" progId="Visio.Drawing.11">
                  <p:embed/>
                </p:oleObj>
              </mc:Choice>
              <mc:Fallback>
                <p:oleObj name="Visio" r:id="rId6" imgW="8257687" imgH="2557798" progId="Visio.Drawing.11">
                  <p:embed/>
                  <p:pic>
                    <p:nvPicPr>
                      <p:cNvPr id="3072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3488" y="2182671"/>
                        <a:ext cx="5541208" cy="1715944"/>
                      </a:xfrm>
                      <a:prstGeom prst="rect">
                        <a:avLst/>
                      </a:prstGeom>
                      <a:noFill/>
                      <a:ln>
                        <a:noFill/>
                      </a:ln>
                      <a:effectLst/>
                      <a:extLst/>
                    </p:spPr>
                  </p:pic>
                </p:oleObj>
              </mc:Fallback>
            </mc:AlternateContent>
          </a:graphicData>
        </a:graphic>
      </p:graphicFrame>
      <p:sp>
        <p:nvSpPr>
          <p:cNvPr id="12" name="矩形 11"/>
          <p:cNvSpPr/>
          <p:nvPr/>
        </p:nvSpPr>
        <p:spPr>
          <a:xfrm>
            <a:off x="2014161" y="4412734"/>
            <a:ext cx="1260281" cy="523220"/>
          </a:xfrm>
          <a:prstGeom prst="rect">
            <a:avLst/>
          </a:prstGeom>
        </p:spPr>
        <p:txBody>
          <a:bodyPr wrap="none">
            <a:spAutoFit/>
          </a:bodyPr>
          <a:lstStyle/>
          <a:p>
            <a:r>
              <a:rPr lang="en-US" altLang="zh-CN" sz="2800" dirty="0"/>
              <a:t>BSSID</a:t>
            </a:r>
            <a:endParaRPr lang="zh-CN" altLang="en-US" sz="2800" dirty="0"/>
          </a:p>
        </p:txBody>
      </p:sp>
      <p:sp>
        <p:nvSpPr>
          <p:cNvPr id="13" name="矩形 12"/>
          <p:cNvSpPr/>
          <p:nvPr/>
        </p:nvSpPr>
        <p:spPr>
          <a:xfrm>
            <a:off x="848434" y="5097504"/>
            <a:ext cx="3919085" cy="954107"/>
          </a:xfrm>
          <a:prstGeom prst="rect">
            <a:avLst/>
          </a:prstGeom>
        </p:spPr>
        <p:txBody>
          <a:bodyPr wrap="none">
            <a:spAutoFit/>
          </a:bodyPr>
          <a:lstStyle/>
          <a:p>
            <a:pPr marL="0" lvl="1" algn="ctr"/>
            <a:r>
              <a:rPr lang="zh-CN" altLang="en-US" sz="2800" dirty="0"/>
              <a:t>基本服务区</a:t>
            </a:r>
            <a:endParaRPr lang="en-US" altLang="zh-CN" sz="2800" dirty="0"/>
          </a:p>
          <a:p>
            <a:pPr marL="0" lvl="1" algn="ctr"/>
            <a:r>
              <a:rPr lang="zh-CN" altLang="en-US" sz="2800" dirty="0"/>
              <a:t>（</a:t>
            </a:r>
            <a:r>
              <a:rPr lang="en-US" altLang="zh-CN" sz="2800" dirty="0"/>
              <a:t>Basic Service Area</a:t>
            </a:r>
            <a:r>
              <a:rPr lang="zh-CN" altLang="en-US" sz="2800" dirty="0"/>
              <a:t>）</a:t>
            </a:r>
          </a:p>
        </p:txBody>
      </p:sp>
      <p:sp>
        <p:nvSpPr>
          <p:cNvPr id="16" name="矩形 15"/>
          <p:cNvSpPr/>
          <p:nvPr/>
        </p:nvSpPr>
        <p:spPr>
          <a:xfrm>
            <a:off x="8343951" y="4412734"/>
            <a:ext cx="1260281" cy="523220"/>
          </a:xfrm>
          <a:prstGeom prst="rect">
            <a:avLst/>
          </a:prstGeom>
        </p:spPr>
        <p:txBody>
          <a:bodyPr wrap="none">
            <a:spAutoFit/>
          </a:bodyPr>
          <a:lstStyle/>
          <a:p>
            <a:pPr marL="0" lvl="1" algn="ctr"/>
            <a:r>
              <a:rPr lang="en-US" altLang="zh-CN" sz="2800" dirty="0"/>
              <a:t>ESSID</a:t>
            </a:r>
          </a:p>
        </p:txBody>
      </p:sp>
      <p:sp>
        <p:nvSpPr>
          <p:cNvPr id="17" name="矩形 16"/>
          <p:cNvSpPr/>
          <p:nvPr/>
        </p:nvSpPr>
        <p:spPr>
          <a:xfrm>
            <a:off x="6728925" y="5312947"/>
            <a:ext cx="4490332" cy="523220"/>
          </a:xfrm>
          <a:prstGeom prst="rect">
            <a:avLst/>
          </a:prstGeom>
        </p:spPr>
        <p:txBody>
          <a:bodyPr wrap="none">
            <a:spAutoFit/>
          </a:bodyPr>
          <a:lstStyle/>
          <a:p>
            <a:pPr marL="0" lvl="1" algn="ctr"/>
            <a:r>
              <a:rPr lang="zh-CN" altLang="en-US" sz="2800" dirty="0"/>
              <a:t>一个</a:t>
            </a:r>
            <a:r>
              <a:rPr lang="en-US" altLang="zh-CN" sz="2800" dirty="0"/>
              <a:t>BSS</a:t>
            </a:r>
            <a:r>
              <a:rPr lang="zh-CN" altLang="en-US" sz="2800" dirty="0"/>
              <a:t>漫游到另一个</a:t>
            </a:r>
            <a:r>
              <a:rPr lang="en-US" altLang="zh-CN" sz="2800" dirty="0"/>
              <a:t>BSS</a:t>
            </a:r>
          </a:p>
        </p:txBody>
      </p:sp>
    </p:spTree>
    <p:extLst>
      <p:ext uri="{BB962C8B-B14F-4D97-AF65-F5344CB8AC3E}">
        <p14:creationId xmlns:p14="http://schemas.microsoft.com/office/powerpoint/2010/main" val="2982313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终端节点的功能特点</a:t>
            </a:r>
            <a:endParaRPr lang="zh-CN" altLang="en-US" dirty="0"/>
          </a:p>
        </p:txBody>
      </p:sp>
      <p:sp>
        <p:nvSpPr>
          <p:cNvPr id="3" name="内容占位符 2"/>
          <p:cNvSpPr>
            <a:spLocks noGrp="1"/>
          </p:cNvSpPr>
          <p:nvPr>
            <p:ph idx="1"/>
          </p:nvPr>
        </p:nvSpPr>
        <p:spPr/>
        <p:txBody>
          <a:bodyPr/>
          <a:lstStyle/>
          <a:p>
            <a:r>
              <a:rPr lang="zh-CN" altLang="en-US" dirty="0"/>
              <a:t>在进行数据收发之前，必须首先加入一个 </a:t>
            </a:r>
            <a:r>
              <a:rPr lang="en-US" altLang="zh-CN" dirty="0" err="1"/>
              <a:t>Zigbee</a:t>
            </a:r>
            <a:r>
              <a:rPr lang="en-US" altLang="zh-CN" dirty="0"/>
              <a:t> </a:t>
            </a:r>
            <a:r>
              <a:rPr lang="zh-CN" altLang="en-US" dirty="0"/>
              <a:t>网络</a:t>
            </a:r>
          </a:p>
          <a:p>
            <a:r>
              <a:rPr lang="zh-CN" altLang="en-US" dirty="0"/>
              <a:t>不能允许其他设备加入</a:t>
            </a:r>
          </a:p>
          <a:p>
            <a:r>
              <a:rPr lang="zh-CN" altLang="en-US" dirty="0"/>
              <a:t>必须通过其父节点收发数据，不能对网络中的数据进行路由</a:t>
            </a:r>
          </a:p>
          <a:p>
            <a:r>
              <a:rPr lang="zh-CN" altLang="en-US" dirty="0"/>
              <a:t> 可由电池供电，进入睡眠模式</a:t>
            </a:r>
          </a:p>
          <a:p>
            <a:endParaRPr lang="zh-CN" altLang="en-US" dirty="0"/>
          </a:p>
        </p:txBody>
      </p:sp>
    </p:spTree>
    <p:extLst>
      <p:ext uri="{BB962C8B-B14F-4D97-AF65-F5344CB8AC3E}">
        <p14:creationId xmlns:p14="http://schemas.microsoft.com/office/powerpoint/2010/main" val="3637556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路由器的功能特点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t>在终端节点功能基础上，增加了路由功能，作为网络中的转接节点，用于多级跳通信。</a:t>
            </a:r>
            <a:endParaRPr lang="en-US" altLang="zh-CN" dirty="0"/>
          </a:p>
          <a:p>
            <a:pPr marL="0" indent="0">
              <a:buNone/>
            </a:pPr>
            <a:endParaRPr lang="en-US" altLang="zh-CN" dirty="0"/>
          </a:p>
          <a:p>
            <a:endParaRPr lang="zh-CN" altLang="en-US" dirty="0"/>
          </a:p>
        </p:txBody>
      </p:sp>
    </p:spTree>
    <p:extLst>
      <p:ext uri="{BB962C8B-B14F-4D97-AF65-F5344CB8AC3E}">
        <p14:creationId xmlns:p14="http://schemas.microsoft.com/office/powerpoint/2010/main" val="3060032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终端节点通过协调器或者某个路由器加入网络后，便成为其“子节点”</a:t>
            </a:r>
            <a:endParaRPr lang="en-US" altLang="zh-CN" dirty="0"/>
          </a:p>
          <a:p>
            <a:r>
              <a:rPr lang="zh-CN" altLang="en-US" dirty="0"/>
              <a:t>对应的路由器或者协调器即成为“父节点”。</a:t>
            </a:r>
            <a:endParaRPr lang="en-US" altLang="zh-CN" dirty="0"/>
          </a:p>
          <a:p>
            <a:r>
              <a:rPr lang="zh-CN" altLang="en-US" dirty="0"/>
              <a:t>由于终端节点可以进入睡眠模式，其父节点便有义务为其保留其他节点发来的数据，直至其醒来，并将此数据取走。</a:t>
            </a:r>
          </a:p>
          <a:p>
            <a:endParaRPr lang="zh-CN" altLang="en-US" dirty="0"/>
          </a:p>
        </p:txBody>
      </p:sp>
    </p:spTree>
    <p:extLst>
      <p:ext uri="{BB962C8B-B14F-4D97-AF65-F5344CB8AC3E}">
        <p14:creationId xmlns:p14="http://schemas.microsoft.com/office/powerpoint/2010/main" val="3191671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9" y="1461484"/>
            <a:ext cx="8584681" cy="434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34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节点类型</a:t>
            </a:r>
          </a:p>
        </p:txBody>
      </p:sp>
      <p:sp>
        <p:nvSpPr>
          <p:cNvPr id="3" name="内容占位符 2"/>
          <p:cNvSpPr>
            <a:spLocks noGrp="1"/>
          </p:cNvSpPr>
          <p:nvPr>
            <p:ph idx="1"/>
          </p:nvPr>
        </p:nvSpPr>
        <p:spPr/>
        <p:txBody>
          <a:bodyPr>
            <a:normAutofit/>
          </a:bodyPr>
          <a:lstStyle/>
          <a:p>
            <a:pPr marL="0" indent="0">
              <a:buNone/>
            </a:pPr>
            <a:r>
              <a:rPr lang="en-US" altLang="zh-CN" dirty="0" err="1"/>
              <a:t>zigbee</a:t>
            </a:r>
            <a:r>
              <a:rPr lang="zh-CN" altLang="en-US" dirty="0"/>
              <a:t>两种不同类型的设备，一种是具有完整功能的设备（</a:t>
            </a:r>
            <a:r>
              <a:rPr lang="en-US" altLang="zh-CN" dirty="0"/>
              <a:t>FFD</a:t>
            </a:r>
            <a:r>
              <a:rPr lang="zh-CN" altLang="en-US" dirty="0"/>
              <a:t>），另一种是简化功能的设备（</a:t>
            </a:r>
            <a:r>
              <a:rPr lang="en-US" altLang="zh-CN" dirty="0"/>
              <a:t>RFD</a:t>
            </a:r>
            <a:r>
              <a:rPr lang="zh-CN" altLang="en-US" dirty="0"/>
              <a:t>）。 </a:t>
            </a:r>
            <a:endParaRPr lang="en-US" altLang="zh-CN" dirty="0"/>
          </a:p>
          <a:p>
            <a:pPr marL="0" indent="0">
              <a:buNone/>
            </a:pPr>
            <a:r>
              <a:rPr lang="zh-CN" altLang="en-US" dirty="0"/>
              <a:t> 在网络中，</a:t>
            </a:r>
            <a:r>
              <a:rPr lang="en-US" altLang="zh-CN" dirty="0"/>
              <a:t>FFD</a:t>
            </a:r>
            <a:r>
              <a:rPr lang="zh-CN" altLang="en-US" dirty="0"/>
              <a:t>通常有</a:t>
            </a:r>
            <a:r>
              <a:rPr lang="en-US" altLang="zh-CN" dirty="0"/>
              <a:t>3</a:t>
            </a:r>
            <a:r>
              <a:rPr lang="zh-CN" altLang="en-US" dirty="0"/>
              <a:t>中工作状态：</a:t>
            </a:r>
            <a:endParaRPr lang="en-US" altLang="zh-CN" dirty="0"/>
          </a:p>
          <a:p>
            <a:pPr marL="457200" lvl="1" indent="0">
              <a:buNone/>
            </a:pPr>
            <a:r>
              <a:rPr lang="zh-CN" altLang="en-US" dirty="0"/>
              <a:t>（</a:t>
            </a:r>
            <a:r>
              <a:rPr lang="en-US" altLang="zh-CN" dirty="0"/>
              <a:t>1</a:t>
            </a:r>
            <a:r>
              <a:rPr lang="zh-CN" altLang="en-US" dirty="0"/>
              <a:t>）作为个人区域网络（</a:t>
            </a:r>
            <a:r>
              <a:rPr lang="en-US" altLang="zh-CN" dirty="0"/>
              <a:t>PAN</a:t>
            </a:r>
            <a:r>
              <a:rPr lang="zh-CN" altLang="en-US" dirty="0"/>
              <a:t>）的主协调器；</a:t>
            </a:r>
            <a:endParaRPr lang="en-US" altLang="zh-CN" dirty="0"/>
          </a:p>
          <a:p>
            <a:pPr marL="457200" lvl="1" indent="0">
              <a:buNone/>
            </a:pPr>
            <a:r>
              <a:rPr lang="zh-CN" altLang="en-US" dirty="0"/>
              <a:t>（</a:t>
            </a:r>
            <a:r>
              <a:rPr lang="en-US" altLang="zh-CN" dirty="0"/>
              <a:t>2</a:t>
            </a:r>
            <a:r>
              <a:rPr lang="zh-CN" altLang="en-US" dirty="0"/>
              <a:t>）作为一个普通协调器；</a:t>
            </a:r>
            <a:endParaRPr lang="en-US" altLang="zh-CN" dirty="0"/>
          </a:p>
          <a:p>
            <a:pPr marL="457200" lvl="1" indent="0">
              <a:buNone/>
            </a:pPr>
            <a:r>
              <a:rPr lang="zh-CN" altLang="en-US" dirty="0"/>
              <a:t>（</a:t>
            </a:r>
            <a:r>
              <a:rPr lang="en-US" altLang="zh-CN" dirty="0"/>
              <a:t>3</a:t>
            </a:r>
            <a:r>
              <a:rPr lang="zh-CN" altLang="en-US" dirty="0"/>
              <a:t>）作为一个终端设备。</a:t>
            </a:r>
            <a:endParaRPr lang="en-US" altLang="zh-CN" dirty="0"/>
          </a:p>
          <a:p>
            <a:pPr marL="0" indent="0">
              <a:buNone/>
            </a:pPr>
            <a:r>
              <a:rPr lang="en-US" altLang="zh-CN" dirty="0"/>
              <a:t>FFD</a:t>
            </a:r>
            <a:r>
              <a:rPr lang="zh-CN" altLang="en-US" dirty="0"/>
              <a:t>可以同时和多个</a:t>
            </a:r>
            <a:r>
              <a:rPr lang="en-US" altLang="zh-CN" dirty="0"/>
              <a:t>RFD</a:t>
            </a:r>
            <a:r>
              <a:rPr lang="zh-CN" altLang="en-US" dirty="0"/>
              <a:t>或其他</a:t>
            </a:r>
            <a:r>
              <a:rPr lang="en-US" altLang="zh-CN" dirty="0"/>
              <a:t>FFD</a:t>
            </a:r>
            <a:r>
              <a:rPr lang="zh-CN" altLang="en-US" dirty="0"/>
              <a:t>通信。 </a:t>
            </a:r>
            <a:endParaRPr lang="en-US" altLang="zh-CN" dirty="0"/>
          </a:p>
          <a:p>
            <a:pPr marL="0" indent="0">
              <a:buNone/>
            </a:pPr>
            <a:r>
              <a:rPr lang="en-US" altLang="zh-CN" dirty="0"/>
              <a:t>RFD</a:t>
            </a:r>
            <a:r>
              <a:rPr lang="zh-CN" altLang="en-US" dirty="0"/>
              <a:t>则只用一种工作状态即作为一个终端设备，并且一个</a:t>
            </a:r>
            <a:r>
              <a:rPr lang="en-US" altLang="zh-CN" dirty="0"/>
              <a:t>RFD</a:t>
            </a:r>
            <a:r>
              <a:rPr lang="zh-CN" altLang="en-US" dirty="0"/>
              <a:t>只能和一个</a:t>
            </a:r>
            <a:r>
              <a:rPr lang="en-US" altLang="zh-CN" dirty="0"/>
              <a:t>FFD</a:t>
            </a:r>
            <a:r>
              <a:rPr lang="zh-CN" altLang="en-US" dirty="0"/>
              <a:t>通信。</a:t>
            </a:r>
          </a:p>
        </p:txBody>
      </p:sp>
    </p:spTree>
    <p:extLst>
      <p:ext uri="{BB962C8B-B14F-4D97-AF65-F5344CB8AC3E}">
        <p14:creationId xmlns:p14="http://schemas.microsoft.com/office/powerpoint/2010/main" val="393339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网络拓扑结构</a:t>
            </a:r>
          </a:p>
        </p:txBody>
      </p:sp>
      <p:sp>
        <p:nvSpPr>
          <p:cNvPr id="3" name="内容占位符 2"/>
          <p:cNvSpPr>
            <a:spLocks noGrp="1"/>
          </p:cNvSpPr>
          <p:nvPr>
            <p:ph idx="1"/>
          </p:nvPr>
        </p:nvSpPr>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40" y="1700809"/>
            <a:ext cx="7841071" cy="4058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252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星型网</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CN" dirty="0"/>
              <a:t>        </a:t>
            </a:r>
            <a:r>
              <a:rPr lang="zh-CN" altLang="zh-CN" dirty="0"/>
              <a:t>所有节点只能与协调器通信。该组网方式结构简单，成本低，但是由于受到通信距离的限制，所以该组网方式网络覆盖范围比较小。</a:t>
            </a:r>
            <a:endParaRPr lang="zh-CN" altLang="en-US" dirty="0"/>
          </a:p>
        </p:txBody>
      </p:sp>
      <p:pic>
        <p:nvPicPr>
          <p:cNvPr id="4" name="图片 3">
            <a:extLst>
              <a:ext uri="{FF2B5EF4-FFF2-40B4-BE49-F238E27FC236}">
                <a16:creationId xmlns:a16="http://schemas.microsoft.com/office/drawing/2014/main" id="{70B9A111-3D28-4440-9CF2-2A3033E33882}"/>
              </a:ext>
            </a:extLst>
          </p:cNvPr>
          <p:cNvPicPr>
            <a:picLocks noChangeAspect="1"/>
          </p:cNvPicPr>
          <p:nvPr/>
        </p:nvPicPr>
        <p:blipFill>
          <a:blip r:embed="rId2"/>
          <a:stretch>
            <a:fillRect/>
          </a:stretch>
        </p:blipFill>
        <p:spPr>
          <a:xfrm>
            <a:off x="3595510" y="2598561"/>
            <a:ext cx="3776133" cy="5264801"/>
          </a:xfrm>
          <a:prstGeom prst="rect">
            <a:avLst/>
          </a:prstGeom>
        </p:spPr>
      </p:pic>
    </p:spTree>
    <p:extLst>
      <p:ext uri="{BB962C8B-B14F-4D97-AF65-F5344CB8AC3E}">
        <p14:creationId xmlns:p14="http://schemas.microsoft.com/office/powerpoint/2010/main" val="410410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树型网</a:t>
            </a:r>
            <a:endParaRPr lang="zh-CN" altLang="en-US" dirty="0"/>
          </a:p>
        </p:txBody>
      </p:sp>
      <p:sp>
        <p:nvSpPr>
          <p:cNvPr id="3" name="内容占位符 2"/>
          <p:cNvSpPr>
            <a:spLocks noGrp="1"/>
          </p:cNvSpPr>
          <p:nvPr>
            <p:ph idx="1"/>
          </p:nvPr>
        </p:nvSpPr>
        <p:spPr/>
        <p:txBody>
          <a:bodyPr/>
          <a:lstStyle/>
          <a:p>
            <a:pPr marL="0" indent="0">
              <a:buNone/>
            </a:pPr>
            <a:r>
              <a:rPr lang="en-US" altLang="zh-CN" dirty="0"/>
              <a:t>        </a:t>
            </a:r>
            <a:r>
              <a:rPr lang="zh-CN" altLang="zh-CN" dirty="0"/>
              <a:t>节点之间的信息只能沿着树的路径向上传递到共同的父节点，再由共同的父节点向下转发给目的节点。该组网方式路由算法简单，但是一旦网络中某个路由器出现故障时，与之相连的子节点就从网络中断开，无法通信。</a:t>
            </a:r>
            <a:endParaRPr lang="zh-CN" altLang="en-US" dirty="0"/>
          </a:p>
        </p:txBody>
      </p:sp>
      <p:pic>
        <p:nvPicPr>
          <p:cNvPr id="4" name="图片 3">
            <a:extLst>
              <a:ext uri="{FF2B5EF4-FFF2-40B4-BE49-F238E27FC236}">
                <a16:creationId xmlns:a16="http://schemas.microsoft.com/office/drawing/2014/main" id="{898F114E-8AF4-4B47-9390-25974D30F7D4}"/>
              </a:ext>
            </a:extLst>
          </p:cNvPr>
          <p:cNvPicPr>
            <a:picLocks noChangeAspect="1"/>
          </p:cNvPicPr>
          <p:nvPr/>
        </p:nvPicPr>
        <p:blipFill>
          <a:blip r:embed="rId2"/>
          <a:stretch>
            <a:fillRect/>
          </a:stretch>
        </p:blipFill>
        <p:spPr>
          <a:xfrm>
            <a:off x="4912078" y="3088922"/>
            <a:ext cx="3057878" cy="3543255"/>
          </a:xfrm>
          <a:prstGeom prst="rect">
            <a:avLst/>
          </a:prstGeom>
        </p:spPr>
      </p:pic>
    </p:spTree>
    <p:extLst>
      <p:ext uri="{BB962C8B-B14F-4D97-AF65-F5344CB8AC3E}">
        <p14:creationId xmlns:p14="http://schemas.microsoft.com/office/powerpoint/2010/main" val="578751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网状网</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dirty="0"/>
              <a:t>网络中具有路由功能的设备之间都可以对等、直接相互通信，在通信范围内不需要其他节点转发。</a:t>
            </a:r>
            <a:endParaRPr lang="en-US" altLang="zh-CN" dirty="0"/>
          </a:p>
          <a:p>
            <a:pPr marL="0" indent="0">
              <a:buNone/>
            </a:pPr>
            <a:endParaRPr lang="en-US" altLang="zh-CN" dirty="0"/>
          </a:p>
          <a:p>
            <a:pPr marL="0" indent="0">
              <a:buNone/>
            </a:pPr>
            <a:r>
              <a:rPr lang="zh-CN" altLang="zh-CN" dirty="0"/>
              <a:t>该组网方式路由算法复杂，但是由于网络中每个节点具有重新选择路由的功能，所以当某个路由器出现故障时，网络可以自动重新组网，因此该组网方式良好的可靠性。</a:t>
            </a:r>
            <a:endParaRPr lang="zh-CN" altLang="en-US" dirty="0"/>
          </a:p>
          <a:p>
            <a:endParaRPr lang="zh-CN" altLang="en-US" dirty="0"/>
          </a:p>
        </p:txBody>
      </p:sp>
      <p:pic>
        <p:nvPicPr>
          <p:cNvPr id="4" name="图片 3">
            <a:extLst>
              <a:ext uri="{FF2B5EF4-FFF2-40B4-BE49-F238E27FC236}">
                <a16:creationId xmlns:a16="http://schemas.microsoft.com/office/drawing/2014/main" id="{F73F251B-289B-2942-B207-23FF93885B39}"/>
              </a:ext>
            </a:extLst>
          </p:cNvPr>
          <p:cNvPicPr>
            <a:picLocks noChangeAspect="1"/>
          </p:cNvPicPr>
          <p:nvPr/>
        </p:nvPicPr>
        <p:blipFill>
          <a:blip r:embed="rId2"/>
          <a:stretch>
            <a:fillRect/>
          </a:stretch>
        </p:blipFill>
        <p:spPr>
          <a:xfrm>
            <a:off x="6736644" y="3831166"/>
            <a:ext cx="2328333" cy="3010775"/>
          </a:xfrm>
          <a:prstGeom prst="rect">
            <a:avLst/>
          </a:prstGeom>
        </p:spPr>
      </p:pic>
    </p:spTree>
    <p:extLst>
      <p:ext uri="{BB962C8B-B14F-4D97-AF65-F5344CB8AC3E}">
        <p14:creationId xmlns:p14="http://schemas.microsoft.com/office/powerpoint/2010/main" val="999622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3" name="内容占位符 2"/>
          <p:cNvSpPr>
            <a:spLocks noGrp="1"/>
          </p:cNvSpPr>
          <p:nvPr>
            <p:ph idx="1"/>
          </p:nvPr>
        </p:nvSpPr>
        <p:spPr/>
        <p:txBody>
          <a:bodyPr>
            <a:normAutofit/>
          </a:bodyPr>
          <a:lstStyle/>
          <a:p>
            <a:r>
              <a:rPr lang="en-US" altLang="zh-CN" dirty="0" err="1"/>
              <a:t>ZigBee</a:t>
            </a:r>
            <a:r>
              <a:rPr lang="zh-CN" altLang="en-US" dirty="0"/>
              <a:t>的应用领域主要有</a:t>
            </a:r>
            <a:r>
              <a:rPr lang="en-US" altLang="zh-CN" dirty="0"/>
              <a:t>:</a:t>
            </a:r>
          </a:p>
          <a:p>
            <a:r>
              <a:rPr lang="en-US" altLang="zh-CN" dirty="0"/>
              <a:t>1. </a:t>
            </a:r>
            <a:r>
              <a:rPr lang="zh-CN" altLang="en-US" dirty="0"/>
              <a:t>智能家居物联网 （物联网似乎已经成了趋势，我们拭目以待）</a:t>
            </a:r>
          </a:p>
          <a:p>
            <a:r>
              <a:rPr lang="en-US" altLang="zh-CN" dirty="0"/>
              <a:t>2. </a:t>
            </a:r>
            <a:r>
              <a:rPr lang="zh-CN" altLang="en-US" dirty="0"/>
              <a:t>工业、农业无线监测系统</a:t>
            </a:r>
          </a:p>
          <a:p>
            <a:r>
              <a:rPr lang="en-US" altLang="zh-CN" dirty="0"/>
              <a:t>3. </a:t>
            </a:r>
            <a:r>
              <a:rPr lang="zh-CN" altLang="en-US" dirty="0"/>
              <a:t>个人监控、医院病人定位</a:t>
            </a:r>
          </a:p>
          <a:p>
            <a:r>
              <a:rPr lang="en-US" altLang="zh-CN" dirty="0"/>
              <a:t>4. </a:t>
            </a:r>
            <a:r>
              <a:rPr lang="zh-CN" altLang="en-US" dirty="0"/>
              <a:t>消费电子</a:t>
            </a:r>
          </a:p>
          <a:p>
            <a:r>
              <a:rPr lang="en-US" altLang="zh-CN" dirty="0"/>
              <a:t>5. </a:t>
            </a:r>
            <a:r>
              <a:rPr lang="zh-CN" altLang="en-US" dirty="0"/>
              <a:t>城市智能交通</a:t>
            </a:r>
          </a:p>
          <a:p>
            <a:r>
              <a:rPr lang="en-US" altLang="zh-CN" dirty="0"/>
              <a:t>6. </a:t>
            </a:r>
            <a:r>
              <a:rPr lang="zh-CN" altLang="en-US" dirty="0"/>
              <a:t>户外作业及地下矿场安全监护</a:t>
            </a:r>
          </a:p>
          <a:p>
            <a:endParaRPr lang="zh-CN" altLang="en-US" dirty="0"/>
          </a:p>
        </p:txBody>
      </p:sp>
    </p:spTree>
    <p:extLst>
      <p:ext uri="{BB962C8B-B14F-4D97-AF65-F5344CB8AC3E}">
        <p14:creationId xmlns:p14="http://schemas.microsoft.com/office/powerpoint/2010/main" val="194170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WIFI</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4</a:t>
            </a:fld>
            <a:endParaRPr lang="zh-CN" altLang="en-US"/>
          </a:p>
        </p:txBody>
      </p:sp>
      <p:sp>
        <p:nvSpPr>
          <p:cNvPr id="8" name="内容占位符 7"/>
          <p:cNvSpPr>
            <a:spLocks noGrp="1"/>
          </p:cNvSpPr>
          <p:nvPr>
            <p:ph idx="1"/>
          </p:nvPr>
        </p:nvSpPr>
        <p:spPr>
          <a:xfrm>
            <a:off x="2022782" y="126483"/>
            <a:ext cx="3040626" cy="684701"/>
          </a:xfrm>
        </p:spPr>
        <p:txBody>
          <a:bodyPr/>
          <a:lstStyle/>
          <a:p>
            <a:pPr marL="0" indent="0">
              <a:buNone/>
            </a:pPr>
            <a:r>
              <a:rPr lang="en-US" altLang="zh-CN" dirty="0"/>
              <a:t>802.11</a:t>
            </a:r>
            <a:r>
              <a:rPr lang="zh-CN" altLang="en-US" dirty="0"/>
              <a:t>无线</a:t>
            </a:r>
            <a:r>
              <a:rPr lang="en-US" altLang="zh-CN" dirty="0"/>
              <a:t>LAN</a:t>
            </a:r>
            <a:endParaRPr lang="zh-CN" altLang="en-US" dirty="0"/>
          </a:p>
        </p:txBody>
      </p:sp>
      <p:grpSp>
        <p:nvGrpSpPr>
          <p:cNvPr id="5" name="组合 4"/>
          <p:cNvGrpSpPr/>
          <p:nvPr/>
        </p:nvGrpSpPr>
        <p:grpSpPr>
          <a:xfrm>
            <a:off x="4567237" y="1421760"/>
            <a:ext cx="4038600" cy="542682"/>
            <a:chOff x="4572000" y="1421760"/>
            <a:chExt cx="4038600" cy="542682"/>
          </a:xfrm>
        </p:grpSpPr>
        <p:sp>
          <p:nvSpPr>
            <p:cNvPr id="9" name="Freeform 5"/>
            <p:cNvSpPr>
              <a:spLocks/>
            </p:cNvSpPr>
            <p:nvPr/>
          </p:nvSpPr>
          <p:spPr bwMode="auto">
            <a:xfrm>
              <a:off x="4572000" y="1421760"/>
              <a:ext cx="1238959" cy="542682"/>
            </a:xfrm>
            <a:custGeom>
              <a:avLst/>
              <a:gdLst>
                <a:gd name="T0" fmla="*/ 302 w 904"/>
                <a:gd name="T1" fmla="*/ 0 h 605"/>
                <a:gd name="T2" fmla="*/ 0 w 904"/>
                <a:gd name="T3" fmla="*/ 303 h 605"/>
                <a:gd name="T4" fmla="*/ 302 w 904"/>
                <a:gd name="T5" fmla="*/ 605 h 605"/>
                <a:gd name="T6" fmla="*/ 904 w 904"/>
                <a:gd name="T7" fmla="*/ 605 h 605"/>
                <a:gd name="T8" fmla="*/ 904 w 904"/>
                <a:gd name="T9" fmla="*/ 0 h 605"/>
                <a:gd name="T10" fmla="*/ 302 w 904"/>
                <a:gd name="T11" fmla="*/ 0 h 605"/>
              </a:gdLst>
              <a:ahLst/>
              <a:cxnLst>
                <a:cxn ang="0">
                  <a:pos x="T0" y="T1"/>
                </a:cxn>
                <a:cxn ang="0">
                  <a:pos x="T2" y="T3"/>
                </a:cxn>
                <a:cxn ang="0">
                  <a:pos x="T4" y="T5"/>
                </a:cxn>
                <a:cxn ang="0">
                  <a:pos x="T6" y="T7"/>
                </a:cxn>
                <a:cxn ang="0">
                  <a:pos x="T8" y="T9"/>
                </a:cxn>
                <a:cxn ang="0">
                  <a:pos x="T10" y="T11"/>
                </a:cxn>
              </a:cxnLst>
              <a:rect l="0" t="0" r="r" b="b"/>
              <a:pathLst>
                <a:path w="904" h="605">
                  <a:moveTo>
                    <a:pt x="302" y="0"/>
                  </a:moveTo>
                  <a:cubicBezTo>
                    <a:pt x="135" y="0"/>
                    <a:pt x="0" y="136"/>
                    <a:pt x="0" y="303"/>
                  </a:cubicBezTo>
                  <a:cubicBezTo>
                    <a:pt x="0" y="470"/>
                    <a:pt x="135" y="605"/>
                    <a:pt x="302" y="605"/>
                  </a:cubicBezTo>
                  <a:cubicBezTo>
                    <a:pt x="904" y="605"/>
                    <a:pt x="904" y="605"/>
                    <a:pt x="904" y="605"/>
                  </a:cubicBezTo>
                  <a:cubicBezTo>
                    <a:pt x="904" y="0"/>
                    <a:pt x="904" y="0"/>
                    <a:pt x="904" y="0"/>
                  </a:cubicBezTo>
                  <a:lnTo>
                    <a:pt x="302" y="0"/>
                  </a:lnTo>
                  <a:close/>
                </a:path>
              </a:pathLst>
            </a:custGeom>
            <a:solidFill>
              <a:schemeClr val="bg1"/>
            </a:solidFill>
            <a:ln w="9525">
              <a:solidFill>
                <a:srgbClr val="000000"/>
              </a:solidFill>
              <a:round/>
              <a:headEnd/>
              <a:tailEnd/>
            </a:ln>
            <a:extLst/>
          </p:spPr>
          <p:txBody>
            <a:bodyPr vert="horz" wrap="square" lIns="91440" tIns="45720" rIns="91440" bIns="45720" numCol="1" anchor="ctr" anchorCtr="0" compatLnSpc="1">
              <a:prstTxWarp prst="textNoShape">
                <a:avLst/>
              </a:prstTxWarp>
            </a:bodyPr>
            <a:lstStyle/>
            <a:p>
              <a:pPr algn="ctr"/>
              <a:r>
                <a:rPr lang="en-US" altLang="zh-CN" sz="2400" b="1" dirty="0"/>
                <a:t>1999</a:t>
              </a:r>
              <a:endParaRPr lang="zh-CN" altLang="en-US" sz="2400" b="1" dirty="0"/>
            </a:p>
          </p:txBody>
        </p:sp>
        <p:sp>
          <p:nvSpPr>
            <p:cNvPr id="10" name="Freeform 6"/>
            <p:cNvSpPr>
              <a:spLocks/>
            </p:cNvSpPr>
            <p:nvPr/>
          </p:nvSpPr>
          <p:spPr bwMode="auto">
            <a:xfrm>
              <a:off x="5810959" y="1421760"/>
              <a:ext cx="2799641" cy="542682"/>
            </a:xfrm>
            <a:custGeom>
              <a:avLst/>
              <a:gdLst>
                <a:gd name="T0" fmla="*/ 2826 w 3128"/>
                <a:gd name="T1" fmla="*/ 0 h 605"/>
                <a:gd name="T2" fmla="*/ 0 w 3128"/>
                <a:gd name="T3" fmla="*/ 0 h 605"/>
                <a:gd name="T4" fmla="*/ 0 w 3128"/>
                <a:gd name="T5" fmla="*/ 605 h 605"/>
                <a:gd name="T6" fmla="*/ 2826 w 3128"/>
                <a:gd name="T7" fmla="*/ 605 h 605"/>
                <a:gd name="T8" fmla="*/ 3128 w 3128"/>
                <a:gd name="T9" fmla="*/ 303 h 605"/>
                <a:gd name="T10" fmla="*/ 2826 w 3128"/>
                <a:gd name="T11" fmla="*/ 0 h 605"/>
              </a:gdLst>
              <a:ahLst/>
              <a:cxnLst>
                <a:cxn ang="0">
                  <a:pos x="T0" y="T1"/>
                </a:cxn>
                <a:cxn ang="0">
                  <a:pos x="T2" y="T3"/>
                </a:cxn>
                <a:cxn ang="0">
                  <a:pos x="T4" y="T5"/>
                </a:cxn>
                <a:cxn ang="0">
                  <a:pos x="T6" y="T7"/>
                </a:cxn>
                <a:cxn ang="0">
                  <a:pos x="T8" y="T9"/>
                </a:cxn>
                <a:cxn ang="0">
                  <a:pos x="T10" y="T11"/>
                </a:cxn>
              </a:cxnLst>
              <a:rect l="0" t="0" r="r" b="b"/>
              <a:pathLst>
                <a:path w="3128" h="605">
                  <a:moveTo>
                    <a:pt x="2826" y="0"/>
                  </a:moveTo>
                  <a:cubicBezTo>
                    <a:pt x="0" y="0"/>
                    <a:pt x="0" y="0"/>
                    <a:pt x="0" y="0"/>
                  </a:cubicBezTo>
                  <a:cubicBezTo>
                    <a:pt x="0" y="605"/>
                    <a:pt x="0" y="605"/>
                    <a:pt x="0" y="605"/>
                  </a:cubicBezTo>
                  <a:cubicBezTo>
                    <a:pt x="2826" y="605"/>
                    <a:pt x="2826" y="605"/>
                    <a:pt x="2826" y="605"/>
                  </a:cubicBezTo>
                  <a:cubicBezTo>
                    <a:pt x="2993" y="605"/>
                    <a:pt x="3128" y="470"/>
                    <a:pt x="3128" y="303"/>
                  </a:cubicBezTo>
                  <a:cubicBezTo>
                    <a:pt x="3128" y="136"/>
                    <a:pt x="2993" y="0"/>
                    <a:pt x="2826" y="0"/>
                  </a:cubicBezTo>
                  <a:close/>
                </a:path>
              </a:pathLst>
            </a:custGeom>
            <a:solidFill>
              <a:schemeClr val="accent1"/>
            </a:solidFill>
            <a:ln>
              <a:solidFill>
                <a:schemeClr val="accent1"/>
              </a:solidFill>
            </a:ln>
            <a:extLst/>
          </p:spPr>
          <p:txBody>
            <a:bodyPr vert="horz" wrap="square" lIns="91440" tIns="45720" rIns="91440" bIns="45720" numCol="1" anchor="ctr" anchorCtr="0" compatLnSpc="1">
              <a:prstTxWarp prst="textNoShape">
                <a:avLst/>
              </a:prstTxWarp>
            </a:bodyPr>
            <a:lstStyle/>
            <a:p>
              <a:pPr algn="ctr"/>
              <a:r>
                <a:rPr lang="en-US" altLang="zh-CN" sz="2800" dirty="0">
                  <a:solidFill>
                    <a:schemeClr val="bg1"/>
                  </a:solidFill>
                </a:rPr>
                <a:t>802.11a</a:t>
              </a:r>
              <a:endParaRPr lang="zh-CN" altLang="en-US" sz="2800" dirty="0">
                <a:solidFill>
                  <a:schemeClr val="bg1"/>
                </a:solidFill>
              </a:endParaRPr>
            </a:p>
          </p:txBody>
        </p:sp>
      </p:grpSp>
      <p:grpSp>
        <p:nvGrpSpPr>
          <p:cNvPr id="12" name="组合 11"/>
          <p:cNvGrpSpPr/>
          <p:nvPr/>
        </p:nvGrpSpPr>
        <p:grpSpPr>
          <a:xfrm flipH="1">
            <a:off x="2993932" y="2811877"/>
            <a:ext cx="4038600" cy="542682"/>
            <a:chOff x="4572000" y="1421760"/>
            <a:chExt cx="4038600" cy="542682"/>
          </a:xfrm>
        </p:grpSpPr>
        <p:sp>
          <p:nvSpPr>
            <p:cNvPr id="13" name="Freeform 5"/>
            <p:cNvSpPr>
              <a:spLocks/>
            </p:cNvSpPr>
            <p:nvPr/>
          </p:nvSpPr>
          <p:spPr bwMode="auto">
            <a:xfrm>
              <a:off x="4572000" y="1421760"/>
              <a:ext cx="1238959" cy="542682"/>
            </a:xfrm>
            <a:custGeom>
              <a:avLst/>
              <a:gdLst>
                <a:gd name="T0" fmla="*/ 302 w 904"/>
                <a:gd name="T1" fmla="*/ 0 h 605"/>
                <a:gd name="T2" fmla="*/ 0 w 904"/>
                <a:gd name="T3" fmla="*/ 303 h 605"/>
                <a:gd name="T4" fmla="*/ 302 w 904"/>
                <a:gd name="T5" fmla="*/ 605 h 605"/>
                <a:gd name="T6" fmla="*/ 904 w 904"/>
                <a:gd name="T7" fmla="*/ 605 h 605"/>
                <a:gd name="T8" fmla="*/ 904 w 904"/>
                <a:gd name="T9" fmla="*/ 0 h 605"/>
                <a:gd name="T10" fmla="*/ 302 w 904"/>
                <a:gd name="T11" fmla="*/ 0 h 605"/>
              </a:gdLst>
              <a:ahLst/>
              <a:cxnLst>
                <a:cxn ang="0">
                  <a:pos x="T0" y="T1"/>
                </a:cxn>
                <a:cxn ang="0">
                  <a:pos x="T2" y="T3"/>
                </a:cxn>
                <a:cxn ang="0">
                  <a:pos x="T4" y="T5"/>
                </a:cxn>
                <a:cxn ang="0">
                  <a:pos x="T6" y="T7"/>
                </a:cxn>
                <a:cxn ang="0">
                  <a:pos x="T8" y="T9"/>
                </a:cxn>
                <a:cxn ang="0">
                  <a:pos x="T10" y="T11"/>
                </a:cxn>
              </a:cxnLst>
              <a:rect l="0" t="0" r="r" b="b"/>
              <a:pathLst>
                <a:path w="904" h="605">
                  <a:moveTo>
                    <a:pt x="302" y="0"/>
                  </a:moveTo>
                  <a:cubicBezTo>
                    <a:pt x="135" y="0"/>
                    <a:pt x="0" y="136"/>
                    <a:pt x="0" y="303"/>
                  </a:cubicBezTo>
                  <a:cubicBezTo>
                    <a:pt x="0" y="470"/>
                    <a:pt x="135" y="605"/>
                    <a:pt x="302" y="605"/>
                  </a:cubicBezTo>
                  <a:cubicBezTo>
                    <a:pt x="904" y="605"/>
                    <a:pt x="904" y="605"/>
                    <a:pt x="904" y="605"/>
                  </a:cubicBezTo>
                  <a:cubicBezTo>
                    <a:pt x="904" y="0"/>
                    <a:pt x="904" y="0"/>
                    <a:pt x="904" y="0"/>
                  </a:cubicBezTo>
                  <a:lnTo>
                    <a:pt x="302" y="0"/>
                  </a:lnTo>
                  <a:close/>
                </a:path>
              </a:pathLst>
            </a:custGeom>
            <a:solidFill>
              <a:schemeClr val="bg1"/>
            </a:solidFill>
            <a:ln w="9525">
              <a:solidFill>
                <a:srgbClr val="000000"/>
              </a:solidFill>
              <a:round/>
              <a:headEnd/>
              <a:tailEnd/>
            </a:ln>
            <a:extLst/>
          </p:spPr>
          <p:txBody>
            <a:bodyPr vert="horz" wrap="square" lIns="91440" tIns="45720" rIns="91440" bIns="45720" numCol="1" anchor="ctr" anchorCtr="0" compatLnSpc="1">
              <a:prstTxWarp prst="textNoShape">
                <a:avLst/>
              </a:prstTxWarp>
            </a:bodyPr>
            <a:lstStyle/>
            <a:p>
              <a:pPr algn="ctr"/>
              <a:r>
                <a:rPr lang="en-US" altLang="zh-CN" sz="2400" b="1" dirty="0"/>
                <a:t>1999</a:t>
              </a:r>
              <a:endParaRPr lang="zh-CN" altLang="en-US" sz="2400" b="1" dirty="0"/>
            </a:p>
          </p:txBody>
        </p:sp>
        <p:sp>
          <p:nvSpPr>
            <p:cNvPr id="14" name="Freeform 6"/>
            <p:cNvSpPr>
              <a:spLocks/>
            </p:cNvSpPr>
            <p:nvPr/>
          </p:nvSpPr>
          <p:spPr bwMode="auto">
            <a:xfrm>
              <a:off x="5810959" y="1421760"/>
              <a:ext cx="2799641" cy="542682"/>
            </a:xfrm>
            <a:custGeom>
              <a:avLst/>
              <a:gdLst>
                <a:gd name="T0" fmla="*/ 2826 w 3128"/>
                <a:gd name="T1" fmla="*/ 0 h 605"/>
                <a:gd name="T2" fmla="*/ 0 w 3128"/>
                <a:gd name="T3" fmla="*/ 0 h 605"/>
                <a:gd name="T4" fmla="*/ 0 w 3128"/>
                <a:gd name="T5" fmla="*/ 605 h 605"/>
                <a:gd name="T6" fmla="*/ 2826 w 3128"/>
                <a:gd name="T7" fmla="*/ 605 h 605"/>
                <a:gd name="T8" fmla="*/ 3128 w 3128"/>
                <a:gd name="T9" fmla="*/ 303 h 605"/>
                <a:gd name="T10" fmla="*/ 2826 w 3128"/>
                <a:gd name="T11" fmla="*/ 0 h 605"/>
              </a:gdLst>
              <a:ahLst/>
              <a:cxnLst>
                <a:cxn ang="0">
                  <a:pos x="T0" y="T1"/>
                </a:cxn>
                <a:cxn ang="0">
                  <a:pos x="T2" y="T3"/>
                </a:cxn>
                <a:cxn ang="0">
                  <a:pos x="T4" y="T5"/>
                </a:cxn>
                <a:cxn ang="0">
                  <a:pos x="T6" y="T7"/>
                </a:cxn>
                <a:cxn ang="0">
                  <a:pos x="T8" y="T9"/>
                </a:cxn>
                <a:cxn ang="0">
                  <a:pos x="T10" y="T11"/>
                </a:cxn>
              </a:cxnLst>
              <a:rect l="0" t="0" r="r" b="b"/>
              <a:pathLst>
                <a:path w="3128" h="605">
                  <a:moveTo>
                    <a:pt x="2826" y="0"/>
                  </a:moveTo>
                  <a:cubicBezTo>
                    <a:pt x="0" y="0"/>
                    <a:pt x="0" y="0"/>
                    <a:pt x="0" y="0"/>
                  </a:cubicBezTo>
                  <a:cubicBezTo>
                    <a:pt x="0" y="605"/>
                    <a:pt x="0" y="605"/>
                    <a:pt x="0" y="605"/>
                  </a:cubicBezTo>
                  <a:cubicBezTo>
                    <a:pt x="2826" y="605"/>
                    <a:pt x="2826" y="605"/>
                    <a:pt x="2826" y="605"/>
                  </a:cubicBezTo>
                  <a:cubicBezTo>
                    <a:pt x="2993" y="605"/>
                    <a:pt x="3128" y="470"/>
                    <a:pt x="3128" y="303"/>
                  </a:cubicBezTo>
                  <a:cubicBezTo>
                    <a:pt x="3128" y="136"/>
                    <a:pt x="2993" y="0"/>
                    <a:pt x="2826" y="0"/>
                  </a:cubicBezTo>
                  <a:close/>
                </a:path>
              </a:pathLst>
            </a:custGeom>
            <a:solidFill>
              <a:schemeClr val="accent1"/>
            </a:solidFill>
            <a:ln>
              <a:solidFill>
                <a:schemeClr val="accent1"/>
              </a:solidFill>
            </a:ln>
            <a:extLst/>
          </p:spPr>
          <p:txBody>
            <a:bodyPr vert="horz" wrap="square" lIns="91440" tIns="45720" rIns="91440" bIns="45720" numCol="1" anchor="ctr" anchorCtr="0" compatLnSpc="1">
              <a:prstTxWarp prst="textNoShape">
                <a:avLst/>
              </a:prstTxWarp>
            </a:bodyPr>
            <a:lstStyle/>
            <a:p>
              <a:pPr algn="ctr"/>
              <a:r>
                <a:rPr lang="en-US" altLang="zh-CN" sz="2800" dirty="0">
                  <a:solidFill>
                    <a:schemeClr val="bg1"/>
                  </a:solidFill>
                </a:rPr>
                <a:t>802.11b</a:t>
              </a:r>
              <a:endParaRPr lang="zh-CN" altLang="en-US" sz="2800" dirty="0">
                <a:solidFill>
                  <a:schemeClr val="bg1"/>
                </a:solidFill>
              </a:endParaRPr>
            </a:p>
          </p:txBody>
        </p:sp>
      </p:grpSp>
      <p:sp>
        <p:nvSpPr>
          <p:cNvPr id="16" name="矩形 15"/>
          <p:cNvSpPr/>
          <p:nvPr/>
        </p:nvSpPr>
        <p:spPr>
          <a:xfrm>
            <a:off x="7347924" y="2667719"/>
            <a:ext cx="1686535" cy="830997"/>
          </a:xfrm>
          <a:prstGeom prst="rect">
            <a:avLst/>
          </a:prstGeom>
        </p:spPr>
        <p:txBody>
          <a:bodyPr wrap="square">
            <a:spAutoFit/>
          </a:bodyPr>
          <a:lstStyle/>
          <a:p>
            <a:pPr algn="ctr"/>
            <a:r>
              <a:rPr lang="en-US" altLang="zh-CN" sz="2400" dirty="0"/>
              <a:t>2.4GHz</a:t>
            </a:r>
            <a:endParaRPr lang="zh-CN" altLang="zh-CN" sz="2400" dirty="0"/>
          </a:p>
          <a:p>
            <a:pPr algn="ctr"/>
            <a:r>
              <a:rPr lang="en-US" altLang="zh-CN" sz="2400" dirty="0"/>
              <a:t>11Mbit/s</a:t>
            </a:r>
          </a:p>
        </p:txBody>
      </p:sp>
      <p:sp>
        <p:nvSpPr>
          <p:cNvPr id="17" name="矩形 16"/>
          <p:cNvSpPr/>
          <p:nvPr/>
        </p:nvSpPr>
        <p:spPr>
          <a:xfrm>
            <a:off x="2926347" y="1309346"/>
            <a:ext cx="1572856" cy="830997"/>
          </a:xfrm>
          <a:prstGeom prst="rect">
            <a:avLst/>
          </a:prstGeom>
        </p:spPr>
        <p:txBody>
          <a:bodyPr wrap="square">
            <a:spAutoFit/>
          </a:bodyPr>
          <a:lstStyle/>
          <a:p>
            <a:r>
              <a:rPr lang="en-US" altLang="zh-CN" sz="2400" dirty="0"/>
              <a:t>5.8GHz</a:t>
            </a:r>
            <a:endParaRPr lang="zh-CN" altLang="zh-CN" sz="2400" dirty="0"/>
          </a:p>
          <a:p>
            <a:r>
              <a:rPr lang="en-US" altLang="zh-CN" sz="2400" dirty="0"/>
              <a:t>54Mbit/s</a:t>
            </a:r>
            <a:endParaRPr lang="zh-CN" altLang="zh-CN" sz="2400" dirty="0"/>
          </a:p>
        </p:txBody>
      </p:sp>
      <p:grpSp>
        <p:nvGrpSpPr>
          <p:cNvPr id="21" name="组合 20"/>
          <p:cNvGrpSpPr/>
          <p:nvPr/>
        </p:nvGrpSpPr>
        <p:grpSpPr>
          <a:xfrm>
            <a:off x="4562474" y="4441591"/>
            <a:ext cx="4038600" cy="542682"/>
            <a:chOff x="4572000" y="1421760"/>
            <a:chExt cx="4038600" cy="542682"/>
          </a:xfrm>
        </p:grpSpPr>
        <p:sp>
          <p:nvSpPr>
            <p:cNvPr id="22" name="Freeform 5"/>
            <p:cNvSpPr>
              <a:spLocks/>
            </p:cNvSpPr>
            <p:nvPr/>
          </p:nvSpPr>
          <p:spPr bwMode="auto">
            <a:xfrm>
              <a:off x="4572000" y="1421760"/>
              <a:ext cx="1238959" cy="542682"/>
            </a:xfrm>
            <a:custGeom>
              <a:avLst/>
              <a:gdLst>
                <a:gd name="T0" fmla="*/ 302 w 904"/>
                <a:gd name="T1" fmla="*/ 0 h 605"/>
                <a:gd name="T2" fmla="*/ 0 w 904"/>
                <a:gd name="T3" fmla="*/ 303 h 605"/>
                <a:gd name="T4" fmla="*/ 302 w 904"/>
                <a:gd name="T5" fmla="*/ 605 h 605"/>
                <a:gd name="T6" fmla="*/ 904 w 904"/>
                <a:gd name="T7" fmla="*/ 605 h 605"/>
                <a:gd name="T8" fmla="*/ 904 w 904"/>
                <a:gd name="T9" fmla="*/ 0 h 605"/>
                <a:gd name="T10" fmla="*/ 302 w 904"/>
                <a:gd name="T11" fmla="*/ 0 h 605"/>
              </a:gdLst>
              <a:ahLst/>
              <a:cxnLst>
                <a:cxn ang="0">
                  <a:pos x="T0" y="T1"/>
                </a:cxn>
                <a:cxn ang="0">
                  <a:pos x="T2" y="T3"/>
                </a:cxn>
                <a:cxn ang="0">
                  <a:pos x="T4" y="T5"/>
                </a:cxn>
                <a:cxn ang="0">
                  <a:pos x="T6" y="T7"/>
                </a:cxn>
                <a:cxn ang="0">
                  <a:pos x="T8" y="T9"/>
                </a:cxn>
                <a:cxn ang="0">
                  <a:pos x="T10" y="T11"/>
                </a:cxn>
              </a:cxnLst>
              <a:rect l="0" t="0" r="r" b="b"/>
              <a:pathLst>
                <a:path w="904" h="605">
                  <a:moveTo>
                    <a:pt x="302" y="0"/>
                  </a:moveTo>
                  <a:cubicBezTo>
                    <a:pt x="135" y="0"/>
                    <a:pt x="0" y="136"/>
                    <a:pt x="0" y="303"/>
                  </a:cubicBezTo>
                  <a:cubicBezTo>
                    <a:pt x="0" y="470"/>
                    <a:pt x="135" y="605"/>
                    <a:pt x="302" y="605"/>
                  </a:cubicBezTo>
                  <a:cubicBezTo>
                    <a:pt x="904" y="605"/>
                    <a:pt x="904" y="605"/>
                    <a:pt x="904" y="605"/>
                  </a:cubicBezTo>
                  <a:cubicBezTo>
                    <a:pt x="904" y="0"/>
                    <a:pt x="904" y="0"/>
                    <a:pt x="904" y="0"/>
                  </a:cubicBezTo>
                  <a:lnTo>
                    <a:pt x="302" y="0"/>
                  </a:lnTo>
                  <a:close/>
                </a:path>
              </a:pathLst>
            </a:custGeom>
            <a:solidFill>
              <a:schemeClr val="bg1"/>
            </a:solidFill>
            <a:ln w="9525">
              <a:solidFill>
                <a:srgbClr val="000000"/>
              </a:solidFill>
              <a:round/>
              <a:headEnd/>
              <a:tailEnd/>
            </a:ln>
            <a:extLst/>
          </p:spPr>
          <p:txBody>
            <a:bodyPr vert="horz" wrap="square" lIns="91440" tIns="45720" rIns="91440" bIns="45720" numCol="1" anchor="ctr" anchorCtr="0" compatLnSpc="1">
              <a:prstTxWarp prst="textNoShape">
                <a:avLst/>
              </a:prstTxWarp>
            </a:bodyPr>
            <a:lstStyle/>
            <a:p>
              <a:pPr algn="ctr"/>
              <a:r>
                <a:rPr lang="en-US" altLang="zh-CN" sz="2400" b="1" dirty="0"/>
                <a:t>2001</a:t>
              </a:r>
              <a:endParaRPr lang="zh-CN" altLang="en-US" sz="2400" b="1" dirty="0"/>
            </a:p>
          </p:txBody>
        </p:sp>
        <p:sp>
          <p:nvSpPr>
            <p:cNvPr id="23" name="Freeform 6"/>
            <p:cNvSpPr>
              <a:spLocks/>
            </p:cNvSpPr>
            <p:nvPr/>
          </p:nvSpPr>
          <p:spPr bwMode="auto">
            <a:xfrm>
              <a:off x="5810959" y="1421760"/>
              <a:ext cx="2799641" cy="542682"/>
            </a:xfrm>
            <a:custGeom>
              <a:avLst/>
              <a:gdLst>
                <a:gd name="T0" fmla="*/ 2826 w 3128"/>
                <a:gd name="T1" fmla="*/ 0 h 605"/>
                <a:gd name="T2" fmla="*/ 0 w 3128"/>
                <a:gd name="T3" fmla="*/ 0 h 605"/>
                <a:gd name="T4" fmla="*/ 0 w 3128"/>
                <a:gd name="T5" fmla="*/ 605 h 605"/>
                <a:gd name="T6" fmla="*/ 2826 w 3128"/>
                <a:gd name="T7" fmla="*/ 605 h 605"/>
                <a:gd name="T8" fmla="*/ 3128 w 3128"/>
                <a:gd name="T9" fmla="*/ 303 h 605"/>
                <a:gd name="T10" fmla="*/ 2826 w 3128"/>
                <a:gd name="T11" fmla="*/ 0 h 605"/>
              </a:gdLst>
              <a:ahLst/>
              <a:cxnLst>
                <a:cxn ang="0">
                  <a:pos x="T0" y="T1"/>
                </a:cxn>
                <a:cxn ang="0">
                  <a:pos x="T2" y="T3"/>
                </a:cxn>
                <a:cxn ang="0">
                  <a:pos x="T4" y="T5"/>
                </a:cxn>
                <a:cxn ang="0">
                  <a:pos x="T6" y="T7"/>
                </a:cxn>
                <a:cxn ang="0">
                  <a:pos x="T8" y="T9"/>
                </a:cxn>
                <a:cxn ang="0">
                  <a:pos x="T10" y="T11"/>
                </a:cxn>
              </a:cxnLst>
              <a:rect l="0" t="0" r="r" b="b"/>
              <a:pathLst>
                <a:path w="3128" h="605">
                  <a:moveTo>
                    <a:pt x="2826" y="0"/>
                  </a:moveTo>
                  <a:cubicBezTo>
                    <a:pt x="0" y="0"/>
                    <a:pt x="0" y="0"/>
                    <a:pt x="0" y="0"/>
                  </a:cubicBezTo>
                  <a:cubicBezTo>
                    <a:pt x="0" y="605"/>
                    <a:pt x="0" y="605"/>
                    <a:pt x="0" y="605"/>
                  </a:cubicBezTo>
                  <a:cubicBezTo>
                    <a:pt x="2826" y="605"/>
                    <a:pt x="2826" y="605"/>
                    <a:pt x="2826" y="605"/>
                  </a:cubicBezTo>
                  <a:cubicBezTo>
                    <a:pt x="2993" y="605"/>
                    <a:pt x="3128" y="470"/>
                    <a:pt x="3128" y="303"/>
                  </a:cubicBezTo>
                  <a:cubicBezTo>
                    <a:pt x="3128" y="136"/>
                    <a:pt x="2993" y="0"/>
                    <a:pt x="2826" y="0"/>
                  </a:cubicBezTo>
                  <a:close/>
                </a:path>
              </a:pathLst>
            </a:custGeom>
            <a:solidFill>
              <a:schemeClr val="accent1"/>
            </a:solidFill>
            <a:ln>
              <a:solidFill>
                <a:schemeClr val="accent1"/>
              </a:solidFill>
            </a:ln>
            <a:extLst/>
          </p:spPr>
          <p:txBody>
            <a:bodyPr vert="horz" wrap="square" lIns="91440" tIns="45720" rIns="91440" bIns="45720" numCol="1" anchor="ctr" anchorCtr="0" compatLnSpc="1">
              <a:prstTxWarp prst="textNoShape">
                <a:avLst/>
              </a:prstTxWarp>
            </a:bodyPr>
            <a:lstStyle/>
            <a:p>
              <a:pPr algn="ctr"/>
              <a:r>
                <a:rPr lang="en-US" altLang="zh-CN" sz="2800" dirty="0">
                  <a:solidFill>
                    <a:schemeClr val="bg1"/>
                  </a:solidFill>
                </a:rPr>
                <a:t>802.11g</a:t>
              </a:r>
              <a:endParaRPr lang="zh-CN" altLang="en-US" sz="2800" dirty="0">
                <a:solidFill>
                  <a:schemeClr val="bg1"/>
                </a:solidFill>
              </a:endParaRPr>
            </a:p>
          </p:txBody>
        </p:sp>
      </p:grpSp>
      <p:sp>
        <p:nvSpPr>
          <p:cNvPr id="24" name="矩形 23"/>
          <p:cNvSpPr/>
          <p:nvPr/>
        </p:nvSpPr>
        <p:spPr>
          <a:xfrm>
            <a:off x="2324183" y="4201994"/>
            <a:ext cx="2255677" cy="830997"/>
          </a:xfrm>
          <a:prstGeom prst="rect">
            <a:avLst/>
          </a:prstGeom>
        </p:spPr>
        <p:txBody>
          <a:bodyPr wrap="square">
            <a:spAutoFit/>
          </a:bodyPr>
          <a:lstStyle/>
          <a:p>
            <a:r>
              <a:rPr lang="en-US" altLang="zh-CN" sz="2400" dirty="0"/>
              <a:t>2.4GH/5.8GHz</a:t>
            </a:r>
            <a:endParaRPr lang="zh-CN" altLang="zh-CN" sz="2400" dirty="0"/>
          </a:p>
          <a:p>
            <a:r>
              <a:rPr lang="en-US" altLang="zh-CN" sz="2400" dirty="0"/>
              <a:t>22</a:t>
            </a:r>
            <a:r>
              <a:rPr lang="zh-CN" altLang="zh-CN" sz="2400" dirty="0"/>
              <a:t>～</a:t>
            </a:r>
            <a:r>
              <a:rPr lang="en-US" altLang="zh-CN" sz="2400" dirty="0"/>
              <a:t>54Mbit/s</a:t>
            </a:r>
            <a:endParaRPr lang="zh-CN" altLang="zh-CN" sz="2400" dirty="0"/>
          </a:p>
        </p:txBody>
      </p:sp>
      <p:grpSp>
        <p:nvGrpSpPr>
          <p:cNvPr id="25" name="组合 24"/>
          <p:cNvGrpSpPr/>
          <p:nvPr/>
        </p:nvGrpSpPr>
        <p:grpSpPr>
          <a:xfrm flipH="1">
            <a:off x="2993932" y="5799964"/>
            <a:ext cx="4038600" cy="542682"/>
            <a:chOff x="4572000" y="1421760"/>
            <a:chExt cx="4038600" cy="542682"/>
          </a:xfrm>
        </p:grpSpPr>
        <p:sp>
          <p:nvSpPr>
            <p:cNvPr id="26" name="Freeform 5"/>
            <p:cNvSpPr>
              <a:spLocks/>
            </p:cNvSpPr>
            <p:nvPr/>
          </p:nvSpPr>
          <p:spPr bwMode="auto">
            <a:xfrm>
              <a:off x="4572000" y="1421760"/>
              <a:ext cx="1238959" cy="542682"/>
            </a:xfrm>
            <a:custGeom>
              <a:avLst/>
              <a:gdLst>
                <a:gd name="T0" fmla="*/ 302 w 904"/>
                <a:gd name="T1" fmla="*/ 0 h 605"/>
                <a:gd name="T2" fmla="*/ 0 w 904"/>
                <a:gd name="T3" fmla="*/ 303 h 605"/>
                <a:gd name="T4" fmla="*/ 302 w 904"/>
                <a:gd name="T5" fmla="*/ 605 h 605"/>
                <a:gd name="T6" fmla="*/ 904 w 904"/>
                <a:gd name="T7" fmla="*/ 605 h 605"/>
                <a:gd name="T8" fmla="*/ 904 w 904"/>
                <a:gd name="T9" fmla="*/ 0 h 605"/>
                <a:gd name="T10" fmla="*/ 302 w 904"/>
                <a:gd name="T11" fmla="*/ 0 h 605"/>
              </a:gdLst>
              <a:ahLst/>
              <a:cxnLst>
                <a:cxn ang="0">
                  <a:pos x="T0" y="T1"/>
                </a:cxn>
                <a:cxn ang="0">
                  <a:pos x="T2" y="T3"/>
                </a:cxn>
                <a:cxn ang="0">
                  <a:pos x="T4" y="T5"/>
                </a:cxn>
                <a:cxn ang="0">
                  <a:pos x="T6" y="T7"/>
                </a:cxn>
                <a:cxn ang="0">
                  <a:pos x="T8" y="T9"/>
                </a:cxn>
                <a:cxn ang="0">
                  <a:pos x="T10" y="T11"/>
                </a:cxn>
              </a:cxnLst>
              <a:rect l="0" t="0" r="r" b="b"/>
              <a:pathLst>
                <a:path w="904" h="605">
                  <a:moveTo>
                    <a:pt x="302" y="0"/>
                  </a:moveTo>
                  <a:cubicBezTo>
                    <a:pt x="135" y="0"/>
                    <a:pt x="0" y="136"/>
                    <a:pt x="0" y="303"/>
                  </a:cubicBezTo>
                  <a:cubicBezTo>
                    <a:pt x="0" y="470"/>
                    <a:pt x="135" y="605"/>
                    <a:pt x="302" y="605"/>
                  </a:cubicBezTo>
                  <a:cubicBezTo>
                    <a:pt x="904" y="605"/>
                    <a:pt x="904" y="605"/>
                    <a:pt x="904" y="605"/>
                  </a:cubicBezTo>
                  <a:cubicBezTo>
                    <a:pt x="904" y="0"/>
                    <a:pt x="904" y="0"/>
                    <a:pt x="904" y="0"/>
                  </a:cubicBezTo>
                  <a:lnTo>
                    <a:pt x="302" y="0"/>
                  </a:lnTo>
                  <a:close/>
                </a:path>
              </a:pathLst>
            </a:custGeom>
            <a:solidFill>
              <a:schemeClr val="bg1"/>
            </a:solidFill>
            <a:ln w="9525">
              <a:solidFill>
                <a:srgbClr val="000000"/>
              </a:solidFill>
              <a:round/>
              <a:headEnd/>
              <a:tailEnd/>
            </a:ln>
            <a:extLst/>
          </p:spPr>
          <p:txBody>
            <a:bodyPr vert="horz" wrap="square" lIns="91440" tIns="45720" rIns="91440" bIns="45720" numCol="1" anchor="ctr" anchorCtr="0" compatLnSpc="1">
              <a:prstTxWarp prst="textNoShape">
                <a:avLst/>
              </a:prstTxWarp>
            </a:bodyPr>
            <a:lstStyle/>
            <a:p>
              <a:pPr algn="ctr"/>
              <a:r>
                <a:rPr lang="en-US" altLang="zh-CN" sz="2400" b="1" dirty="0"/>
                <a:t>2004</a:t>
              </a:r>
              <a:endParaRPr lang="zh-CN" altLang="en-US" sz="2400" b="1" dirty="0"/>
            </a:p>
          </p:txBody>
        </p:sp>
        <p:sp>
          <p:nvSpPr>
            <p:cNvPr id="27" name="Freeform 6"/>
            <p:cNvSpPr>
              <a:spLocks/>
            </p:cNvSpPr>
            <p:nvPr/>
          </p:nvSpPr>
          <p:spPr bwMode="auto">
            <a:xfrm>
              <a:off x="5810959" y="1421760"/>
              <a:ext cx="2799641" cy="542682"/>
            </a:xfrm>
            <a:custGeom>
              <a:avLst/>
              <a:gdLst>
                <a:gd name="T0" fmla="*/ 2826 w 3128"/>
                <a:gd name="T1" fmla="*/ 0 h 605"/>
                <a:gd name="T2" fmla="*/ 0 w 3128"/>
                <a:gd name="T3" fmla="*/ 0 h 605"/>
                <a:gd name="T4" fmla="*/ 0 w 3128"/>
                <a:gd name="T5" fmla="*/ 605 h 605"/>
                <a:gd name="T6" fmla="*/ 2826 w 3128"/>
                <a:gd name="T7" fmla="*/ 605 h 605"/>
                <a:gd name="T8" fmla="*/ 3128 w 3128"/>
                <a:gd name="T9" fmla="*/ 303 h 605"/>
                <a:gd name="T10" fmla="*/ 2826 w 3128"/>
                <a:gd name="T11" fmla="*/ 0 h 605"/>
              </a:gdLst>
              <a:ahLst/>
              <a:cxnLst>
                <a:cxn ang="0">
                  <a:pos x="T0" y="T1"/>
                </a:cxn>
                <a:cxn ang="0">
                  <a:pos x="T2" y="T3"/>
                </a:cxn>
                <a:cxn ang="0">
                  <a:pos x="T4" y="T5"/>
                </a:cxn>
                <a:cxn ang="0">
                  <a:pos x="T6" y="T7"/>
                </a:cxn>
                <a:cxn ang="0">
                  <a:pos x="T8" y="T9"/>
                </a:cxn>
                <a:cxn ang="0">
                  <a:pos x="T10" y="T11"/>
                </a:cxn>
              </a:cxnLst>
              <a:rect l="0" t="0" r="r" b="b"/>
              <a:pathLst>
                <a:path w="3128" h="605">
                  <a:moveTo>
                    <a:pt x="2826" y="0"/>
                  </a:moveTo>
                  <a:cubicBezTo>
                    <a:pt x="0" y="0"/>
                    <a:pt x="0" y="0"/>
                    <a:pt x="0" y="0"/>
                  </a:cubicBezTo>
                  <a:cubicBezTo>
                    <a:pt x="0" y="605"/>
                    <a:pt x="0" y="605"/>
                    <a:pt x="0" y="605"/>
                  </a:cubicBezTo>
                  <a:cubicBezTo>
                    <a:pt x="2826" y="605"/>
                    <a:pt x="2826" y="605"/>
                    <a:pt x="2826" y="605"/>
                  </a:cubicBezTo>
                  <a:cubicBezTo>
                    <a:pt x="2993" y="605"/>
                    <a:pt x="3128" y="470"/>
                    <a:pt x="3128" y="303"/>
                  </a:cubicBezTo>
                  <a:cubicBezTo>
                    <a:pt x="3128" y="136"/>
                    <a:pt x="2993" y="0"/>
                    <a:pt x="2826" y="0"/>
                  </a:cubicBezTo>
                  <a:close/>
                </a:path>
              </a:pathLst>
            </a:custGeom>
            <a:solidFill>
              <a:schemeClr val="accent1"/>
            </a:solidFill>
            <a:ln>
              <a:solidFill>
                <a:schemeClr val="accent1"/>
              </a:solidFill>
            </a:ln>
            <a:extLst/>
          </p:spPr>
          <p:txBody>
            <a:bodyPr vert="horz" wrap="square" lIns="91440" tIns="45720" rIns="91440" bIns="45720" numCol="1" anchor="ctr" anchorCtr="0" compatLnSpc="1">
              <a:prstTxWarp prst="textNoShape">
                <a:avLst/>
              </a:prstTxWarp>
            </a:bodyPr>
            <a:lstStyle/>
            <a:p>
              <a:pPr algn="ctr"/>
              <a:r>
                <a:rPr lang="en-US" altLang="zh-CN" sz="2800" dirty="0">
                  <a:solidFill>
                    <a:schemeClr val="bg1"/>
                  </a:solidFill>
                </a:rPr>
                <a:t>802.11n</a:t>
              </a:r>
              <a:endParaRPr lang="zh-CN" altLang="en-US" sz="2800" dirty="0">
                <a:solidFill>
                  <a:schemeClr val="bg1"/>
                </a:solidFill>
              </a:endParaRPr>
            </a:p>
          </p:txBody>
        </p:sp>
      </p:grpSp>
      <p:cxnSp>
        <p:nvCxnSpPr>
          <p:cNvPr id="11" name="直接连接符 10"/>
          <p:cNvCxnSpPr/>
          <p:nvPr/>
        </p:nvCxnSpPr>
        <p:spPr>
          <a:xfrm>
            <a:off x="5816026" y="685882"/>
            <a:ext cx="9176" cy="6172118"/>
          </a:xfrm>
          <a:prstGeom prst="line">
            <a:avLst/>
          </a:prstGeom>
          <a:ln w="38100">
            <a:solidFill>
              <a:srgbClr val="AAAAAA"/>
            </a:solidFill>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342240" y="5951962"/>
            <a:ext cx="1519968" cy="461665"/>
          </a:xfrm>
          <a:prstGeom prst="rect">
            <a:avLst/>
          </a:prstGeom>
        </p:spPr>
        <p:txBody>
          <a:bodyPr wrap="none">
            <a:spAutoFit/>
          </a:bodyPr>
          <a:lstStyle/>
          <a:p>
            <a:r>
              <a:rPr lang="zh-CN" altLang="en-US" sz="2400" dirty="0"/>
              <a:t>540Mbit/s</a:t>
            </a:r>
          </a:p>
        </p:txBody>
      </p:sp>
      <p:sp>
        <p:nvSpPr>
          <p:cNvPr id="29" name="矩形 28"/>
          <p:cNvSpPr/>
          <p:nvPr/>
        </p:nvSpPr>
        <p:spPr>
          <a:xfrm>
            <a:off x="7342240" y="5547573"/>
            <a:ext cx="2202847" cy="461665"/>
          </a:xfrm>
          <a:prstGeom prst="rect">
            <a:avLst/>
          </a:prstGeom>
        </p:spPr>
        <p:txBody>
          <a:bodyPr wrap="none">
            <a:spAutoFit/>
          </a:bodyPr>
          <a:lstStyle/>
          <a:p>
            <a:r>
              <a:rPr lang="en-US" altLang="zh-CN" sz="2400" dirty="0"/>
              <a:t>2.4GH/5.8GHz</a:t>
            </a:r>
            <a:endParaRPr lang="zh-CN" altLang="zh-CN" sz="2400" dirty="0"/>
          </a:p>
        </p:txBody>
      </p:sp>
    </p:spTree>
    <p:extLst>
      <p:ext uri="{BB962C8B-B14F-4D97-AF65-F5344CB8AC3E}">
        <p14:creationId xmlns:p14="http://schemas.microsoft.com/office/powerpoint/2010/main" val="114429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1556793"/>
            <a:ext cx="8110489" cy="476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8666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UWB</a:t>
            </a:r>
            <a:r>
              <a:rPr lang="zh-CN" altLang="en-US" dirty="0"/>
              <a:t>技术</a:t>
            </a:r>
          </a:p>
        </p:txBody>
      </p:sp>
      <p:sp>
        <p:nvSpPr>
          <p:cNvPr id="4" name="文本框 3"/>
          <p:cNvSpPr txBox="1"/>
          <p:nvPr/>
        </p:nvSpPr>
        <p:spPr>
          <a:xfrm>
            <a:off x="2252678" y="2414283"/>
            <a:ext cx="9566797" cy="1015663"/>
          </a:xfrm>
          <a:prstGeom prst="rect">
            <a:avLst/>
          </a:prstGeom>
        </p:spPr>
        <p:txBody>
          <a:bodyPr vert="horz" wrap="square" lIns="91440" tIns="45720" rIns="91440" bIns="45720" rtlCol="0">
            <a:spAutoFit/>
          </a:body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最初为军用雷达技术</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美国</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FCC</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于</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2002</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准许进入民用领域</a:t>
            </a:r>
          </a:p>
        </p:txBody>
      </p:sp>
      <p:sp>
        <p:nvSpPr>
          <p:cNvPr id="5" name="文本框 4"/>
          <p:cNvSpPr txBox="1"/>
          <p:nvPr/>
        </p:nvSpPr>
        <p:spPr>
          <a:xfrm>
            <a:off x="2252678" y="1173039"/>
            <a:ext cx="9566797" cy="1015663"/>
          </a:xfrm>
          <a:prstGeom prst="rect">
            <a:avLst/>
          </a:prstGeom>
        </p:spPr>
        <p:txBody>
          <a:bodyPr vert="horz" wrap="square" lIns="91440" tIns="45720" rIns="91440" bIns="45720" rtlCol="0">
            <a:spAutoFit/>
          </a:body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无载波通信技术</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超高速的短距离无线接入技术</a:t>
            </a:r>
          </a:p>
        </p:txBody>
      </p:sp>
      <p:sp>
        <p:nvSpPr>
          <p:cNvPr id="10" name="矩形 9"/>
          <p:cNvSpPr/>
          <p:nvPr/>
        </p:nvSpPr>
        <p:spPr>
          <a:xfrm>
            <a:off x="2252678" y="3655527"/>
            <a:ext cx="9566797" cy="1015663"/>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特点</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抗干扰性能强，传输速率高，系统容量大，发送功率非常小</a:t>
            </a:r>
          </a:p>
        </p:txBody>
      </p:sp>
      <p:sp>
        <p:nvSpPr>
          <p:cNvPr id="9" name="矩形 8"/>
          <p:cNvSpPr/>
          <p:nvPr/>
        </p:nvSpPr>
        <p:spPr>
          <a:xfrm>
            <a:off x="2252678" y="4896771"/>
            <a:ext cx="9566797" cy="1569660"/>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应用</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3200" dirty="0">
                <a:solidFill>
                  <a:schemeClr val="tx1">
                    <a:lumMod val="50000"/>
                    <a:lumOff val="50000"/>
                  </a:schemeClr>
                </a:solidFill>
              </a:rPr>
              <a:t>探测地雷、检测地下埋藏的军事目标，精确测距，金属探测，新一代</a:t>
            </a:r>
            <a:r>
              <a:rPr lang="en-US" altLang="zh-CN" sz="3200" dirty="0">
                <a:solidFill>
                  <a:schemeClr val="tx1">
                    <a:lumMod val="50000"/>
                    <a:lumOff val="50000"/>
                  </a:schemeClr>
                </a:solidFill>
              </a:rPr>
              <a:t>WLAN</a:t>
            </a:r>
            <a:r>
              <a:rPr lang="zh-CN" altLang="en-US" sz="3200" dirty="0">
                <a:solidFill>
                  <a:schemeClr val="tx1">
                    <a:lumMod val="50000"/>
                    <a:lumOff val="50000"/>
                  </a:schemeClr>
                </a:solidFill>
              </a:rPr>
              <a:t>和无线通信</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3" y="1124632"/>
            <a:ext cx="1053549" cy="105354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993" y="2376397"/>
            <a:ext cx="1053549" cy="105354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034" y="3549724"/>
            <a:ext cx="1121466" cy="1121466"/>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310" y="4896771"/>
            <a:ext cx="902915" cy="902915"/>
          </a:xfrm>
          <a:prstGeom prst="rect">
            <a:avLst/>
          </a:prstGeom>
        </p:spPr>
      </p:pic>
    </p:spTree>
    <p:extLst>
      <p:ext uri="{BB962C8B-B14F-4D97-AF65-F5344CB8AC3E}">
        <p14:creationId xmlns:p14="http://schemas.microsoft.com/office/powerpoint/2010/main" val="15867269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0B6A52-0BF4-F54A-B981-09BCD5ECB893}"/>
              </a:ext>
            </a:extLst>
          </p:cNvPr>
          <p:cNvSpPr>
            <a:spLocks noGrp="1"/>
          </p:cNvSpPr>
          <p:nvPr>
            <p:ph type="title"/>
          </p:nvPr>
        </p:nvSpPr>
        <p:spPr/>
        <p:txBody>
          <a:bodyPr>
            <a:normAutofit/>
          </a:bodyPr>
          <a:lstStyle/>
          <a:p>
            <a:r>
              <a:rPr kumimoji="1" lang="en" altLang="zh-CN" dirty="0"/>
              <a:t>UWB</a:t>
            </a:r>
            <a:r>
              <a:rPr kumimoji="1" lang="zh-CN" altLang="en-US" dirty="0"/>
              <a:t>技术背景和概述</a:t>
            </a:r>
          </a:p>
        </p:txBody>
      </p:sp>
      <p:sp>
        <p:nvSpPr>
          <p:cNvPr id="3" name="内容占位符 2">
            <a:extLst>
              <a:ext uri="{FF2B5EF4-FFF2-40B4-BE49-F238E27FC236}">
                <a16:creationId xmlns:a16="http://schemas.microsoft.com/office/drawing/2014/main" id="{BA5CE350-98EA-814C-BC09-C768E837378C}"/>
              </a:ext>
            </a:extLst>
          </p:cNvPr>
          <p:cNvSpPr>
            <a:spLocks noGrp="1"/>
          </p:cNvSpPr>
          <p:nvPr>
            <p:ph idx="1"/>
          </p:nvPr>
        </p:nvSpPr>
        <p:spPr/>
        <p:txBody>
          <a:bodyPr>
            <a:normAutofit/>
          </a:bodyPr>
          <a:lstStyle/>
          <a:p>
            <a:r>
              <a:rPr kumimoji="1" lang="zh-CN" altLang="en-US" sz="3200" dirty="0"/>
              <a:t>超宽带</a:t>
            </a:r>
            <a:r>
              <a:rPr kumimoji="1" lang="en-US" altLang="zh-CN" sz="3200" dirty="0"/>
              <a:t>(</a:t>
            </a:r>
            <a:r>
              <a:rPr kumimoji="1" lang="en" altLang="zh-CN" sz="3200" dirty="0" err="1"/>
              <a:t>UItra</a:t>
            </a:r>
            <a:r>
              <a:rPr kumimoji="1" lang="en" altLang="zh-CN" sz="3200" dirty="0"/>
              <a:t> Wideband, UWB)</a:t>
            </a:r>
            <a:r>
              <a:rPr kumimoji="1" lang="zh-CN" altLang="en-US" sz="3200" dirty="0"/>
              <a:t>无线通信的历史可以追溯到上个世纪</a:t>
            </a:r>
            <a:r>
              <a:rPr kumimoji="1" lang="en-US" altLang="zh-CN" sz="3200" dirty="0"/>
              <a:t>50</a:t>
            </a:r>
            <a:r>
              <a:rPr kumimoji="1" lang="zh-CN" altLang="en-US" sz="3200" dirty="0"/>
              <a:t>年代</a:t>
            </a:r>
            <a:endParaRPr kumimoji="1" lang="en-US" altLang="zh-CN" sz="3200" dirty="0"/>
          </a:p>
          <a:p>
            <a:r>
              <a:rPr kumimoji="1" lang="zh-CN" altLang="en-US" sz="3200" dirty="0"/>
              <a:t>早期的超宽带系统利用占用频带极宽的超短基带脉冲进行通信</a:t>
            </a:r>
            <a:endParaRPr kumimoji="1" lang="en-US" altLang="zh-CN" sz="3200" dirty="0"/>
          </a:p>
          <a:p>
            <a:r>
              <a:rPr kumimoji="1" lang="zh-CN" altLang="en-US" sz="3200" dirty="0"/>
              <a:t>主要应用于军用的雷达，以及低截获率</a:t>
            </a:r>
            <a:r>
              <a:rPr kumimoji="1" lang="en-US" altLang="zh-CN" sz="3200" dirty="0"/>
              <a:t>/</a:t>
            </a:r>
            <a:r>
              <a:rPr kumimoji="1" lang="zh-CN" altLang="en-US" sz="3200" dirty="0"/>
              <a:t>低侦测率的通信系统</a:t>
            </a:r>
            <a:endParaRPr kumimoji="1" lang="en-US" altLang="zh-CN" sz="3200" dirty="0"/>
          </a:p>
          <a:p>
            <a:endParaRPr kumimoji="1" lang="zh-CN" altLang="en-US" sz="3200" dirty="0"/>
          </a:p>
        </p:txBody>
      </p:sp>
      <p:sp>
        <p:nvSpPr>
          <p:cNvPr id="4" name="灯片编号占位符 3">
            <a:extLst>
              <a:ext uri="{FF2B5EF4-FFF2-40B4-BE49-F238E27FC236}">
                <a16:creationId xmlns:a16="http://schemas.microsoft.com/office/drawing/2014/main" id="{59994309-1EE2-6A44-B843-250C7A189318}"/>
              </a:ext>
            </a:extLst>
          </p:cNvPr>
          <p:cNvSpPr>
            <a:spLocks noGrp="1"/>
          </p:cNvSpPr>
          <p:nvPr>
            <p:ph type="sldNum" sz="quarter" idx="12"/>
          </p:nvPr>
        </p:nvSpPr>
        <p:spPr/>
        <p:txBody>
          <a:bodyPr/>
          <a:lstStyle/>
          <a:p>
            <a:fld id="{38B4F502-AEE6-4D70-927B-AC49763F54CA}" type="slidenum">
              <a:rPr lang="zh-CN" altLang="en-US" smtClean="0"/>
              <a:t>42</a:t>
            </a:fld>
            <a:endParaRPr lang="zh-CN" altLang="en-US"/>
          </a:p>
        </p:txBody>
      </p:sp>
    </p:spTree>
    <p:extLst>
      <p:ext uri="{BB962C8B-B14F-4D97-AF65-F5344CB8AC3E}">
        <p14:creationId xmlns:p14="http://schemas.microsoft.com/office/powerpoint/2010/main" val="516384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5D323-9B2D-7E43-B73E-596A662E126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69E95BD-A7F7-AE48-98BA-1BE075F3E1EB}"/>
              </a:ext>
            </a:extLst>
          </p:cNvPr>
          <p:cNvSpPr>
            <a:spLocks noGrp="1"/>
          </p:cNvSpPr>
          <p:nvPr>
            <p:ph idx="1"/>
          </p:nvPr>
        </p:nvSpPr>
        <p:spPr>
          <a:xfrm>
            <a:off x="838200" y="1040860"/>
            <a:ext cx="10515600" cy="5173959"/>
          </a:xfrm>
        </p:spPr>
        <p:txBody>
          <a:bodyPr>
            <a:normAutofit/>
          </a:bodyPr>
          <a:lstStyle/>
          <a:p>
            <a:r>
              <a:rPr kumimoji="1" lang="en-US" altLang="zh-CN" sz="3200" dirty="0"/>
              <a:t>2002</a:t>
            </a:r>
            <a:r>
              <a:rPr kumimoji="1" lang="zh-CN" altLang="en-US" sz="3200" dirty="0"/>
              <a:t>年</a:t>
            </a:r>
            <a:r>
              <a:rPr kumimoji="1" lang="en-US" altLang="zh-CN" sz="3200" dirty="0"/>
              <a:t>4</a:t>
            </a:r>
            <a:r>
              <a:rPr kumimoji="1" lang="zh-CN" altLang="en-US" sz="3200" dirty="0"/>
              <a:t>月，美国联邦通信委员会</a:t>
            </a:r>
            <a:r>
              <a:rPr kumimoji="1" lang="en-US" altLang="zh-CN" sz="3200" dirty="0"/>
              <a:t>(</a:t>
            </a:r>
            <a:r>
              <a:rPr kumimoji="1" lang="en" altLang="zh-CN" sz="3200" dirty="0"/>
              <a:t>FCC)</a:t>
            </a:r>
            <a:r>
              <a:rPr kumimoji="1" lang="zh-CN" altLang="en-US" sz="3200" dirty="0"/>
              <a:t>发布了民用</a:t>
            </a:r>
            <a:r>
              <a:rPr kumimoji="1" lang="en" altLang="zh-CN" sz="3200" dirty="0"/>
              <a:t>UWB</a:t>
            </a:r>
            <a:r>
              <a:rPr kumimoji="1" lang="zh-CN" altLang="en-US" sz="3200" dirty="0"/>
              <a:t>设备使用频谱和功率的初步规定。规定中将相对带宽大于</a:t>
            </a:r>
            <a:r>
              <a:rPr kumimoji="1" lang="en-US" altLang="zh-CN" sz="3200" dirty="0"/>
              <a:t>0.2</a:t>
            </a:r>
            <a:r>
              <a:rPr kumimoji="1" lang="zh-CN" altLang="en-US" sz="3200" dirty="0"/>
              <a:t>或在传输的任何时刻带宽大于</a:t>
            </a:r>
            <a:r>
              <a:rPr kumimoji="1" lang="en-US" altLang="zh-CN" sz="3200" dirty="0"/>
              <a:t>500</a:t>
            </a:r>
            <a:r>
              <a:rPr kumimoji="1" lang="en" altLang="zh-CN" sz="3200" dirty="0"/>
              <a:t>MHz</a:t>
            </a:r>
            <a:r>
              <a:rPr kumimoji="1" lang="zh-CN" altLang="en-US" sz="3200" dirty="0"/>
              <a:t>的通信系统称为</a:t>
            </a:r>
            <a:r>
              <a:rPr kumimoji="1" lang="en" altLang="zh-CN" sz="3200" dirty="0"/>
              <a:t>UWB</a:t>
            </a:r>
            <a:r>
              <a:rPr kumimoji="1" lang="zh-CN" altLang="en-US" sz="3200" dirty="0"/>
              <a:t>系统。</a:t>
            </a:r>
          </a:p>
          <a:p>
            <a:r>
              <a:rPr kumimoji="1" lang="en" altLang="zh-CN" sz="3200" dirty="0"/>
              <a:t>FCC</a:t>
            </a:r>
            <a:r>
              <a:rPr kumimoji="1" lang="zh-CN" altLang="en-US" sz="3200" dirty="0"/>
              <a:t>对</a:t>
            </a:r>
            <a:r>
              <a:rPr kumimoji="1" lang="en" altLang="zh-CN" sz="3200" dirty="0"/>
              <a:t>UWB</a:t>
            </a:r>
            <a:r>
              <a:rPr kumimoji="1" lang="zh-CN" altLang="en-US" sz="3200" dirty="0"/>
              <a:t>系统所使用的频谱范围规定为</a:t>
            </a:r>
            <a:r>
              <a:rPr kumimoji="1" lang="en-US" altLang="zh-CN" sz="3200" dirty="0"/>
              <a:t>3.1-10.6</a:t>
            </a:r>
            <a:r>
              <a:rPr kumimoji="1" lang="en" altLang="zh-CN" sz="3200" dirty="0"/>
              <a:t>GHz,</a:t>
            </a:r>
            <a:r>
              <a:rPr kumimoji="1" lang="zh-CN" altLang="en-US" sz="3200" dirty="0"/>
              <a:t>发射机的有效各向同性发射功率不得高于</a:t>
            </a:r>
            <a:r>
              <a:rPr kumimoji="1" lang="en-US" altLang="zh-CN" sz="3200" dirty="0"/>
              <a:t>-41.3</a:t>
            </a:r>
            <a:r>
              <a:rPr kumimoji="1" lang="en" altLang="zh-CN" sz="3200" dirty="0"/>
              <a:t>dBm/MHz</a:t>
            </a:r>
            <a:endParaRPr kumimoji="1" lang="zh-CN" altLang="en-US" sz="3200" dirty="0"/>
          </a:p>
        </p:txBody>
      </p:sp>
      <p:sp>
        <p:nvSpPr>
          <p:cNvPr id="4" name="灯片编号占位符 3">
            <a:extLst>
              <a:ext uri="{FF2B5EF4-FFF2-40B4-BE49-F238E27FC236}">
                <a16:creationId xmlns:a16="http://schemas.microsoft.com/office/drawing/2014/main" id="{E1287960-04DA-FE45-B200-AEEFB120092D}"/>
              </a:ext>
            </a:extLst>
          </p:cNvPr>
          <p:cNvSpPr>
            <a:spLocks noGrp="1"/>
          </p:cNvSpPr>
          <p:nvPr>
            <p:ph type="sldNum" sz="quarter" idx="12"/>
          </p:nvPr>
        </p:nvSpPr>
        <p:spPr/>
        <p:txBody>
          <a:bodyPr/>
          <a:lstStyle/>
          <a:p>
            <a:fld id="{38B4F502-AEE6-4D70-927B-AC49763F54CA}" type="slidenum">
              <a:rPr lang="zh-CN" altLang="en-US" smtClean="0"/>
              <a:t>43</a:t>
            </a:fld>
            <a:endParaRPr lang="zh-CN" altLang="en-US"/>
          </a:p>
        </p:txBody>
      </p:sp>
    </p:spTree>
    <p:extLst>
      <p:ext uri="{BB962C8B-B14F-4D97-AF65-F5344CB8AC3E}">
        <p14:creationId xmlns:p14="http://schemas.microsoft.com/office/powerpoint/2010/main" val="2279700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950D4-F530-E74B-9E3C-7E59BFA74FC0}"/>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5269D00F-6C62-6346-96B3-A0B3A8F2115A}"/>
              </a:ext>
            </a:extLst>
          </p:cNvPr>
          <p:cNvPicPr>
            <a:picLocks noGrp="1" noChangeAspect="1"/>
          </p:cNvPicPr>
          <p:nvPr>
            <p:ph idx="1"/>
          </p:nvPr>
        </p:nvPicPr>
        <p:blipFill>
          <a:blip r:embed="rId2"/>
          <a:stretch>
            <a:fillRect/>
          </a:stretch>
        </p:blipFill>
        <p:spPr>
          <a:xfrm>
            <a:off x="931718" y="1082312"/>
            <a:ext cx="10033000" cy="4495800"/>
          </a:xfrm>
          <a:prstGeom prst="rect">
            <a:avLst/>
          </a:prstGeom>
        </p:spPr>
      </p:pic>
      <p:sp>
        <p:nvSpPr>
          <p:cNvPr id="4" name="灯片编号占位符 3">
            <a:extLst>
              <a:ext uri="{FF2B5EF4-FFF2-40B4-BE49-F238E27FC236}">
                <a16:creationId xmlns:a16="http://schemas.microsoft.com/office/drawing/2014/main" id="{1B464493-5ACF-2A45-A192-7324DE272138}"/>
              </a:ext>
            </a:extLst>
          </p:cNvPr>
          <p:cNvSpPr>
            <a:spLocks noGrp="1"/>
          </p:cNvSpPr>
          <p:nvPr>
            <p:ph type="sldNum" sz="quarter" idx="12"/>
          </p:nvPr>
        </p:nvSpPr>
        <p:spPr/>
        <p:txBody>
          <a:bodyPr/>
          <a:lstStyle/>
          <a:p>
            <a:fld id="{38B4F502-AEE6-4D70-927B-AC49763F54CA}" type="slidenum">
              <a:rPr lang="zh-CN" altLang="en-US" smtClean="0"/>
              <a:t>44</a:t>
            </a:fld>
            <a:endParaRPr lang="zh-CN" altLang="en-US"/>
          </a:p>
        </p:txBody>
      </p:sp>
      <p:sp>
        <p:nvSpPr>
          <p:cNvPr id="6" name="矩形 5">
            <a:extLst>
              <a:ext uri="{FF2B5EF4-FFF2-40B4-BE49-F238E27FC236}">
                <a16:creationId xmlns:a16="http://schemas.microsoft.com/office/drawing/2014/main" id="{58163FD5-B469-9247-810F-D840257631AA}"/>
              </a:ext>
            </a:extLst>
          </p:cNvPr>
          <p:cNvSpPr/>
          <p:nvPr/>
        </p:nvSpPr>
        <p:spPr>
          <a:xfrm>
            <a:off x="3276857" y="5684677"/>
            <a:ext cx="4429418" cy="369332"/>
          </a:xfrm>
          <a:prstGeom prst="rect">
            <a:avLst/>
          </a:prstGeom>
        </p:spPr>
        <p:txBody>
          <a:bodyPr wrap="none">
            <a:spAutoFit/>
          </a:bodyPr>
          <a:lstStyle/>
          <a:p>
            <a:r>
              <a:rPr lang="zh-CN" altLang="en-US" dirty="0"/>
              <a:t>FCC规定的室内UWB发射功率和频谱限制</a:t>
            </a:r>
          </a:p>
        </p:txBody>
      </p:sp>
    </p:spTree>
    <p:extLst>
      <p:ext uri="{BB962C8B-B14F-4D97-AF65-F5344CB8AC3E}">
        <p14:creationId xmlns:p14="http://schemas.microsoft.com/office/powerpoint/2010/main" val="259841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4369" y="1709697"/>
            <a:ext cx="8303740" cy="802063"/>
          </a:xfrm>
        </p:spPr>
        <p:txBody>
          <a:bodyPr>
            <a:noAutofit/>
          </a:bodyPr>
          <a:lstStyle/>
          <a:p>
            <a:pPr algn="ctr"/>
            <a:r>
              <a:rPr lang="zh-CN" altLang="en-US" sz="5400" b="1" dirty="0"/>
              <a:t>如何实现远程无人</a:t>
            </a:r>
            <a:r>
              <a:rPr lang="zh-CN" altLang="en-US" sz="6600" b="1" dirty="0">
                <a:solidFill>
                  <a:schemeClr val="accent2">
                    <a:lumMod val="75000"/>
                  </a:schemeClr>
                </a:solidFill>
              </a:rPr>
              <a:t>监控</a:t>
            </a:r>
            <a:r>
              <a:rPr lang="zh-CN" altLang="en-US" sz="5400" dirty="0"/>
              <a:t>？</a:t>
            </a:r>
          </a:p>
        </p:txBody>
      </p:sp>
      <p:sp>
        <p:nvSpPr>
          <p:cNvPr id="3" name="标题 1"/>
          <p:cNvSpPr txBox="1">
            <a:spLocks/>
          </p:cNvSpPr>
          <p:nvPr/>
        </p:nvSpPr>
        <p:spPr>
          <a:xfrm>
            <a:off x="808074" y="3121840"/>
            <a:ext cx="10462438" cy="843242"/>
          </a:xfrm>
          <a:prstGeom prst="roundRect">
            <a:avLst>
              <a:gd name="adj" fmla="val 34252"/>
            </a:avLst>
          </a:prstGeom>
          <a:solidFill>
            <a:schemeClr val="accent1"/>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en-US" altLang="zh-CN" b="1" dirty="0">
                <a:solidFill>
                  <a:schemeClr val="bg1">
                    <a:lumMod val="85000"/>
                  </a:schemeClr>
                </a:solidFill>
              </a:rPr>
              <a:t>Wireless Sensor Network</a:t>
            </a:r>
            <a:r>
              <a:rPr lang="zh-CN" altLang="en-US" b="1" dirty="0">
                <a:solidFill>
                  <a:schemeClr val="bg1">
                    <a:lumMod val="85000"/>
                  </a:schemeClr>
                </a:solidFill>
              </a:rPr>
              <a:t>，</a:t>
            </a:r>
            <a:r>
              <a:rPr lang="en-US" altLang="zh-CN" b="1" dirty="0">
                <a:solidFill>
                  <a:schemeClr val="bg1">
                    <a:lumMod val="85000"/>
                  </a:schemeClr>
                </a:solidFill>
              </a:rPr>
              <a:t>WSN</a:t>
            </a:r>
            <a:endParaRPr lang="zh-CN" altLang="en-US" dirty="0">
              <a:solidFill>
                <a:schemeClr val="bg1">
                  <a:lumMod val="85000"/>
                </a:schemeClr>
              </a:solidFill>
            </a:endParaRPr>
          </a:p>
        </p:txBody>
      </p:sp>
      <p:sp>
        <p:nvSpPr>
          <p:cNvPr id="4" name="矩形 3"/>
          <p:cNvSpPr/>
          <p:nvPr/>
        </p:nvSpPr>
        <p:spPr>
          <a:xfrm>
            <a:off x="2901584" y="4798247"/>
            <a:ext cx="2954655" cy="646331"/>
          </a:xfrm>
          <a:prstGeom prst="rect">
            <a:avLst/>
          </a:prstGeom>
        </p:spPr>
        <p:txBody>
          <a:bodyPr wrap="none">
            <a:spAutoFit/>
          </a:bodyPr>
          <a:lstStyle/>
          <a:p>
            <a:r>
              <a:rPr lang="zh-CN" altLang="en-US" sz="3600" b="1" dirty="0"/>
              <a:t>三项技术整合</a:t>
            </a:r>
          </a:p>
        </p:txBody>
      </p:sp>
      <p:sp>
        <p:nvSpPr>
          <p:cNvPr id="5" name="矩形 4"/>
          <p:cNvSpPr/>
          <p:nvPr/>
        </p:nvSpPr>
        <p:spPr>
          <a:xfrm>
            <a:off x="6555786" y="4244954"/>
            <a:ext cx="3141107" cy="1797415"/>
          </a:xfrm>
          <a:prstGeom prst="rect">
            <a:avLst/>
          </a:prstGeom>
        </p:spPr>
        <p:txBody>
          <a:bodyPr wrap="square">
            <a:spAutoFit/>
          </a:bodyPr>
          <a:lstStyle/>
          <a:p>
            <a:pPr>
              <a:lnSpc>
                <a:spcPct val="120000"/>
              </a:lnSpc>
              <a:spcBef>
                <a:spcPts val="600"/>
              </a:spcBef>
            </a:pPr>
            <a:r>
              <a:rPr lang="zh-CN" altLang="en-US" sz="2800" dirty="0"/>
              <a:t>微机电系统</a:t>
            </a:r>
            <a:endParaRPr lang="en-US" altLang="zh-CN" sz="2800" dirty="0"/>
          </a:p>
          <a:p>
            <a:pPr>
              <a:lnSpc>
                <a:spcPct val="120000"/>
              </a:lnSpc>
              <a:spcBef>
                <a:spcPts val="600"/>
              </a:spcBef>
            </a:pPr>
            <a:r>
              <a:rPr lang="zh-CN" altLang="en-US" sz="2800" dirty="0"/>
              <a:t>数字电子技术</a:t>
            </a:r>
            <a:endParaRPr lang="en-US" altLang="zh-CN" sz="2800" dirty="0"/>
          </a:p>
          <a:p>
            <a:pPr>
              <a:lnSpc>
                <a:spcPct val="120000"/>
              </a:lnSpc>
              <a:spcBef>
                <a:spcPts val="600"/>
              </a:spcBef>
            </a:pPr>
            <a:r>
              <a:rPr lang="zh-CN" altLang="en-US" sz="2800" dirty="0"/>
              <a:t>无线射频通信技术</a:t>
            </a:r>
          </a:p>
        </p:txBody>
      </p:sp>
      <p:cxnSp>
        <p:nvCxnSpPr>
          <p:cNvPr id="7" name="直接连接符 6"/>
          <p:cNvCxnSpPr/>
          <p:nvPr/>
        </p:nvCxnSpPr>
        <p:spPr>
          <a:xfrm>
            <a:off x="6273209" y="4308749"/>
            <a:ext cx="0" cy="1646591"/>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67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822" y="2964763"/>
            <a:ext cx="3299658" cy="2358917"/>
          </a:xfrm>
        </p:spPr>
        <p:txBody>
          <a:bodyPr>
            <a:noAutofit/>
          </a:bodyPr>
          <a:lstStyle/>
          <a:p>
            <a:pPr algn="ctr">
              <a:lnSpc>
                <a:spcPct val="110000"/>
              </a:lnSpc>
            </a:pPr>
            <a:r>
              <a:rPr lang="zh-CN" altLang="zh-CN" sz="3600" b="1" dirty="0"/>
              <a:t>传感器</a:t>
            </a:r>
            <a:br>
              <a:rPr lang="en-US" altLang="zh-CN" sz="3600" b="1" dirty="0"/>
            </a:br>
            <a:r>
              <a:rPr lang="zh-CN" altLang="zh-CN" sz="2800" dirty="0">
                <a:solidFill>
                  <a:schemeClr val="tx1">
                    <a:lumMod val="50000"/>
                    <a:lumOff val="50000"/>
                  </a:schemeClr>
                </a:solidFill>
              </a:rPr>
              <a:t>二十世纪</a:t>
            </a:r>
            <a:r>
              <a:rPr lang="en-US" altLang="zh-CN" sz="2800" dirty="0">
                <a:solidFill>
                  <a:schemeClr val="tx1">
                    <a:lumMod val="50000"/>
                    <a:lumOff val="50000"/>
                  </a:schemeClr>
                </a:solidFill>
              </a:rPr>
              <a:t>60-70</a:t>
            </a:r>
            <a:r>
              <a:rPr lang="zh-CN" altLang="en-US" sz="2800" dirty="0">
                <a:solidFill>
                  <a:schemeClr val="tx1">
                    <a:lumMod val="50000"/>
                    <a:lumOff val="50000"/>
                  </a:schemeClr>
                </a:solidFill>
              </a:rPr>
              <a:t>年代</a:t>
            </a:r>
            <a:br>
              <a:rPr lang="en-US" altLang="zh-CN" sz="2800" dirty="0">
                <a:solidFill>
                  <a:schemeClr val="tx1">
                    <a:lumMod val="50000"/>
                    <a:lumOff val="50000"/>
                  </a:schemeClr>
                </a:solidFill>
              </a:rPr>
            </a:br>
            <a:r>
              <a:rPr lang="zh-CN" altLang="en-US" sz="2800" dirty="0">
                <a:solidFill>
                  <a:schemeClr val="tx1">
                    <a:lumMod val="50000"/>
                    <a:lumOff val="50000"/>
                  </a:schemeClr>
                </a:solidFill>
              </a:rPr>
              <a:t>“</a:t>
            </a:r>
            <a:r>
              <a:rPr lang="en-US" altLang="zh-CN" sz="2800" dirty="0" err="1">
                <a:solidFill>
                  <a:schemeClr val="tx1">
                    <a:lumMod val="50000"/>
                    <a:lumOff val="50000"/>
                  </a:schemeClr>
                </a:solidFill>
              </a:rPr>
              <a:t>Ω</a:t>
            </a:r>
            <a:r>
              <a:rPr lang="zh-CN" altLang="en-US" sz="2800" dirty="0">
                <a:solidFill>
                  <a:schemeClr val="tx1">
                    <a:lumMod val="50000"/>
                    <a:lumOff val="50000"/>
                  </a:schemeClr>
                </a:solidFill>
              </a:rPr>
              <a:t>”传感器</a:t>
            </a:r>
          </a:p>
        </p:txBody>
      </p:sp>
      <p:grpSp>
        <p:nvGrpSpPr>
          <p:cNvPr id="4" name="组合 3"/>
          <p:cNvGrpSpPr/>
          <p:nvPr/>
        </p:nvGrpSpPr>
        <p:grpSpPr>
          <a:xfrm>
            <a:off x="1339481" y="1458551"/>
            <a:ext cx="1715940" cy="1275644"/>
            <a:chOff x="1772989" y="1820501"/>
            <a:chExt cx="1715940" cy="1275644"/>
          </a:xfrm>
        </p:grpSpPr>
        <p:sp>
          <p:nvSpPr>
            <p:cNvPr id="3" name="椭圆 2"/>
            <p:cNvSpPr/>
            <p:nvPr/>
          </p:nvSpPr>
          <p:spPr>
            <a:xfrm>
              <a:off x="1772989" y="1820501"/>
              <a:ext cx="1275644" cy="1275644"/>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5" name="KSO_Shape"/>
            <p:cNvSpPr/>
            <p:nvPr/>
          </p:nvSpPr>
          <p:spPr>
            <a:xfrm rot="5400000">
              <a:off x="3177621" y="2374504"/>
              <a:ext cx="385520" cy="2370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6075 w 560550"/>
                <a:gd name="connsiteY4" fmla="*/ 252279 h 493591"/>
                <a:gd name="connsiteX5" fmla="*/ 549713 w 560550"/>
                <a:gd name="connsiteY5" fmla="*/ 442022 h 493591"/>
                <a:gd name="connsiteX6" fmla="*/ 553726 w 560550"/>
                <a:gd name="connsiteY6" fmla="*/ 448555 h 493591"/>
                <a:gd name="connsiteX7" fmla="*/ 557360 w 560550"/>
                <a:gd name="connsiteY7" fmla="*/ 480662 h 493591"/>
                <a:gd name="connsiteX8" fmla="*/ 557111 w 560550"/>
                <a:gd name="connsiteY8" fmla="*/ 481348 h 493591"/>
                <a:gd name="connsiteX9" fmla="*/ 527738 w 560550"/>
                <a:gd name="connsiteY9" fmla="*/ 493568 h 493591"/>
                <a:gd name="connsiteX10" fmla="*/ 496688 w 560550"/>
                <a:gd name="connsiteY10" fmla="*/ 492722 h 493591"/>
                <a:gd name="connsiteX11" fmla="*/ 275338 w 560550"/>
                <a:gd name="connsiteY11" fmla="*/ 480778 h 493591"/>
                <a:gd name="connsiteX12" fmla="*/ 275975 w 560550"/>
                <a:gd name="connsiteY12" fmla="*/ 480403 h 493591"/>
                <a:gd name="connsiteX13" fmla="*/ 266629 w 560550"/>
                <a:gd name="connsiteY13" fmla="*/ 479903 h 493591"/>
                <a:gd name="connsiteX14" fmla="*/ 40497 w 560550"/>
                <a:gd name="connsiteY14" fmla="*/ 492105 h 493591"/>
                <a:gd name="connsiteX15" fmla="*/ 32832 w 560550"/>
                <a:gd name="connsiteY15" fmla="*/ 492314 h 493591"/>
                <a:gd name="connsiteX16" fmla="*/ 3210 w 560550"/>
                <a:gd name="connsiteY16" fmla="*/ 479408 h 493591"/>
                <a:gd name="connsiteX17" fmla="*/ 2740 w 560550"/>
                <a:gd name="connsiteY17" fmla="*/ 478849 h 493591"/>
                <a:gd name="connsiteX18" fmla="*/ 6844 w 560550"/>
                <a:gd name="connsiteY18" fmla="*/ 447301 h 493591"/>
                <a:gd name="connsiteX19" fmla="*/ 23102 w 560550"/>
                <a:gd name="connsiteY19" fmla="*/ 420834 h 493591"/>
                <a:gd name="connsiteX20" fmla="*/ 144121 w 560550"/>
                <a:gd name="connsiteY20" fmla="*/ 235111 h 493591"/>
                <a:gd name="connsiteX21" fmla="*/ 144127 w 560550"/>
                <a:gd name="connsiteY21" fmla="*/ 235851 h 493591"/>
                <a:gd name="connsiteX22" fmla="*/ 149231 w 560550"/>
                <a:gd name="connsiteY22" fmla="*/ 228009 h 493591"/>
                <a:gd name="connsiteX23" fmla="*/ 251731 w 560550"/>
                <a:gd name="connsiteY23" fmla="*/ 26070 h 493591"/>
                <a:gd name="connsiteX24" fmla="*/ 255383 w 560550"/>
                <a:gd name="connsiteY24" fmla="*/ 19328 h 493591"/>
                <a:gd name="connsiteX25" fmla="*/ 281371 w 560550"/>
                <a:gd name="connsiteY25" fmla="*/ 127 h 493591"/>
                <a:gd name="connsiteX26" fmla="*/ 282090 w 560550"/>
                <a:gd name="connsiteY26"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9231 w 560550"/>
                <a:gd name="connsiteY20" fmla="*/ 228009 h 493591"/>
                <a:gd name="connsiteX21" fmla="*/ 251731 w 560550"/>
                <a:gd name="connsiteY21" fmla="*/ 26070 h 493591"/>
                <a:gd name="connsiteX22" fmla="*/ 255383 w 560550"/>
                <a:gd name="connsiteY22" fmla="*/ 19328 h 493591"/>
                <a:gd name="connsiteX23" fmla="*/ 281371 w 560550"/>
                <a:gd name="connsiteY23" fmla="*/ 127 h 493591"/>
                <a:gd name="connsiteX24" fmla="*/ 282090 w 560550"/>
                <a:gd name="connsiteY24"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66629 w 560550"/>
                <a:gd name="connsiteY11" fmla="*/ 479903 h 493591"/>
                <a:gd name="connsiteX12" fmla="*/ 40497 w 560550"/>
                <a:gd name="connsiteY12" fmla="*/ 492105 h 493591"/>
                <a:gd name="connsiteX13" fmla="*/ 32832 w 560550"/>
                <a:gd name="connsiteY13" fmla="*/ 492314 h 493591"/>
                <a:gd name="connsiteX14" fmla="*/ 3210 w 560550"/>
                <a:gd name="connsiteY14" fmla="*/ 479408 h 493591"/>
                <a:gd name="connsiteX15" fmla="*/ 2740 w 560550"/>
                <a:gd name="connsiteY15" fmla="*/ 478849 h 493591"/>
                <a:gd name="connsiteX16" fmla="*/ 6844 w 560550"/>
                <a:gd name="connsiteY16" fmla="*/ 447301 h 493591"/>
                <a:gd name="connsiteX17" fmla="*/ 23102 w 560550"/>
                <a:gd name="connsiteY17" fmla="*/ 420834 h 493591"/>
                <a:gd name="connsiteX18" fmla="*/ 149231 w 560550"/>
                <a:gd name="connsiteY18" fmla="*/ 228009 h 493591"/>
                <a:gd name="connsiteX19" fmla="*/ 251731 w 560550"/>
                <a:gd name="connsiteY19" fmla="*/ 26070 h 493591"/>
                <a:gd name="connsiteX20" fmla="*/ 255383 w 560550"/>
                <a:gd name="connsiteY20" fmla="*/ 19328 h 493591"/>
                <a:gd name="connsiteX21" fmla="*/ 281371 w 560550"/>
                <a:gd name="connsiteY21" fmla="*/ 127 h 493591"/>
                <a:gd name="connsiteX22" fmla="*/ 282090 w 560550"/>
                <a:gd name="connsiteY22"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sp>
        <p:nvSpPr>
          <p:cNvPr id="6" name="标题 1"/>
          <p:cNvSpPr txBox="1">
            <a:spLocks/>
          </p:cNvSpPr>
          <p:nvPr/>
        </p:nvSpPr>
        <p:spPr>
          <a:xfrm>
            <a:off x="4456710" y="2964763"/>
            <a:ext cx="2692780" cy="33876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sz="3600" b="1" dirty="0" err="1"/>
              <a:t>无线传感器</a:t>
            </a:r>
            <a:endParaRPr lang="en-US" altLang="zh-CN" sz="3600" b="1" dirty="0"/>
          </a:p>
          <a:p>
            <a:pPr algn="ctr">
              <a:lnSpc>
                <a:spcPct val="110000"/>
              </a:lnSpc>
            </a:pPr>
            <a:r>
              <a:rPr lang="zh-CN" altLang="zh-CN" sz="2800" dirty="0">
                <a:solidFill>
                  <a:schemeClr val="tx1">
                    <a:lumMod val="50000"/>
                    <a:lumOff val="50000"/>
                  </a:schemeClr>
                </a:solidFill>
              </a:rPr>
              <a:t>二十世纪</a:t>
            </a:r>
            <a:r>
              <a:rPr lang="en-US" altLang="zh-CN" sz="2800" dirty="0">
                <a:solidFill>
                  <a:schemeClr val="tx1">
                    <a:lumMod val="50000"/>
                    <a:lumOff val="50000"/>
                  </a:schemeClr>
                </a:solidFill>
              </a:rPr>
              <a:t>80</a:t>
            </a:r>
            <a:r>
              <a:rPr lang="zh-CN" altLang="zh-CN" sz="2800" dirty="0">
                <a:solidFill>
                  <a:schemeClr val="tx1">
                    <a:lumMod val="50000"/>
                    <a:lumOff val="50000"/>
                  </a:schemeClr>
                </a:solidFill>
              </a:rPr>
              <a:t>年代至</a:t>
            </a:r>
            <a:r>
              <a:rPr lang="en-US" altLang="zh-CN" sz="2800" dirty="0">
                <a:solidFill>
                  <a:schemeClr val="tx1">
                    <a:lumMod val="50000"/>
                    <a:lumOff val="50000"/>
                  </a:schemeClr>
                </a:solidFill>
              </a:rPr>
              <a:t>90</a:t>
            </a:r>
            <a:r>
              <a:rPr lang="zh-CN" altLang="zh-CN" sz="2800" dirty="0">
                <a:solidFill>
                  <a:schemeClr val="tx1">
                    <a:lumMod val="50000"/>
                    <a:lumOff val="50000"/>
                  </a:schemeClr>
                </a:solidFill>
              </a:rPr>
              <a:t>年代</a:t>
            </a:r>
            <a:endParaRPr lang="en-US" altLang="zh-CN" sz="2800" dirty="0">
              <a:solidFill>
                <a:schemeClr val="tx1">
                  <a:lumMod val="50000"/>
                  <a:lumOff val="50000"/>
                </a:schemeClr>
              </a:solidFill>
            </a:endParaRPr>
          </a:p>
          <a:p>
            <a:pPr algn="ctr">
              <a:lnSpc>
                <a:spcPct val="110000"/>
              </a:lnSpc>
            </a:pPr>
            <a:r>
              <a:rPr lang="zh-CN" altLang="en-US" sz="2800" dirty="0">
                <a:solidFill>
                  <a:schemeClr val="tx1">
                    <a:lumMod val="50000"/>
                    <a:lumOff val="50000"/>
                  </a:schemeClr>
                </a:solidFill>
              </a:rPr>
              <a:t>综合多种信息的传感器网络</a:t>
            </a:r>
          </a:p>
        </p:txBody>
      </p:sp>
      <p:sp>
        <p:nvSpPr>
          <p:cNvPr id="7" name="标题 1"/>
          <p:cNvSpPr txBox="1">
            <a:spLocks/>
          </p:cNvSpPr>
          <p:nvPr/>
        </p:nvSpPr>
        <p:spPr>
          <a:xfrm>
            <a:off x="8020968" y="2964763"/>
            <a:ext cx="3829546" cy="2940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zh-CN" sz="3600" b="1" dirty="0"/>
              <a:t>无线传感器网络</a:t>
            </a:r>
            <a:endParaRPr lang="en-US" altLang="zh-CN" sz="3600" b="1" dirty="0"/>
          </a:p>
          <a:p>
            <a:pPr algn="ctr">
              <a:lnSpc>
                <a:spcPct val="110000"/>
              </a:lnSpc>
            </a:pPr>
            <a:r>
              <a:rPr lang="en-US" altLang="zh-CN" sz="2800" dirty="0">
                <a:solidFill>
                  <a:schemeClr val="tx1">
                    <a:lumMod val="50000"/>
                    <a:lumOff val="50000"/>
                  </a:schemeClr>
                </a:solidFill>
              </a:rPr>
              <a:t>21</a:t>
            </a:r>
            <a:r>
              <a:rPr lang="zh-CN" altLang="zh-CN" sz="2800" dirty="0">
                <a:solidFill>
                  <a:schemeClr val="tx1">
                    <a:lumMod val="50000"/>
                    <a:lumOff val="50000"/>
                  </a:schemeClr>
                </a:solidFill>
              </a:rPr>
              <a:t>世纪开始至今</a:t>
            </a:r>
            <a:endParaRPr lang="en-US" altLang="zh-CN" sz="2800" dirty="0">
              <a:solidFill>
                <a:schemeClr val="tx1">
                  <a:lumMod val="50000"/>
                  <a:lumOff val="50000"/>
                </a:schemeClr>
              </a:solidFill>
            </a:endParaRPr>
          </a:p>
          <a:p>
            <a:pPr algn="ctr">
              <a:lnSpc>
                <a:spcPct val="110000"/>
              </a:lnSpc>
            </a:pPr>
            <a:r>
              <a:rPr lang="zh-CN" altLang="en-US" sz="2800" dirty="0">
                <a:solidFill>
                  <a:schemeClr val="tx1">
                    <a:lumMod val="50000"/>
                    <a:lumOff val="50000"/>
                  </a:schemeClr>
                </a:solidFill>
              </a:rPr>
              <a:t>智能化、</a:t>
            </a:r>
            <a:r>
              <a:rPr lang="zh-CN" altLang="zh-CN" sz="2800" dirty="0">
                <a:solidFill>
                  <a:schemeClr val="tx1">
                    <a:lumMod val="50000"/>
                    <a:lumOff val="50000"/>
                  </a:schemeClr>
                </a:solidFill>
              </a:rPr>
              <a:t>网络传输自组织、节点设计低功耗</a:t>
            </a:r>
            <a:endParaRPr lang="en-US" altLang="zh-CN" sz="2800" dirty="0">
              <a:solidFill>
                <a:schemeClr val="tx1">
                  <a:lumMod val="50000"/>
                  <a:lumOff val="50000"/>
                </a:schemeClr>
              </a:solidFill>
            </a:endParaRPr>
          </a:p>
        </p:txBody>
      </p:sp>
      <p:grpSp>
        <p:nvGrpSpPr>
          <p:cNvPr id="15" name="组合 14"/>
          <p:cNvGrpSpPr/>
          <p:nvPr/>
        </p:nvGrpSpPr>
        <p:grpSpPr>
          <a:xfrm>
            <a:off x="4817664" y="1493280"/>
            <a:ext cx="1715940" cy="1275644"/>
            <a:chOff x="3891697" y="1820501"/>
            <a:chExt cx="1715940" cy="1275644"/>
          </a:xfrm>
        </p:grpSpPr>
        <p:sp>
          <p:nvSpPr>
            <p:cNvPr id="8" name="椭圆 7"/>
            <p:cNvSpPr/>
            <p:nvPr/>
          </p:nvSpPr>
          <p:spPr>
            <a:xfrm>
              <a:off x="3891697" y="1820501"/>
              <a:ext cx="1275644" cy="1275644"/>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9" name="KSO_Shape"/>
            <p:cNvSpPr/>
            <p:nvPr/>
          </p:nvSpPr>
          <p:spPr>
            <a:xfrm rot="5400000">
              <a:off x="5296329" y="2374504"/>
              <a:ext cx="385520" cy="2370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6075 w 560550"/>
                <a:gd name="connsiteY4" fmla="*/ 252279 h 493591"/>
                <a:gd name="connsiteX5" fmla="*/ 549713 w 560550"/>
                <a:gd name="connsiteY5" fmla="*/ 442022 h 493591"/>
                <a:gd name="connsiteX6" fmla="*/ 553726 w 560550"/>
                <a:gd name="connsiteY6" fmla="*/ 448555 h 493591"/>
                <a:gd name="connsiteX7" fmla="*/ 557360 w 560550"/>
                <a:gd name="connsiteY7" fmla="*/ 480662 h 493591"/>
                <a:gd name="connsiteX8" fmla="*/ 557111 w 560550"/>
                <a:gd name="connsiteY8" fmla="*/ 481348 h 493591"/>
                <a:gd name="connsiteX9" fmla="*/ 527738 w 560550"/>
                <a:gd name="connsiteY9" fmla="*/ 493568 h 493591"/>
                <a:gd name="connsiteX10" fmla="*/ 496688 w 560550"/>
                <a:gd name="connsiteY10" fmla="*/ 492722 h 493591"/>
                <a:gd name="connsiteX11" fmla="*/ 275338 w 560550"/>
                <a:gd name="connsiteY11" fmla="*/ 480778 h 493591"/>
                <a:gd name="connsiteX12" fmla="*/ 275975 w 560550"/>
                <a:gd name="connsiteY12" fmla="*/ 480403 h 493591"/>
                <a:gd name="connsiteX13" fmla="*/ 266629 w 560550"/>
                <a:gd name="connsiteY13" fmla="*/ 479903 h 493591"/>
                <a:gd name="connsiteX14" fmla="*/ 40497 w 560550"/>
                <a:gd name="connsiteY14" fmla="*/ 492105 h 493591"/>
                <a:gd name="connsiteX15" fmla="*/ 32832 w 560550"/>
                <a:gd name="connsiteY15" fmla="*/ 492314 h 493591"/>
                <a:gd name="connsiteX16" fmla="*/ 3210 w 560550"/>
                <a:gd name="connsiteY16" fmla="*/ 479408 h 493591"/>
                <a:gd name="connsiteX17" fmla="*/ 2740 w 560550"/>
                <a:gd name="connsiteY17" fmla="*/ 478849 h 493591"/>
                <a:gd name="connsiteX18" fmla="*/ 6844 w 560550"/>
                <a:gd name="connsiteY18" fmla="*/ 447301 h 493591"/>
                <a:gd name="connsiteX19" fmla="*/ 23102 w 560550"/>
                <a:gd name="connsiteY19" fmla="*/ 420834 h 493591"/>
                <a:gd name="connsiteX20" fmla="*/ 144121 w 560550"/>
                <a:gd name="connsiteY20" fmla="*/ 235111 h 493591"/>
                <a:gd name="connsiteX21" fmla="*/ 144127 w 560550"/>
                <a:gd name="connsiteY21" fmla="*/ 235851 h 493591"/>
                <a:gd name="connsiteX22" fmla="*/ 149231 w 560550"/>
                <a:gd name="connsiteY22" fmla="*/ 228009 h 493591"/>
                <a:gd name="connsiteX23" fmla="*/ 251731 w 560550"/>
                <a:gd name="connsiteY23" fmla="*/ 26070 h 493591"/>
                <a:gd name="connsiteX24" fmla="*/ 255383 w 560550"/>
                <a:gd name="connsiteY24" fmla="*/ 19328 h 493591"/>
                <a:gd name="connsiteX25" fmla="*/ 281371 w 560550"/>
                <a:gd name="connsiteY25" fmla="*/ 127 h 493591"/>
                <a:gd name="connsiteX26" fmla="*/ 282090 w 560550"/>
                <a:gd name="connsiteY26"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9231 w 560550"/>
                <a:gd name="connsiteY20" fmla="*/ 228009 h 493591"/>
                <a:gd name="connsiteX21" fmla="*/ 251731 w 560550"/>
                <a:gd name="connsiteY21" fmla="*/ 26070 h 493591"/>
                <a:gd name="connsiteX22" fmla="*/ 255383 w 560550"/>
                <a:gd name="connsiteY22" fmla="*/ 19328 h 493591"/>
                <a:gd name="connsiteX23" fmla="*/ 281371 w 560550"/>
                <a:gd name="connsiteY23" fmla="*/ 127 h 493591"/>
                <a:gd name="connsiteX24" fmla="*/ 282090 w 560550"/>
                <a:gd name="connsiteY24"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66629 w 560550"/>
                <a:gd name="connsiteY11" fmla="*/ 479903 h 493591"/>
                <a:gd name="connsiteX12" fmla="*/ 40497 w 560550"/>
                <a:gd name="connsiteY12" fmla="*/ 492105 h 493591"/>
                <a:gd name="connsiteX13" fmla="*/ 32832 w 560550"/>
                <a:gd name="connsiteY13" fmla="*/ 492314 h 493591"/>
                <a:gd name="connsiteX14" fmla="*/ 3210 w 560550"/>
                <a:gd name="connsiteY14" fmla="*/ 479408 h 493591"/>
                <a:gd name="connsiteX15" fmla="*/ 2740 w 560550"/>
                <a:gd name="connsiteY15" fmla="*/ 478849 h 493591"/>
                <a:gd name="connsiteX16" fmla="*/ 6844 w 560550"/>
                <a:gd name="connsiteY16" fmla="*/ 447301 h 493591"/>
                <a:gd name="connsiteX17" fmla="*/ 23102 w 560550"/>
                <a:gd name="connsiteY17" fmla="*/ 420834 h 493591"/>
                <a:gd name="connsiteX18" fmla="*/ 149231 w 560550"/>
                <a:gd name="connsiteY18" fmla="*/ 228009 h 493591"/>
                <a:gd name="connsiteX19" fmla="*/ 251731 w 560550"/>
                <a:gd name="connsiteY19" fmla="*/ 26070 h 493591"/>
                <a:gd name="connsiteX20" fmla="*/ 255383 w 560550"/>
                <a:gd name="connsiteY20" fmla="*/ 19328 h 493591"/>
                <a:gd name="connsiteX21" fmla="*/ 281371 w 560550"/>
                <a:gd name="connsiteY21" fmla="*/ 127 h 493591"/>
                <a:gd name="connsiteX22" fmla="*/ 282090 w 560550"/>
                <a:gd name="connsiteY22"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grpSp>
        <p:nvGrpSpPr>
          <p:cNvPr id="14" name="组合 13"/>
          <p:cNvGrpSpPr/>
          <p:nvPr/>
        </p:nvGrpSpPr>
        <p:grpSpPr>
          <a:xfrm>
            <a:off x="8621226" y="1493280"/>
            <a:ext cx="1715940" cy="1275644"/>
            <a:chOff x="6010405" y="1820501"/>
            <a:chExt cx="1715940" cy="1275644"/>
          </a:xfrm>
        </p:grpSpPr>
        <p:sp>
          <p:nvSpPr>
            <p:cNvPr id="10" name="椭圆 9"/>
            <p:cNvSpPr/>
            <p:nvPr/>
          </p:nvSpPr>
          <p:spPr>
            <a:xfrm>
              <a:off x="6010405" y="1820501"/>
              <a:ext cx="1275644" cy="1275644"/>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11" name="KSO_Shape"/>
            <p:cNvSpPr/>
            <p:nvPr/>
          </p:nvSpPr>
          <p:spPr>
            <a:xfrm rot="5400000">
              <a:off x="7415037" y="2374504"/>
              <a:ext cx="385520" cy="237097"/>
            </a:xfrm>
            <a:custGeom>
              <a:avLst/>
              <a:gdLst>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1839 w 560550"/>
                <a:gd name="connsiteY4" fmla="*/ 243943 h 493591"/>
                <a:gd name="connsiteX5" fmla="*/ 426075 w 560550"/>
                <a:gd name="connsiteY5" fmla="*/ 252279 h 493591"/>
                <a:gd name="connsiteX6" fmla="*/ 549713 w 560550"/>
                <a:gd name="connsiteY6" fmla="*/ 442022 h 493591"/>
                <a:gd name="connsiteX7" fmla="*/ 553726 w 560550"/>
                <a:gd name="connsiteY7" fmla="*/ 448555 h 493591"/>
                <a:gd name="connsiteX8" fmla="*/ 557360 w 560550"/>
                <a:gd name="connsiteY8" fmla="*/ 480662 h 493591"/>
                <a:gd name="connsiteX9" fmla="*/ 557111 w 560550"/>
                <a:gd name="connsiteY9" fmla="*/ 481348 h 493591"/>
                <a:gd name="connsiteX10" fmla="*/ 527738 w 560550"/>
                <a:gd name="connsiteY10" fmla="*/ 493568 h 493591"/>
                <a:gd name="connsiteX11" fmla="*/ 496688 w 560550"/>
                <a:gd name="connsiteY11" fmla="*/ 492722 h 493591"/>
                <a:gd name="connsiteX12" fmla="*/ 275338 w 560550"/>
                <a:gd name="connsiteY12" fmla="*/ 480778 h 493591"/>
                <a:gd name="connsiteX13" fmla="*/ 275975 w 560550"/>
                <a:gd name="connsiteY13" fmla="*/ 480403 h 493591"/>
                <a:gd name="connsiteX14" fmla="*/ 266629 w 560550"/>
                <a:gd name="connsiteY14" fmla="*/ 479903 h 493591"/>
                <a:gd name="connsiteX15" fmla="*/ 40497 w 560550"/>
                <a:gd name="connsiteY15" fmla="*/ 492105 h 493591"/>
                <a:gd name="connsiteX16" fmla="*/ 32832 w 560550"/>
                <a:gd name="connsiteY16" fmla="*/ 492314 h 493591"/>
                <a:gd name="connsiteX17" fmla="*/ 3210 w 560550"/>
                <a:gd name="connsiteY17" fmla="*/ 479408 h 493591"/>
                <a:gd name="connsiteX18" fmla="*/ 2740 w 560550"/>
                <a:gd name="connsiteY18" fmla="*/ 478849 h 493591"/>
                <a:gd name="connsiteX19" fmla="*/ 6844 w 560550"/>
                <a:gd name="connsiteY19" fmla="*/ 447301 h 493591"/>
                <a:gd name="connsiteX20" fmla="*/ 23102 w 560550"/>
                <a:gd name="connsiteY20" fmla="*/ 420834 h 493591"/>
                <a:gd name="connsiteX21" fmla="*/ 144121 w 560550"/>
                <a:gd name="connsiteY21" fmla="*/ 235111 h 493591"/>
                <a:gd name="connsiteX22" fmla="*/ 144127 w 560550"/>
                <a:gd name="connsiteY22" fmla="*/ 235851 h 493591"/>
                <a:gd name="connsiteX23" fmla="*/ 149231 w 560550"/>
                <a:gd name="connsiteY23" fmla="*/ 228009 h 493591"/>
                <a:gd name="connsiteX24" fmla="*/ 251731 w 560550"/>
                <a:gd name="connsiteY24" fmla="*/ 26070 h 493591"/>
                <a:gd name="connsiteX25" fmla="*/ 255383 w 560550"/>
                <a:gd name="connsiteY25" fmla="*/ 19328 h 493591"/>
                <a:gd name="connsiteX26" fmla="*/ 281371 w 560550"/>
                <a:gd name="connsiteY26" fmla="*/ 127 h 493591"/>
                <a:gd name="connsiteX27" fmla="*/ 282090 w 560550"/>
                <a:gd name="connsiteY27" fmla="*/ 0 h 493591"/>
                <a:gd name="connsiteX0" fmla="*/ 282090 w 560550"/>
                <a:gd name="connsiteY0" fmla="*/ 0 h 493591"/>
                <a:gd name="connsiteX1" fmla="*/ 307359 w 560550"/>
                <a:gd name="connsiteY1" fmla="*/ 19328 h 493591"/>
                <a:gd name="connsiteX2" fmla="*/ 322151 w 560550"/>
                <a:gd name="connsiteY2" fmla="*/ 46641 h 493591"/>
                <a:gd name="connsiteX3" fmla="*/ 422483 w 560550"/>
                <a:gd name="connsiteY3" fmla="*/ 244308 h 493591"/>
                <a:gd name="connsiteX4" fmla="*/ 426075 w 560550"/>
                <a:gd name="connsiteY4" fmla="*/ 252279 h 493591"/>
                <a:gd name="connsiteX5" fmla="*/ 549713 w 560550"/>
                <a:gd name="connsiteY5" fmla="*/ 442022 h 493591"/>
                <a:gd name="connsiteX6" fmla="*/ 553726 w 560550"/>
                <a:gd name="connsiteY6" fmla="*/ 448555 h 493591"/>
                <a:gd name="connsiteX7" fmla="*/ 557360 w 560550"/>
                <a:gd name="connsiteY7" fmla="*/ 480662 h 493591"/>
                <a:gd name="connsiteX8" fmla="*/ 557111 w 560550"/>
                <a:gd name="connsiteY8" fmla="*/ 481348 h 493591"/>
                <a:gd name="connsiteX9" fmla="*/ 527738 w 560550"/>
                <a:gd name="connsiteY9" fmla="*/ 493568 h 493591"/>
                <a:gd name="connsiteX10" fmla="*/ 496688 w 560550"/>
                <a:gd name="connsiteY10" fmla="*/ 492722 h 493591"/>
                <a:gd name="connsiteX11" fmla="*/ 275338 w 560550"/>
                <a:gd name="connsiteY11" fmla="*/ 480778 h 493591"/>
                <a:gd name="connsiteX12" fmla="*/ 275975 w 560550"/>
                <a:gd name="connsiteY12" fmla="*/ 480403 h 493591"/>
                <a:gd name="connsiteX13" fmla="*/ 266629 w 560550"/>
                <a:gd name="connsiteY13" fmla="*/ 479903 h 493591"/>
                <a:gd name="connsiteX14" fmla="*/ 40497 w 560550"/>
                <a:gd name="connsiteY14" fmla="*/ 492105 h 493591"/>
                <a:gd name="connsiteX15" fmla="*/ 32832 w 560550"/>
                <a:gd name="connsiteY15" fmla="*/ 492314 h 493591"/>
                <a:gd name="connsiteX16" fmla="*/ 3210 w 560550"/>
                <a:gd name="connsiteY16" fmla="*/ 479408 h 493591"/>
                <a:gd name="connsiteX17" fmla="*/ 2740 w 560550"/>
                <a:gd name="connsiteY17" fmla="*/ 478849 h 493591"/>
                <a:gd name="connsiteX18" fmla="*/ 6844 w 560550"/>
                <a:gd name="connsiteY18" fmla="*/ 447301 h 493591"/>
                <a:gd name="connsiteX19" fmla="*/ 23102 w 560550"/>
                <a:gd name="connsiteY19" fmla="*/ 420834 h 493591"/>
                <a:gd name="connsiteX20" fmla="*/ 144121 w 560550"/>
                <a:gd name="connsiteY20" fmla="*/ 235111 h 493591"/>
                <a:gd name="connsiteX21" fmla="*/ 144127 w 560550"/>
                <a:gd name="connsiteY21" fmla="*/ 235851 h 493591"/>
                <a:gd name="connsiteX22" fmla="*/ 149231 w 560550"/>
                <a:gd name="connsiteY22" fmla="*/ 228009 h 493591"/>
                <a:gd name="connsiteX23" fmla="*/ 251731 w 560550"/>
                <a:gd name="connsiteY23" fmla="*/ 26070 h 493591"/>
                <a:gd name="connsiteX24" fmla="*/ 255383 w 560550"/>
                <a:gd name="connsiteY24" fmla="*/ 19328 h 493591"/>
                <a:gd name="connsiteX25" fmla="*/ 281371 w 560550"/>
                <a:gd name="connsiteY25" fmla="*/ 127 h 493591"/>
                <a:gd name="connsiteX26" fmla="*/ 282090 w 560550"/>
                <a:gd name="connsiteY26"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4127 w 560550"/>
                <a:gd name="connsiteY20" fmla="*/ 235851 h 493591"/>
                <a:gd name="connsiteX21" fmla="*/ 149231 w 560550"/>
                <a:gd name="connsiteY21" fmla="*/ 228009 h 493591"/>
                <a:gd name="connsiteX22" fmla="*/ 251731 w 560550"/>
                <a:gd name="connsiteY22" fmla="*/ 26070 h 493591"/>
                <a:gd name="connsiteX23" fmla="*/ 255383 w 560550"/>
                <a:gd name="connsiteY23" fmla="*/ 19328 h 493591"/>
                <a:gd name="connsiteX24" fmla="*/ 281371 w 560550"/>
                <a:gd name="connsiteY24" fmla="*/ 127 h 493591"/>
                <a:gd name="connsiteX25" fmla="*/ 282090 w 560550"/>
                <a:gd name="connsiteY25"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4121 w 560550"/>
                <a:gd name="connsiteY19" fmla="*/ 235111 h 493591"/>
                <a:gd name="connsiteX20" fmla="*/ 149231 w 560550"/>
                <a:gd name="connsiteY20" fmla="*/ 228009 h 493591"/>
                <a:gd name="connsiteX21" fmla="*/ 251731 w 560550"/>
                <a:gd name="connsiteY21" fmla="*/ 26070 h 493591"/>
                <a:gd name="connsiteX22" fmla="*/ 255383 w 560550"/>
                <a:gd name="connsiteY22" fmla="*/ 19328 h 493591"/>
                <a:gd name="connsiteX23" fmla="*/ 281371 w 560550"/>
                <a:gd name="connsiteY23" fmla="*/ 127 h 493591"/>
                <a:gd name="connsiteX24" fmla="*/ 282090 w 560550"/>
                <a:gd name="connsiteY24"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75975 w 560550"/>
                <a:gd name="connsiteY11" fmla="*/ 480403 h 493591"/>
                <a:gd name="connsiteX12" fmla="*/ 266629 w 560550"/>
                <a:gd name="connsiteY12" fmla="*/ 479903 h 493591"/>
                <a:gd name="connsiteX13" fmla="*/ 40497 w 560550"/>
                <a:gd name="connsiteY13" fmla="*/ 492105 h 493591"/>
                <a:gd name="connsiteX14" fmla="*/ 32832 w 560550"/>
                <a:gd name="connsiteY14" fmla="*/ 492314 h 493591"/>
                <a:gd name="connsiteX15" fmla="*/ 3210 w 560550"/>
                <a:gd name="connsiteY15" fmla="*/ 479408 h 493591"/>
                <a:gd name="connsiteX16" fmla="*/ 2740 w 560550"/>
                <a:gd name="connsiteY16" fmla="*/ 478849 h 493591"/>
                <a:gd name="connsiteX17" fmla="*/ 6844 w 560550"/>
                <a:gd name="connsiteY17" fmla="*/ 447301 h 493591"/>
                <a:gd name="connsiteX18" fmla="*/ 23102 w 560550"/>
                <a:gd name="connsiteY18" fmla="*/ 420834 h 493591"/>
                <a:gd name="connsiteX19" fmla="*/ 149231 w 560550"/>
                <a:gd name="connsiteY19" fmla="*/ 228009 h 493591"/>
                <a:gd name="connsiteX20" fmla="*/ 251731 w 560550"/>
                <a:gd name="connsiteY20" fmla="*/ 26070 h 493591"/>
                <a:gd name="connsiteX21" fmla="*/ 255383 w 560550"/>
                <a:gd name="connsiteY21" fmla="*/ 19328 h 493591"/>
                <a:gd name="connsiteX22" fmla="*/ 281371 w 560550"/>
                <a:gd name="connsiteY22" fmla="*/ 127 h 493591"/>
                <a:gd name="connsiteX23" fmla="*/ 282090 w 560550"/>
                <a:gd name="connsiteY23"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75338 w 560550"/>
                <a:gd name="connsiteY10" fmla="*/ 480778 h 493591"/>
                <a:gd name="connsiteX11" fmla="*/ 266629 w 560550"/>
                <a:gd name="connsiteY11" fmla="*/ 479903 h 493591"/>
                <a:gd name="connsiteX12" fmla="*/ 40497 w 560550"/>
                <a:gd name="connsiteY12" fmla="*/ 492105 h 493591"/>
                <a:gd name="connsiteX13" fmla="*/ 32832 w 560550"/>
                <a:gd name="connsiteY13" fmla="*/ 492314 h 493591"/>
                <a:gd name="connsiteX14" fmla="*/ 3210 w 560550"/>
                <a:gd name="connsiteY14" fmla="*/ 479408 h 493591"/>
                <a:gd name="connsiteX15" fmla="*/ 2740 w 560550"/>
                <a:gd name="connsiteY15" fmla="*/ 478849 h 493591"/>
                <a:gd name="connsiteX16" fmla="*/ 6844 w 560550"/>
                <a:gd name="connsiteY16" fmla="*/ 447301 h 493591"/>
                <a:gd name="connsiteX17" fmla="*/ 23102 w 560550"/>
                <a:gd name="connsiteY17" fmla="*/ 420834 h 493591"/>
                <a:gd name="connsiteX18" fmla="*/ 149231 w 560550"/>
                <a:gd name="connsiteY18" fmla="*/ 228009 h 493591"/>
                <a:gd name="connsiteX19" fmla="*/ 251731 w 560550"/>
                <a:gd name="connsiteY19" fmla="*/ 26070 h 493591"/>
                <a:gd name="connsiteX20" fmla="*/ 255383 w 560550"/>
                <a:gd name="connsiteY20" fmla="*/ 19328 h 493591"/>
                <a:gd name="connsiteX21" fmla="*/ 281371 w 560550"/>
                <a:gd name="connsiteY21" fmla="*/ 127 h 493591"/>
                <a:gd name="connsiteX22" fmla="*/ 282090 w 560550"/>
                <a:gd name="connsiteY22"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 name="connsiteX0" fmla="*/ 282090 w 560550"/>
                <a:gd name="connsiteY0" fmla="*/ 0 h 493591"/>
                <a:gd name="connsiteX1" fmla="*/ 307359 w 560550"/>
                <a:gd name="connsiteY1" fmla="*/ 19328 h 493591"/>
                <a:gd name="connsiteX2" fmla="*/ 322151 w 560550"/>
                <a:gd name="connsiteY2" fmla="*/ 46641 h 493591"/>
                <a:gd name="connsiteX3" fmla="*/ 426075 w 560550"/>
                <a:gd name="connsiteY3" fmla="*/ 252279 h 493591"/>
                <a:gd name="connsiteX4" fmla="*/ 549713 w 560550"/>
                <a:gd name="connsiteY4" fmla="*/ 442022 h 493591"/>
                <a:gd name="connsiteX5" fmla="*/ 553726 w 560550"/>
                <a:gd name="connsiteY5" fmla="*/ 448555 h 493591"/>
                <a:gd name="connsiteX6" fmla="*/ 557360 w 560550"/>
                <a:gd name="connsiteY6" fmla="*/ 480662 h 493591"/>
                <a:gd name="connsiteX7" fmla="*/ 557111 w 560550"/>
                <a:gd name="connsiteY7" fmla="*/ 481348 h 493591"/>
                <a:gd name="connsiteX8" fmla="*/ 527738 w 560550"/>
                <a:gd name="connsiteY8" fmla="*/ 493568 h 493591"/>
                <a:gd name="connsiteX9" fmla="*/ 496688 w 560550"/>
                <a:gd name="connsiteY9" fmla="*/ 492722 h 493591"/>
                <a:gd name="connsiteX10" fmla="*/ 266629 w 560550"/>
                <a:gd name="connsiteY10" fmla="*/ 479903 h 493591"/>
                <a:gd name="connsiteX11" fmla="*/ 40497 w 560550"/>
                <a:gd name="connsiteY11" fmla="*/ 492105 h 493591"/>
                <a:gd name="connsiteX12" fmla="*/ 32832 w 560550"/>
                <a:gd name="connsiteY12" fmla="*/ 492314 h 493591"/>
                <a:gd name="connsiteX13" fmla="*/ 3210 w 560550"/>
                <a:gd name="connsiteY13" fmla="*/ 479408 h 493591"/>
                <a:gd name="connsiteX14" fmla="*/ 2740 w 560550"/>
                <a:gd name="connsiteY14" fmla="*/ 478849 h 493591"/>
                <a:gd name="connsiteX15" fmla="*/ 6844 w 560550"/>
                <a:gd name="connsiteY15" fmla="*/ 447301 h 493591"/>
                <a:gd name="connsiteX16" fmla="*/ 23102 w 560550"/>
                <a:gd name="connsiteY16" fmla="*/ 420834 h 493591"/>
                <a:gd name="connsiteX17" fmla="*/ 149231 w 560550"/>
                <a:gd name="connsiteY17" fmla="*/ 228009 h 493591"/>
                <a:gd name="connsiteX18" fmla="*/ 251731 w 560550"/>
                <a:gd name="connsiteY18" fmla="*/ 26070 h 493591"/>
                <a:gd name="connsiteX19" fmla="*/ 255383 w 560550"/>
                <a:gd name="connsiteY19" fmla="*/ 19328 h 493591"/>
                <a:gd name="connsiteX20" fmla="*/ 281371 w 560550"/>
                <a:gd name="connsiteY20" fmla="*/ 127 h 493591"/>
                <a:gd name="connsiteX21" fmla="*/ 282090 w 560550"/>
                <a:gd name="connsiteY21" fmla="*/ 0 h 49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0550" h="493591">
                  <a:moveTo>
                    <a:pt x="282090" y="0"/>
                  </a:moveTo>
                  <a:cubicBezTo>
                    <a:pt x="291235" y="0"/>
                    <a:pt x="300381" y="6443"/>
                    <a:pt x="307359" y="19328"/>
                  </a:cubicBezTo>
                  <a:lnTo>
                    <a:pt x="322151" y="46641"/>
                  </a:lnTo>
                  <a:cubicBezTo>
                    <a:pt x="341937" y="85466"/>
                    <a:pt x="388148" y="186382"/>
                    <a:pt x="426075" y="252279"/>
                  </a:cubicBezTo>
                  <a:cubicBezTo>
                    <a:pt x="464002" y="318176"/>
                    <a:pt x="528438" y="409309"/>
                    <a:pt x="549713" y="442022"/>
                  </a:cubicBezTo>
                  <a:lnTo>
                    <a:pt x="553726" y="448555"/>
                  </a:lnTo>
                  <a:cubicBezTo>
                    <a:pt x="561598" y="461368"/>
                    <a:pt x="562451" y="472766"/>
                    <a:pt x="557360" y="480662"/>
                  </a:cubicBezTo>
                  <a:cubicBezTo>
                    <a:pt x="557347" y="480929"/>
                    <a:pt x="557231" y="481140"/>
                    <a:pt x="557111" y="481348"/>
                  </a:cubicBezTo>
                  <a:cubicBezTo>
                    <a:pt x="552538" y="489268"/>
                    <a:pt x="542386" y="493968"/>
                    <a:pt x="527738" y="493568"/>
                  </a:cubicBezTo>
                  <a:lnTo>
                    <a:pt x="496688" y="492722"/>
                  </a:lnTo>
                  <a:cubicBezTo>
                    <a:pt x="453170" y="490445"/>
                    <a:pt x="342661" y="480006"/>
                    <a:pt x="266629" y="479903"/>
                  </a:cubicBezTo>
                  <a:cubicBezTo>
                    <a:pt x="190597" y="479800"/>
                    <a:pt x="79463" y="490037"/>
                    <a:pt x="40497" y="492105"/>
                  </a:cubicBezTo>
                  <a:lnTo>
                    <a:pt x="32832" y="492314"/>
                  </a:lnTo>
                  <a:cubicBezTo>
                    <a:pt x="17800" y="492724"/>
                    <a:pt x="7502" y="487764"/>
                    <a:pt x="3210" y="479408"/>
                  </a:cubicBezTo>
                  <a:cubicBezTo>
                    <a:pt x="2985" y="479262"/>
                    <a:pt x="2860" y="479056"/>
                    <a:pt x="2740" y="478849"/>
                  </a:cubicBezTo>
                  <a:cubicBezTo>
                    <a:pt x="-1833" y="470928"/>
                    <a:pt x="-826" y="459787"/>
                    <a:pt x="6844" y="447301"/>
                  </a:cubicBezTo>
                  <a:lnTo>
                    <a:pt x="23102" y="420834"/>
                  </a:lnTo>
                  <a:cubicBezTo>
                    <a:pt x="46833" y="384285"/>
                    <a:pt x="111126" y="293803"/>
                    <a:pt x="149231" y="228009"/>
                  </a:cubicBezTo>
                  <a:cubicBezTo>
                    <a:pt x="187336" y="162215"/>
                    <a:pt x="234039" y="60850"/>
                    <a:pt x="251731" y="26070"/>
                  </a:cubicBezTo>
                  <a:lnTo>
                    <a:pt x="255383" y="19328"/>
                  </a:lnTo>
                  <a:cubicBezTo>
                    <a:pt x="262543" y="6104"/>
                    <a:pt x="271988" y="-334"/>
                    <a:pt x="281371" y="127"/>
                  </a:cubicBezTo>
                  <a:cubicBezTo>
                    <a:pt x="281609" y="5"/>
                    <a:pt x="281850" y="0"/>
                    <a:pt x="28209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002" y="1689119"/>
            <a:ext cx="953421" cy="95342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677" y="1619213"/>
            <a:ext cx="1113618" cy="1108078"/>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1226" y="1528008"/>
            <a:ext cx="1275644" cy="1275644"/>
          </a:xfrm>
          <a:prstGeom prst="rect">
            <a:avLst/>
          </a:prstGeom>
        </p:spPr>
      </p:pic>
    </p:spTree>
    <p:extLst>
      <p:ext uri="{BB962C8B-B14F-4D97-AF65-F5344CB8AC3E}">
        <p14:creationId xmlns:p14="http://schemas.microsoft.com/office/powerpoint/2010/main" val="47974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数据采集</a:t>
            </a:r>
            <a:endParaRPr lang="en-US" altLang="zh-CN" dirty="0"/>
          </a:p>
        </p:txBody>
      </p:sp>
      <p:sp>
        <p:nvSpPr>
          <p:cNvPr id="3" name="内容占位符 2"/>
          <p:cNvSpPr>
            <a:spLocks noGrp="1"/>
          </p:cNvSpPr>
          <p:nvPr>
            <p:ph idx="1"/>
          </p:nvPr>
        </p:nvSpPr>
        <p:spPr>
          <a:xfrm>
            <a:off x="6771501" y="1250720"/>
            <a:ext cx="4930905" cy="3431965"/>
          </a:xfrm>
        </p:spPr>
        <p:txBody>
          <a:bodyPr>
            <a:normAutofit/>
          </a:bodyPr>
          <a:lstStyle/>
          <a:p>
            <a:pPr marL="0" indent="0">
              <a:buNone/>
            </a:pPr>
            <a:r>
              <a:rPr lang="zh-CN" altLang="zh-CN" sz="3200" b="1" dirty="0">
                <a:solidFill>
                  <a:schemeClr val="accent2">
                    <a:lumMod val="75000"/>
                  </a:schemeClr>
                </a:solidFill>
              </a:rPr>
              <a:t>标量数据</a:t>
            </a:r>
            <a:endParaRPr lang="en-US" altLang="zh-CN" sz="3200" b="1" dirty="0">
              <a:solidFill>
                <a:schemeClr val="accent2">
                  <a:lumMod val="75000"/>
                </a:schemeClr>
              </a:solidFill>
            </a:endParaRPr>
          </a:p>
          <a:p>
            <a:pPr marL="0" indent="0">
              <a:buNone/>
            </a:pPr>
            <a:r>
              <a:rPr lang="zh-CN" altLang="zh-CN" dirty="0"/>
              <a:t>温度、湿度、位置、光强、压力、生化等</a:t>
            </a:r>
            <a:endParaRPr lang="en-US" altLang="zh-CN" dirty="0"/>
          </a:p>
          <a:p>
            <a:pPr marL="0" indent="0">
              <a:spcBef>
                <a:spcPts val="1800"/>
              </a:spcBef>
              <a:buNone/>
            </a:pPr>
            <a:r>
              <a:rPr lang="zh-CN" altLang="zh-CN" sz="3200" b="1" dirty="0">
                <a:solidFill>
                  <a:schemeClr val="accent2">
                    <a:lumMod val="75000"/>
                  </a:schemeClr>
                </a:solidFill>
              </a:rPr>
              <a:t>多媒体信息</a:t>
            </a:r>
            <a:endParaRPr lang="en-US" altLang="zh-CN" sz="3200" b="1" dirty="0">
              <a:solidFill>
                <a:schemeClr val="accent2">
                  <a:lumMod val="75000"/>
                </a:schemeClr>
              </a:solidFill>
            </a:endParaRPr>
          </a:p>
          <a:p>
            <a:pPr marL="0" indent="0">
              <a:buNone/>
            </a:pPr>
            <a:r>
              <a:rPr lang="zh-CN" altLang="zh-CN" dirty="0"/>
              <a:t>视频、音频、图像等</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45" y="1340184"/>
            <a:ext cx="5577564" cy="332422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5843" y="5202718"/>
            <a:ext cx="1332830" cy="946309"/>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0148" t="8371" r="13196" b="5721"/>
          <a:stretch/>
        </p:blipFill>
        <p:spPr>
          <a:xfrm>
            <a:off x="5606810" y="4995257"/>
            <a:ext cx="1417798" cy="1222239"/>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l="5642" t="8066" r="6912"/>
          <a:stretch/>
        </p:blipFill>
        <p:spPr>
          <a:xfrm>
            <a:off x="9135353" y="4952529"/>
            <a:ext cx="1802868" cy="1435675"/>
          </a:xfrm>
          <a:prstGeom prst="rect">
            <a:avLst/>
          </a:prstGeom>
        </p:spPr>
      </p:pic>
      <p:cxnSp>
        <p:nvCxnSpPr>
          <p:cNvPr id="9" name="直接连接符 8"/>
          <p:cNvCxnSpPr/>
          <p:nvPr/>
        </p:nvCxnSpPr>
        <p:spPr>
          <a:xfrm flipH="1" flipV="1">
            <a:off x="6771501" y="4663086"/>
            <a:ext cx="4344765" cy="132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771501" y="1250720"/>
            <a:ext cx="4344765" cy="132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976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3759051" y="2299780"/>
            <a:ext cx="7919805" cy="171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None/>
            </a:pPr>
            <a:r>
              <a:rPr lang="zh-CN" altLang="en-US" b="1" kern="0" dirty="0">
                <a:latin typeface="微软雅黑" panose="020B0503020204020204" pitchFamily="34" charset="-122"/>
                <a:ea typeface="微软雅黑" panose="020B0503020204020204" pitchFamily="34" charset="-122"/>
              </a:rPr>
              <a:t>输入量</a:t>
            </a:r>
            <a:r>
              <a:rPr lang="zh-CN" altLang="en-US" kern="0" dirty="0">
                <a:latin typeface="微软雅黑" panose="020B0503020204020204" pitchFamily="34" charset="-122"/>
                <a:ea typeface="微软雅黑" panose="020B0503020204020204" pitchFamily="34" charset="-122"/>
              </a:rPr>
              <a:t>是某一被测量</a:t>
            </a:r>
            <a:endParaRPr lang="en-US" altLang="zh-CN" kern="0" dirty="0">
              <a:latin typeface="微软雅黑" panose="020B0503020204020204" pitchFamily="34" charset="-122"/>
              <a:ea typeface="微软雅黑" panose="020B0503020204020204" pitchFamily="34" charset="-122"/>
            </a:endParaRPr>
          </a:p>
          <a:p>
            <a:pPr lvl="1"/>
            <a:r>
              <a:rPr lang="zh-CN" altLang="en-US" kern="0" dirty="0">
                <a:latin typeface="微软雅黑" panose="020B0503020204020204" pitchFamily="34" charset="-122"/>
                <a:ea typeface="微软雅黑" panose="020B0503020204020204" pitchFamily="34" charset="-122"/>
              </a:rPr>
              <a:t>物理量，如长、热、力、电、时间、频率等</a:t>
            </a:r>
            <a:endParaRPr lang="en-US" altLang="zh-CN" kern="0" dirty="0">
              <a:latin typeface="微软雅黑" panose="020B0503020204020204" pitchFamily="34" charset="-122"/>
              <a:ea typeface="微软雅黑" panose="020B0503020204020204" pitchFamily="34" charset="-122"/>
            </a:endParaRPr>
          </a:p>
          <a:p>
            <a:pPr lvl="1"/>
            <a:r>
              <a:rPr lang="zh-CN" altLang="en-US" kern="0" dirty="0">
                <a:latin typeface="微软雅黑" panose="020B0503020204020204" pitchFamily="34" charset="-122"/>
                <a:ea typeface="微软雅黑" panose="020B0503020204020204" pitchFamily="34" charset="-122"/>
              </a:rPr>
              <a:t>化学量、生物量等</a:t>
            </a:r>
            <a:endParaRPr lang="en-US" altLang="zh-CN" kern="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传感器</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2301" y="4261537"/>
            <a:ext cx="2016224" cy="1612979"/>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9543" y="2299779"/>
            <a:ext cx="1238250" cy="1333500"/>
          </a:xfrm>
          <a:prstGeom prst="rect">
            <a:avLst/>
          </a:prstGeom>
        </p:spPr>
      </p:pic>
      <p:sp>
        <p:nvSpPr>
          <p:cNvPr id="3" name="矩形 2"/>
          <p:cNvSpPr/>
          <p:nvPr/>
        </p:nvSpPr>
        <p:spPr>
          <a:xfrm>
            <a:off x="-13691" y="1223365"/>
            <a:ext cx="6354128" cy="721700"/>
          </a:xfrm>
          <a:prstGeom prst="rect">
            <a:avLst/>
          </a:prstGeom>
          <a:solidFill>
            <a:schemeClr val="accent1"/>
          </a:solidFill>
        </p:spPr>
        <p:txBody>
          <a:bodyPr wrap="square" tIns="144000" bIns="144000">
            <a:spAutoFit/>
          </a:bodyPr>
          <a:lstStyle/>
          <a:p>
            <a:pPr algn="ctr"/>
            <a:r>
              <a:rPr lang="zh-CN" altLang="en-US" sz="2800" b="1" kern="0" dirty="0">
                <a:solidFill>
                  <a:schemeClr val="bg1"/>
                </a:solidFill>
                <a:latin typeface="微软雅黑" panose="020B0503020204020204" pitchFamily="34" charset="-122"/>
                <a:ea typeface="微软雅黑" panose="020B0503020204020204" pitchFamily="34" charset="-122"/>
              </a:rPr>
              <a:t>测量装置，完成检测任务</a:t>
            </a:r>
            <a:endParaRPr lang="en-US" altLang="zh-CN" sz="2800" b="1" kern="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595035" y="6086523"/>
            <a:ext cx="2031325" cy="369332"/>
          </a:xfrm>
          <a:prstGeom prst="rect">
            <a:avLst/>
          </a:prstGeom>
        </p:spPr>
        <p:txBody>
          <a:bodyPr wrap="none">
            <a:spAutoFit/>
          </a:bodyPr>
          <a:lstStyle/>
          <a:p>
            <a:r>
              <a:rPr lang="zh-CN" altLang="en-US" kern="0" dirty="0">
                <a:latin typeface="微软雅黑" panose="020B0503020204020204" pitchFamily="34" charset="-122"/>
                <a:ea typeface="微软雅黑" panose="020B0503020204020204" pitchFamily="34" charset="-122"/>
              </a:rPr>
              <a:t>有一定的精确度</a:t>
            </a:r>
            <a:r>
              <a:rPr lang="en-US" altLang="zh-CN" kern="0" dirty="0">
                <a:latin typeface="微软雅黑" panose="020B0503020204020204" pitchFamily="34" charset="-122"/>
                <a:ea typeface="微软雅黑" panose="020B0503020204020204" pitchFamily="34" charset="-122"/>
              </a:rPr>
              <a:t>	</a:t>
            </a:r>
          </a:p>
        </p:txBody>
      </p:sp>
      <p:sp>
        <p:nvSpPr>
          <p:cNvPr id="8" name="内容占位符 2"/>
          <p:cNvSpPr txBox="1">
            <a:spLocks/>
          </p:cNvSpPr>
          <p:nvPr/>
        </p:nvSpPr>
        <p:spPr bwMode="auto">
          <a:xfrm>
            <a:off x="3759051" y="4479853"/>
            <a:ext cx="7919805" cy="193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lnSpc>
                <a:spcPct val="130000"/>
              </a:lnSpc>
              <a:spcBef>
                <a:spcPts val="1800"/>
              </a:spcBef>
              <a:buNone/>
            </a:pPr>
            <a:r>
              <a:rPr lang="zh-CN" altLang="en-US" b="1" kern="0" dirty="0">
                <a:latin typeface="微软雅黑" panose="020B0503020204020204" pitchFamily="34" charset="-122"/>
                <a:ea typeface="微软雅黑" panose="020B0503020204020204" pitchFamily="34" charset="-122"/>
              </a:rPr>
              <a:t>输出量</a:t>
            </a:r>
            <a:r>
              <a:rPr lang="zh-CN" altLang="en-US" kern="0" dirty="0">
                <a:latin typeface="微软雅黑" panose="020B0503020204020204" pitchFamily="34" charset="-122"/>
                <a:ea typeface="微软雅黑" panose="020B0503020204020204" pitchFamily="34" charset="-122"/>
              </a:rPr>
              <a:t>是某种物理量</a:t>
            </a:r>
            <a:endParaRPr lang="en-US" altLang="zh-CN" kern="0" dirty="0">
              <a:latin typeface="微软雅黑" panose="020B0503020204020204" pitchFamily="34" charset="-122"/>
              <a:ea typeface="微软雅黑" panose="020B0503020204020204" pitchFamily="34" charset="-122"/>
            </a:endParaRPr>
          </a:p>
          <a:p>
            <a:pPr lvl="1"/>
            <a:r>
              <a:rPr lang="zh-CN" altLang="en-US" kern="0" dirty="0">
                <a:latin typeface="微软雅黑" panose="020B0503020204020204" pitchFamily="34" charset="-122"/>
                <a:ea typeface="微软雅黑" panose="020B0503020204020204" pitchFamily="34" charset="-122"/>
              </a:rPr>
              <a:t>便于传输、转换、处理、显示等</a:t>
            </a:r>
            <a:endParaRPr lang="en-US" altLang="zh-CN" kern="0" dirty="0">
              <a:latin typeface="微软雅黑" panose="020B0503020204020204" pitchFamily="34" charset="-122"/>
              <a:ea typeface="微软雅黑" panose="020B0503020204020204" pitchFamily="34" charset="-122"/>
            </a:endParaRPr>
          </a:p>
          <a:p>
            <a:pPr lvl="1"/>
            <a:r>
              <a:rPr lang="zh-CN" altLang="en-US" kern="0" dirty="0">
                <a:latin typeface="微软雅黑" panose="020B0503020204020204" pitchFamily="34" charset="-122"/>
                <a:ea typeface="微软雅黑" panose="020B0503020204020204" pitchFamily="34" charset="-122"/>
              </a:rPr>
              <a:t>气、光、电量</a:t>
            </a:r>
            <a:endParaRPr lang="en-US" altLang="zh-CN"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193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1000"/>
                                        <p:tgtEl>
                                          <p:spTgt spid="8">
                                            <p:txEl>
                                              <p:pRg st="1" end="1"/>
                                            </p:txEl>
                                          </p:spTgt>
                                        </p:tgtEl>
                                      </p:cBhvr>
                                    </p:animEffect>
                                    <p:anim calcmode="lin" valueType="num">
                                      <p:cBhvr>
                                        <p:cTn id="36"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fade">
                                      <p:cBhvr>
                                        <p:cTn id="42" dur="1000"/>
                                        <p:tgtEl>
                                          <p:spTgt spid="8">
                                            <p:txEl>
                                              <p:pRg st="2" end="2"/>
                                            </p:txEl>
                                          </p:spTgt>
                                        </p:tgtEl>
                                      </p:cBhvr>
                                    </p:animEffect>
                                    <p:anim calcmode="lin" valueType="num">
                                      <p:cBhvr>
                                        <p:cTn id="4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手机传感器</a:t>
            </a:r>
            <a:endParaRPr lang="en-US" altLang="zh-CN" dirty="0"/>
          </a:p>
        </p:txBody>
      </p:sp>
      <p:pic>
        <p:nvPicPr>
          <p:cNvPr id="7" name="图片 6"/>
          <p:cNvPicPr>
            <a:picLocks noChangeAspect="1"/>
          </p:cNvPicPr>
          <p:nvPr/>
        </p:nvPicPr>
        <p:blipFill rotWithShape="1">
          <a:blip r:embed="rId3"/>
          <a:srcRect l="3266" t="22476" r="10139"/>
          <a:stretch/>
        </p:blipFill>
        <p:spPr>
          <a:xfrm>
            <a:off x="8792721" y="1572928"/>
            <a:ext cx="2719512" cy="1823759"/>
          </a:xfrm>
          <a:prstGeom prst="rect">
            <a:avLst/>
          </a:prstGeom>
        </p:spPr>
      </p:pic>
      <p:pic>
        <p:nvPicPr>
          <p:cNvPr id="9" name="图片 8"/>
          <p:cNvPicPr>
            <a:picLocks noChangeAspect="1"/>
          </p:cNvPicPr>
          <p:nvPr/>
        </p:nvPicPr>
        <p:blipFill>
          <a:blip r:embed="rId4"/>
          <a:stretch>
            <a:fillRect/>
          </a:stretch>
        </p:blipFill>
        <p:spPr>
          <a:xfrm>
            <a:off x="8984036" y="4539615"/>
            <a:ext cx="1982558" cy="1728192"/>
          </a:xfrm>
          <a:prstGeom prst="rect">
            <a:avLst/>
          </a:prstGeom>
        </p:spPr>
      </p:pic>
      <p:pic>
        <p:nvPicPr>
          <p:cNvPr id="11" name="图片 10"/>
          <p:cNvPicPr>
            <a:picLocks noChangeAspect="1"/>
          </p:cNvPicPr>
          <p:nvPr/>
        </p:nvPicPr>
        <p:blipFill>
          <a:blip r:embed="rId5"/>
          <a:stretch>
            <a:fillRect/>
          </a:stretch>
        </p:blipFill>
        <p:spPr>
          <a:xfrm>
            <a:off x="4927527" y="4550461"/>
            <a:ext cx="2523552" cy="1706500"/>
          </a:xfrm>
          <a:prstGeom prst="rect">
            <a:avLst/>
          </a:prstGeom>
        </p:spPr>
      </p:pic>
      <p:pic>
        <p:nvPicPr>
          <p:cNvPr id="8" name="图片 7"/>
          <p:cNvPicPr>
            <a:picLocks noChangeAspect="1"/>
          </p:cNvPicPr>
          <p:nvPr/>
        </p:nvPicPr>
        <p:blipFill>
          <a:blip r:embed="rId6"/>
          <a:stretch>
            <a:fillRect/>
          </a:stretch>
        </p:blipFill>
        <p:spPr>
          <a:xfrm>
            <a:off x="928706" y="4550461"/>
            <a:ext cx="2907407" cy="2061616"/>
          </a:xfrm>
          <a:prstGeom prst="rect">
            <a:avLst/>
          </a:prstGeom>
        </p:spPr>
      </p:pic>
      <p:pic>
        <p:nvPicPr>
          <p:cNvPr id="10" name="图片 9"/>
          <p:cNvPicPr>
            <a:picLocks noChangeAspect="1"/>
          </p:cNvPicPr>
          <p:nvPr/>
        </p:nvPicPr>
        <p:blipFill rotWithShape="1">
          <a:blip r:embed="rId7"/>
          <a:srcRect b="4753"/>
          <a:stretch/>
        </p:blipFill>
        <p:spPr>
          <a:xfrm>
            <a:off x="4394653" y="868651"/>
            <a:ext cx="3340033" cy="2319425"/>
          </a:xfrm>
          <a:prstGeom prst="rect">
            <a:avLst/>
          </a:prstGeom>
        </p:spPr>
      </p:pic>
      <p:pic>
        <p:nvPicPr>
          <p:cNvPr id="12" name="图片 11"/>
          <p:cNvPicPr>
            <a:picLocks noChangeAspect="1"/>
          </p:cNvPicPr>
          <p:nvPr/>
        </p:nvPicPr>
        <p:blipFill rotWithShape="1">
          <a:blip r:embed="rId8"/>
          <a:srcRect r="19090"/>
          <a:stretch/>
        </p:blipFill>
        <p:spPr>
          <a:xfrm>
            <a:off x="1213657" y="1404085"/>
            <a:ext cx="2122962" cy="1588614"/>
          </a:xfrm>
          <a:prstGeom prst="rect">
            <a:avLst/>
          </a:prstGeom>
        </p:spPr>
      </p:pic>
      <p:sp>
        <p:nvSpPr>
          <p:cNvPr id="4" name="矩形 3"/>
          <p:cNvSpPr/>
          <p:nvPr/>
        </p:nvSpPr>
        <p:spPr>
          <a:xfrm>
            <a:off x="507537" y="3543968"/>
            <a:ext cx="3749744" cy="461665"/>
          </a:xfrm>
          <a:prstGeom prst="rect">
            <a:avLst/>
          </a:prstGeom>
        </p:spPr>
        <p:txBody>
          <a:bodyPr wrap="none">
            <a:spAutoFit/>
          </a:bodyPr>
          <a:lstStyle/>
          <a:p>
            <a:r>
              <a:rPr lang="zh-CN" altLang="en-US" sz="2400" dirty="0"/>
              <a:t>三轴加速度计</a:t>
            </a:r>
            <a:r>
              <a:rPr lang="en-US" altLang="zh-CN" sz="2400" dirty="0"/>
              <a:t>+</a:t>
            </a:r>
            <a:r>
              <a:rPr lang="zh-CN" altLang="en-US" sz="2400" dirty="0"/>
              <a:t>三轴陀螺仪</a:t>
            </a:r>
            <a:endParaRPr lang="en-US" altLang="zh-CN" sz="2400" dirty="0"/>
          </a:p>
        </p:txBody>
      </p:sp>
      <p:sp>
        <p:nvSpPr>
          <p:cNvPr id="13" name="矩形 12"/>
          <p:cNvSpPr/>
          <p:nvPr/>
        </p:nvSpPr>
        <p:spPr>
          <a:xfrm>
            <a:off x="5327529" y="3543968"/>
            <a:ext cx="1723549" cy="461665"/>
          </a:xfrm>
          <a:prstGeom prst="rect">
            <a:avLst/>
          </a:prstGeom>
        </p:spPr>
        <p:txBody>
          <a:bodyPr wrap="none">
            <a:spAutoFit/>
          </a:bodyPr>
          <a:lstStyle/>
          <a:p>
            <a:r>
              <a:rPr lang="zh-CN" altLang="en-US" sz="2400" dirty="0"/>
              <a:t>方向感应器</a:t>
            </a:r>
            <a:endParaRPr lang="en-US" altLang="zh-CN" sz="2400" dirty="0"/>
          </a:p>
        </p:txBody>
      </p:sp>
      <p:sp>
        <p:nvSpPr>
          <p:cNvPr id="14" name="矩形 13"/>
          <p:cNvSpPr/>
          <p:nvPr/>
        </p:nvSpPr>
        <p:spPr>
          <a:xfrm>
            <a:off x="8254331" y="3543968"/>
            <a:ext cx="3441968" cy="461665"/>
          </a:xfrm>
          <a:prstGeom prst="rect">
            <a:avLst/>
          </a:prstGeom>
        </p:spPr>
        <p:txBody>
          <a:bodyPr wrap="none">
            <a:spAutoFit/>
          </a:bodyPr>
          <a:lstStyle/>
          <a:p>
            <a:r>
              <a:rPr lang="zh-CN" altLang="en-US" sz="2400" dirty="0"/>
              <a:t>距离感应器</a:t>
            </a:r>
            <a:r>
              <a:rPr lang="en-US" altLang="zh-CN" sz="2400" dirty="0"/>
              <a:t>+</a:t>
            </a:r>
            <a:r>
              <a:rPr lang="zh-CN" altLang="en-US" sz="2400" dirty="0"/>
              <a:t>光线感应器</a:t>
            </a:r>
            <a:endParaRPr lang="en-US" altLang="zh-CN" sz="2400" dirty="0"/>
          </a:p>
        </p:txBody>
      </p:sp>
    </p:spTree>
    <p:extLst>
      <p:ext uri="{BB962C8B-B14F-4D97-AF65-F5344CB8AC3E}">
        <p14:creationId xmlns:p14="http://schemas.microsoft.com/office/powerpoint/2010/main" val="2797144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dirty="0"/>
              <a:t>DFWMAC</a:t>
            </a:r>
            <a:endParaRPr lang="zh-CN" altLang="en-US" dirty="0"/>
          </a:p>
        </p:txBody>
      </p:sp>
      <p:sp>
        <p:nvSpPr>
          <p:cNvPr id="1413123" name="Rectangle 3"/>
          <p:cNvSpPr>
            <a:spLocks noGrp="1" noChangeArrowheads="1"/>
          </p:cNvSpPr>
          <p:nvPr>
            <p:ph type="body" idx="1"/>
          </p:nvPr>
        </p:nvSpPr>
        <p:spPr>
          <a:xfrm>
            <a:off x="1149019" y="1154197"/>
            <a:ext cx="9900056" cy="737139"/>
          </a:xfrm>
        </p:spPr>
        <p:txBody>
          <a:bodyPr>
            <a:normAutofit/>
          </a:bodyPr>
          <a:lstStyle/>
          <a:p>
            <a:pPr marL="0" indent="0" algn="ctr">
              <a:buNone/>
            </a:pPr>
            <a:r>
              <a:rPr lang="en-US" altLang="zh-CN" dirty="0"/>
              <a:t>Distributed Foundation Wireless </a:t>
            </a:r>
            <a:r>
              <a:rPr lang="en-US" altLang="zh-CN" b="1" dirty="0">
                <a:solidFill>
                  <a:schemeClr val="accent1"/>
                </a:solidFill>
              </a:rPr>
              <a:t>M</a:t>
            </a:r>
            <a:r>
              <a:rPr lang="en-US" altLang="zh-CN" b="1" dirty="0"/>
              <a:t>edia </a:t>
            </a:r>
            <a:r>
              <a:rPr lang="en-US" altLang="zh-CN" b="1" dirty="0">
                <a:solidFill>
                  <a:schemeClr val="accent1"/>
                </a:solidFill>
              </a:rPr>
              <a:t>A</a:t>
            </a:r>
            <a:r>
              <a:rPr lang="en-US" altLang="zh-CN" b="1" dirty="0"/>
              <a:t>ccess </a:t>
            </a:r>
            <a:r>
              <a:rPr lang="en-US" altLang="zh-CN" b="1" dirty="0">
                <a:solidFill>
                  <a:schemeClr val="accent1"/>
                </a:solidFill>
              </a:rPr>
              <a:t>C</a:t>
            </a:r>
            <a:r>
              <a:rPr lang="en-US" altLang="zh-CN" b="1" dirty="0"/>
              <a:t>ontrol</a:t>
            </a:r>
          </a:p>
          <a:p>
            <a:pPr algn="ctr" eaLnBrk="1" hangingPunct="1"/>
            <a:endParaRPr lang="zh-CN" altLang="en-US" dirty="0"/>
          </a:p>
        </p:txBody>
      </p:sp>
      <p:graphicFrame>
        <p:nvGraphicFramePr>
          <p:cNvPr id="1413125" name="Object 5"/>
          <p:cNvGraphicFramePr>
            <a:graphicFrameLocks noChangeAspect="1"/>
          </p:cNvGraphicFramePr>
          <p:nvPr>
            <p:extLst>
              <p:ext uri="{D42A27DB-BD31-4B8C-83A1-F6EECF244321}">
                <p14:modId xmlns:p14="http://schemas.microsoft.com/office/powerpoint/2010/main" val="2241246235"/>
              </p:ext>
            </p:extLst>
          </p:nvPr>
        </p:nvGraphicFramePr>
        <p:xfrm>
          <a:off x="1735429" y="4451304"/>
          <a:ext cx="2339975" cy="1568450"/>
        </p:xfrm>
        <a:graphic>
          <a:graphicData uri="http://schemas.openxmlformats.org/presentationml/2006/ole">
            <mc:AlternateContent xmlns:mc="http://schemas.openxmlformats.org/markup-compatibility/2006">
              <mc:Choice xmlns:v="urn:schemas-microsoft-com:vml" Requires="v">
                <p:oleObj spid="_x0000_s42164" name="Visio" r:id="rId4" imgW="2857444" imgH="1915645" progId="Visio.Drawing.11">
                  <p:embed/>
                </p:oleObj>
              </mc:Choice>
              <mc:Fallback>
                <p:oleObj name="Visio" r:id="rId4" imgW="2857444" imgH="1915645" progId="Visio.Drawing.11">
                  <p:embed/>
                  <p:pic>
                    <p:nvPicPr>
                      <p:cNvPr id="14131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5429" y="4451304"/>
                        <a:ext cx="233997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13126" name="Object 6"/>
          <p:cNvGraphicFramePr>
            <a:graphicFrameLocks noChangeAspect="1"/>
          </p:cNvGraphicFramePr>
          <p:nvPr>
            <p:extLst>
              <p:ext uri="{D42A27DB-BD31-4B8C-83A1-F6EECF244321}">
                <p14:modId xmlns:p14="http://schemas.microsoft.com/office/powerpoint/2010/main" val="421209847"/>
              </p:ext>
            </p:extLst>
          </p:nvPr>
        </p:nvGraphicFramePr>
        <p:xfrm>
          <a:off x="1735429" y="2192844"/>
          <a:ext cx="2376487" cy="1600200"/>
        </p:xfrm>
        <a:graphic>
          <a:graphicData uri="http://schemas.openxmlformats.org/presentationml/2006/ole">
            <mc:AlternateContent xmlns:mc="http://schemas.openxmlformats.org/markup-compatibility/2006">
              <mc:Choice xmlns:v="urn:schemas-microsoft-com:vml" Requires="v">
                <p:oleObj spid="_x0000_s42165" name="Visio" r:id="rId6" imgW="2857444" imgH="1924654" progId="Visio.Drawing.11">
                  <p:embed/>
                </p:oleObj>
              </mc:Choice>
              <mc:Fallback>
                <p:oleObj name="Visio" r:id="rId6" imgW="2857444" imgH="1924654" progId="Visio.Drawing.11">
                  <p:embed/>
                  <p:pic>
                    <p:nvPicPr>
                      <p:cNvPr id="141312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5429" y="2192844"/>
                        <a:ext cx="237648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矩形 1"/>
          <p:cNvSpPr/>
          <p:nvPr/>
        </p:nvSpPr>
        <p:spPr>
          <a:xfrm>
            <a:off x="4483374" y="2176882"/>
            <a:ext cx="6096000" cy="954107"/>
          </a:xfrm>
          <a:prstGeom prst="rect">
            <a:avLst/>
          </a:prstGeom>
        </p:spPr>
        <p:txBody>
          <a:bodyPr>
            <a:spAutoFit/>
          </a:bodyPr>
          <a:lstStyle/>
          <a:p>
            <a:pPr marL="0" lvl="2"/>
            <a:r>
              <a:rPr lang="zh-CN" altLang="en-US" sz="2800" b="1" dirty="0">
                <a:latin typeface="微软雅黑" panose="020B0503020204020204" pitchFamily="34" charset="-122"/>
                <a:ea typeface="微软雅黑" panose="020B0503020204020204" pitchFamily="34" charset="-122"/>
              </a:rPr>
              <a:t>点协调功能</a:t>
            </a:r>
            <a:r>
              <a:rPr lang="en-US" altLang="zh-CN" sz="2800" b="1" dirty="0">
                <a:latin typeface="微软雅黑" panose="020B0503020204020204" pitchFamily="34" charset="-122"/>
                <a:ea typeface="微软雅黑" panose="020B0503020204020204" pitchFamily="34" charset="-122"/>
              </a:rPr>
              <a:t>PCF</a:t>
            </a:r>
          </a:p>
          <a:p>
            <a:pPr marL="0" lvl="2"/>
            <a:r>
              <a:rPr lang="en-US" altLang="zh-CN" sz="2800" dirty="0">
                <a:latin typeface="微软雅黑" panose="020B0503020204020204" pitchFamily="34" charset="-122"/>
                <a:ea typeface="微软雅黑" panose="020B0503020204020204" pitchFamily="34" charset="-122"/>
              </a:rPr>
              <a:t>Point Coordination Function</a:t>
            </a:r>
            <a:endParaRPr lang="zh-CN" altLang="en-US" sz="2800" dirty="0">
              <a:latin typeface="微软雅黑" panose="020B0503020204020204" pitchFamily="34" charset="-122"/>
              <a:ea typeface="微软雅黑" panose="020B0503020204020204" pitchFamily="34" charset="-122"/>
            </a:endParaRPr>
          </a:p>
        </p:txBody>
      </p:sp>
      <p:sp>
        <p:nvSpPr>
          <p:cNvPr id="3" name="矩形 2"/>
          <p:cNvSpPr/>
          <p:nvPr/>
        </p:nvSpPr>
        <p:spPr>
          <a:xfrm>
            <a:off x="4560286" y="4451304"/>
            <a:ext cx="6096000" cy="954107"/>
          </a:xfrm>
          <a:prstGeom prst="rect">
            <a:avLst/>
          </a:prstGeom>
        </p:spPr>
        <p:txBody>
          <a:bodyPr>
            <a:spAutoFit/>
          </a:bodyPr>
          <a:lstStyle/>
          <a:p>
            <a:pPr marL="0" lvl="2"/>
            <a:r>
              <a:rPr lang="zh-CN" altLang="en-US" sz="2800" b="1" dirty="0">
                <a:latin typeface="微软雅黑" panose="020B0503020204020204" pitchFamily="34" charset="-122"/>
                <a:ea typeface="微软雅黑" panose="020B0503020204020204" pitchFamily="34" charset="-122"/>
              </a:rPr>
              <a:t>分布协调功能</a:t>
            </a:r>
            <a:r>
              <a:rPr lang="en-US" altLang="zh-CN" sz="2800" b="1" dirty="0">
                <a:latin typeface="微软雅黑" panose="020B0503020204020204" pitchFamily="34" charset="-122"/>
                <a:ea typeface="微软雅黑" panose="020B0503020204020204" pitchFamily="34" charset="-122"/>
              </a:rPr>
              <a:t>DCF</a:t>
            </a:r>
          </a:p>
          <a:p>
            <a:pPr marL="0" lvl="2"/>
            <a:r>
              <a:rPr lang="en-US" altLang="zh-CN" sz="2800" dirty="0">
                <a:latin typeface="微软雅黑" panose="020B0503020204020204" pitchFamily="34" charset="-122"/>
                <a:ea typeface="微软雅黑" panose="020B0503020204020204" pitchFamily="34" charset="-122"/>
              </a:rPr>
              <a:t>Distributed Coordination Function</a:t>
            </a:r>
            <a:endParaRPr lang="zh-CN" altLang="en-US" sz="2800" dirty="0">
              <a:latin typeface="微软雅黑" panose="020B0503020204020204" pitchFamily="34" charset="-122"/>
              <a:ea typeface="微软雅黑" panose="020B0503020204020204" pitchFamily="34" charset="-122"/>
            </a:endParaRPr>
          </a:p>
        </p:txBody>
      </p:sp>
      <p:sp>
        <p:nvSpPr>
          <p:cNvPr id="4" name="矩形 3"/>
          <p:cNvSpPr/>
          <p:nvPr/>
        </p:nvSpPr>
        <p:spPr>
          <a:xfrm>
            <a:off x="4560286" y="5393642"/>
            <a:ext cx="3485249" cy="523220"/>
          </a:xfrm>
          <a:prstGeom prst="rect">
            <a:avLst/>
          </a:prstGeom>
        </p:spPr>
        <p:txBody>
          <a:bodyPr wrap="none">
            <a:spAutoFit/>
          </a:bodyPr>
          <a:lstStyle/>
          <a:p>
            <a:r>
              <a:rPr lang="en-US" altLang="zh-CN" sz="2800" dirty="0">
                <a:solidFill>
                  <a:srgbClr val="333333"/>
                </a:solidFill>
                <a:latin typeface="arial" panose="020B0604020202020204" pitchFamily="34" charset="0"/>
              </a:rPr>
              <a:t>CSMA/CA+ACK</a:t>
            </a:r>
            <a:r>
              <a:rPr lang="zh-CN" altLang="en-US" sz="2800" dirty="0"/>
              <a:t>结合</a:t>
            </a:r>
            <a:endParaRPr lang="en-US" altLang="zh-CN" sz="2800" dirty="0">
              <a:solidFill>
                <a:srgbClr val="333333"/>
              </a:solidFill>
              <a:latin typeface="arial" panose="020B0604020202020204" pitchFamily="34" charset="0"/>
            </a:endParaRPr>
          </a:p>
        </p:txBody>
      </p:sp>
      <p:sp>
        <p:nvSpPr>
          <p:cNvPr id="20" name="矩形 19"/>
          <p:cNvSpPr/>
          <p:nvPr/>
        </p:nvSpPr>
        <p:spPr>
          <a:xfrm>
            <a:off x="4560286" y="3130989"/>
            <a:ext cx="2797561" cy="523220"/>
          </a:xfrm>
          <a:prstGeom prst="rect">
            <a:avLst/>
          </a:prstGeom>
        </p:spPr>
        <p:txBody>
          <a:bodyPr wrap="none">
            <a:spAutoFit/>
          </a:bodyPr>
          <a:lstStyle/>
          <a:p>
            <a:r>
              <a:rPr lang="zh-CN" altLang="en-US" sz="2800" dirty="0">
                <a:solidFill>
                  <a:srgbClr val="333333"/>
                </a:solidFill>
                <a:latin typeface="arial" panose="020B0604020202020204" pitchFamily="34" charset="0"/>
              </a:rPr>
              <a:t>协调点</a:t>
            </a:r>
            <a:r>
              <a:rPr lang="en-US" altLang="zh-CN" sz="2800" dirty="0">
                <a:solidFill>
                  <a:srgbClr val="333333"/>
                </a:solidFill>
                <a:latin typeface="arial" panose="020B0604020202020204" pitchFamily="34" charset="0"/>
              </a:rPr>
              <a:t>/</a:t>
            </a:r>
            <a:r>
              <a:rPr lang="zh-CN" altLang="en-US" sz="2800" dirty="0">
                <a:solidFill>
                  <a:srgbClr val="333333"/>
                </a:solidFill>
                <a:latin typeface="arial" panose="020B0604020202020204" pitchFamily="34" charset="0"/>
              </a:rPr>
              <a:t>轮询机制</a:t>
            </a:r>
            <a:endParaRPr lang="en-US" altLang="zh-CN" sz="2800" dirty="0">
              <a:solidFill>
                <a:srgbClr val="333333"/>
              </a:solidFill>
              <a:latin typeface="arial" panose="020B0604020202020204" pitchFamily="34" charset="0"/>
            </a:endParaRPr>
          </a:p>
        </p:txBody>
      </p:sp>
    </p:spTree>
    <p:extLst>
      <p:ext uri="{BB962C8B-B14F-4D97-AF65-F5344CB8AC3E}">
        <p14:creationId xmlns:p14="http://schemas.microsoft.com/office/powerpoint/2010/main" val="2644703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1413125"/>
                                        </p:tgtEl>
                                        <p:attrNameLst>
                                          <p:attrName>style.visibility</p:attrName>
                                        </p:attrNameLst>
                                      </p:cBhvr>
                                      <p:to>
                                        <p:strVal val="visible"/>
                                      </p:to>
                                    </p:set>
                                    <p:animEffect transition="in" filter="blinds(horizontal)">
                                      <p:cBhvr>
                                        <p:cTn id="7" dur="500"/>
                                        <p:tgtEl>
                                          <p:spTgt spid="1413125"/>
                                        </p:tgtEl>
                                      </p:cBhvr>
                                    </p:animEffect>
                                  </p:childTnLst>
                                </p:cTn>
                              </p:par>
                              <p:par>
                                <p:cTn id="8" presetID="3" presetClass="entr" presetSubtype="10" fill="hold" nodeType="withEffect">
                                  <p:stCondLst>
                                    <p:cond delay="0"/>
                                  </p:stCondLst>
                                  <p:childTnLst>
                                    <p:set>
                                      <p:cBhvr>
                                        <p:cTn id="9" dur="1" fill="hold">
                                          <p:stCondLst>
                                            <p:cond delay="0"/>
                                          </p:stCondLst>
                                        </p:cTn>
                                        <p:tgtEl>
                                          <p:spTgt spid="1413126"/>
                                        </p:tgtEl>
                                        <p:attrNameLst>
                                          <p:attrName>style.visibility</p:attrName>
                                        </p:attrNameLst>
                                      </p:cBhvr>
                                      <p:to>
                                        <p:strVal val="visible"/>
                                      </p:to>
                                    </p:set>
                                    <p:animEffect transition="in" filter="blinds(horizontal)">
                                      <p:cBhvr>
                                        <p:cTn id="10" dur="500"/>
                                        <p:tgtEl>
                                          <p:spTgt spid="1413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网络节点</a:t>
            </a:r>
          </a:p>
        </p:txBody>
      </p:sp>
      <p:sp>
        <p:nvSpPr>
          <p:cNvPr id="3" name="内容占位符 2"/>
          <p:cNvSpPr>
            <a:spLocks noGrp="1"/>
          </p:cNvSpPr>
          <p:nvPr>
            <p:ph idx="1"/>
          </p:nvPr>
        </p:nvSpPr>
        <p:spPr>
          <a:xfrm>
            <a:off x="3028886" y="1288370"/>
            <a:ext cx="7772400" cy="5384570"/>
          </a:xfrm>
        </p:spPr>
        <p:txBody>
          <a:bodyPr>
            <a:normAutofit fontScale="92500"/>
          </a:bodyPr>
          <a:lstStyle/>
          <a:p>
            <a:pPr marL="0" lvl="1" indent="0">
              <a:spcBef>
                <a:spcPts val="1200"/>
              </a:spcBef>
              <a:buNone/>
            </a:pPr>
            <a:r>
              <a:rPr lang="zh-CN" altLang="en-US" sz="2800" b="1" dirty="0"/>
              <a:t>传感单元</a:t>
            </a:r>
            <a:endParaRPr lang="en-US" altLang="zh-CN" sz="2800" b="1" dirty="0"/>
          </a:p>
          <a:p>
            <a:pPr marL="0" lvl="1" indent="0">
              <a:buNone/>
            </a:pPr>
            <a:r>
              <a:rPr lang="zh-CN" altLang="en-US" dirty="0">
                <a:solidFill>
                  <a:schemeClr val="tx1">
                    <a:lumMod val="65000"/>
                    <a:lumOff val="35000"/>
                  </a:schemeClr>
                </a:solidFill>
              </a:rPr>
              <a:t>传感器和模数转换功能模块组成</a:t>
            </a:r>
            <a:endParaRPr lang="en-US" altLang="zh-CN" dirty="0">
              <a:solidFill>
                <a:schemeClr val="tx1">
                  <a:lumMod val="65000"/>
                  <a:lumOff val="35000"/>
                </a:schemeClr>
              </a:solidFill>
            </a:endParaRPr>
          </a:p>
          <a:p>
            <a:pPr marL="0" lvl="1" indent="0">
              <a:spcBef>
                <a:spcPts val="1800"/>
              </a:spcBef>
              <a:buNone/>
            </a:pPr>
            <a:r>
              <a:rPr lang="zh-CN" altLang="en-US" sz="2800" b="1" dirty="0"/>
              <a:t>处理单元</a:t>
            </a:r>
            <a:endParaRPr lang="en-US" altLang="zh-CN" sz="2800" dirty="0"/>
          </a:p>
          <a:p>
            <a:pPr marL="0" lvl="1" indent="0">
              <a:buNone/>
            </a:pPr>
            <a:r>
              <a:rPr lang="zh-CN" altLang="en-US" dirty="0">
                <a:solidFill>
                  <a:schemeClr val="tx1">
                    <a:lumMod val="65000"/>
                    <a:lumOff val="35000"/>
                  </a:schemeClr>
                </a:solidFill>
              </a:rPr>
              <a:t>由嵌入式系统构成，包括</a:t>
            </a:r>
            <a:r>
              <a:rPr lang="en-US" altLang="zh-CN" dirty="0">
                <a:solidFill>
                  <a:schemeClr val="tx1">
                    <a:lumMod val="65000"/>
                    <a:lumOff val="35000"/>
                  </a:schemeClr>
                </a:solidFill>
              </a:rPr>
              <a:t>CPU</a:t>
            </a:r>
            <a:r>
              <a:rPr lang="zh-CN" altLang="en-US" dirty="0">
                <a:solidFill>
                  <a:schemeClr val="tx1">
                    <a:lumMod val="65000"/>
                    <a:lumOff val="35000"/>
                  </a:schemeClr>
                </a:solidFill>
              </a:rPr>
              <a:t>、存储器、嵌入式操作系统等</a:t>
            </a:r>
            <a:endParaRPr lang="en-US" altLang="zh-CN" dirty="0">
              <a:solidFill>
                <a:schemeClr val="tx1">
                  <a:lumMod val="65000"/>
                  <a:lumOff val="35000"/>
                </a:schemeClr>
              </a:solidFill>
            </a:endParaRPr>
          </a:p>
          <a:p>
            <a:pPr marL="0" lvl="1" indent="0">
              <a:spcBef>
                <a:spcPts val="1200"/>
              </a:spcBef>
              <a:buNone/>
            </a:pPr>
            <a:r>
              <a:rPr lang="zh-CN" altLang="en-US" sz="2800" b="1" dirty="0"/>
              <a:t>通信单元</a:t>
            </a:r>
            <a:endParaRPr lang="en-US" altLang="zh-CN" sz="2800" b="1" dirty="0"/>
          </a:p>
          <a:p>
            <a:pPr marL="0" lvl="1" indent="0">
              <a:buNone/>
            </a:pPr>
            <a:r>
              <a:rPr lang="zh-CN" altLang="en-US" dirty="0">
                <a:solidFill>
                  <a:schemeClr val="tx1">
                    <a:lumMod val="65000"/>
                    <a:lumOff val="35000"/>
                  </a:schemeClr>
                </a:solidFill>
              </a:rPr>
              <a:t>由无线通信模块组成</a:t>
            </a:r>
            <a:endParaRPr lang="en-US" altLang="zh-CN" dirty="0">
              <a:solidFill>
                <a:schemeClr val="tx1">
                  <a:lumMod val="65000"/>
                  <a:lumOff val="35000"/>
                </a:schemeClr>
              </a:solidFill>
            </a:endParaRPr>
          </a:p>
          <a:p>
            <a:pPr marL="0" lvl="1" indent="0">
              <a:spcBef>
                <a:spcPts val="1200"/>
              </a:spcBef>
              <a:buNone/>
            </a:pPr>
            <a:r>
              <a:rPr lang="zh-CN" altLang="en-US" sz="2800" b="1" dirty="0"/>
              <a:t>电源部分</a:t>
            </a:r>
            <a:endParaRPr lang="en-US" altLang="zh-CN" sz="2800" b="1" dirty="0"/>
          </a:p>
          <a:p>
            <a:pPr marL="0" lvl="1" indent="0">
              <a:spcBef>
                <a:spcPts val="1800"/>
              </a:spcBef>
              <a:buNone/>
            </a:pPr>
            <a:r>
              <a:rPr lang="zh-CN" altLang="en-US" sz="2800" b="1" dirty="0"/>
              <a:t>其它功能单元</a:t>
            </a:r>
            <a:endParaRPr lang="en-US" altLang="zh-CN" sz="2800" b="1" dirty="0"/>
          </a:p>
          <a:p>
            <a:pPr marL="0" lvl="1" indent="0">
              <a:buNone/>
            </a:pPr>
            <a:r>
              <a:rPr lang="zh-CN" altLang="en-US" dirty="0">
                <a:solidFill>
                  <a:schemeClr val="tx1">
                    <a:lumMod val="65000"/>
                    <a:lumOff val="35000"/>
                  </a:schemeClr>
                </a:solidFill>
              </a:rPr>
              <a:t>定位系统、运动系统以及发电装置等</a:t>
            </a:r>
          </a:p>
        </p:txBody>
      </p:sp>
      <p:cxnSp>
        <p:nvCxnSpPr>
          <p:cNvPr id="5" name="直接连接符 4"/>
          <p:cNvCxnSpPr/>
          <p:nvPr/>
        </p:nvCxnSpPr>
        <p:spPr>
          <a:xfrm>
            <a:off x="3146421" y="2399540"/>
            <a:ext cx="7245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146421" y="3582085"/>
            <a:ext cx="7245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146421" y="4646956"/>
            <a:ext cx="7245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146421" y="5434035"/>
            <a:ext cx="724575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866695" y="1448102"/>
            <a:ext cx="808525" cy="808525"/>
          </a:xfrm>
          <a:prstGeom prst="rect">
            <a:avLst/>
          </a:prstGeom>
        </p:spPr>
      </p:pic>
      <p:pic>
        <p:nvPicPr>
          <p:cNvPr id="4" name="图片 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1863083" y="2501699"/>
            <a:ext cx="815749" cy="815749"/>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9556" y="3612395"/>
            <a:ext cx="782802" cy="728188"/>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3083" y="4552405"/>
            <a:ext cx="815749" cy="815749"/>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4606" y="5496852"/>
            <a:ext cx="932702" cy="932702"/>
          </a:xfrm>
          <a:prstGeom prst="rect">
            <a:avLst/>
          </a:prstGeom>
        </p:spPr>
      </p:pic>
    </p:spTree>
    <p:extLst>
      <p:ext uri="{BB962C8B-B14F-4D97-AF65-F5344CB8AC3E}">
        <p14:creationId xmlns:p14="http://schemas.microsoft.com/office/powerpoint/2010/main" val="179195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节点内部结构</a:t>
            </a:r>
          </a:p>
        </p:txBody>
      </p:sp>
      <p:sp>
        <p:nvSpPr>
          <p:cNvPr id="9" name="标题 1"/>
          <p:cNvSpPr txBox="1">
            <a:spLocks/>
          </p:cNvSpPr>
          <p:nvPr/>
        </p:nvSpPr>
        <p:spPr>
          <a:xfrm>
            <a:off x="1004864" y="1223760"/>
            <a:ext cx="1437394" cy="802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b="1" dirty="0"/>
              <a:t>感知</a:t>
            </a:r>
          </a:p>
        </p:txBody>
      </p:sp>
      <p:sp>
        <p:nvSpPr>
          <p:cNvPr id="10" name="标题 1"/>
          <p:cNvSpPr txBox="1">
            <a:spLocks/>
          </p:cNvSpPr>
          <p:nvPr/>
        </p:nvSpPr>
        <p:spPr>
          <a:xfrm>
            <a:off x="5267087" y="1223759"/>
            <a:ext cx="1437394" cy="802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b="1" dirty="0"/>
              <a:t>控制</a:t>
            </a:r>
          </a:p>
        </p:txBody>
      </p:sp>
      <p:sp>
        <p:nvSpPr>
          <p:cNvPr id="11" name="标题 1"/>
          <p:cNvSpPr txBox="1">
            <a:spLocks/>
          </p:cNvSpPr>
          <p:nvPr/>
        </p:nvSpPr>
        <p:spPr>
          <a:xfrm>
            <a:off x="9768624" y="1149070"/>
            <a:ext cx="1437394" cy="8020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b="1" dirty="0"/>
              <a:t>传输</a:t>
            </a:r>
          </a:p>
        </p:txBody>
      </p:sp>
      <p:sp>
        <p:nvSpPr>
          <p:cNvPr id="12" name="矩形 11"/>
          <p:cNvSpPr/>
          <p:nvPr/>
        </p:nvSpPr>
        <p:spPr>
          <a:xfrm>
            <a:off x="1723561" y="5693921"/>
            <a:ext cx="8985702" cy="721700"/>
          </a:xfrm>
          <a:prstGeom prst="rect">
            <a:avLst/>
          </a:prstGeom>
          <a:solidFill>
            <a:schemeClr val="accent1"/>
          </a:solidFill>
          <a:ln>
            <a:solidFill>
              <a:schemeClr val="tx2">
                <a:lumMod val="60000"/>
                <a:lumOff val="40000"/>
              </a:schemeClr>
            </a:solidFill>
          </a:ln>
        </p:spPr>
        <p:txBody>
          <a:bodyPr wrap="none" lIns="360000" tIns="144000" rIns="360000" bIns="144000">
            <a:spAutoFit/>
          </a:bodyPr>
          <a:lstStyle/>
          <a:p>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传感器网络实现了</a:t>
            </a:r>
            <a:r>
              <a:rPr lang="zh-CN"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数据的采集、处理和传输</a:t>
            </a:r>
            <a:r>
              <a:rPr lang="zh-CN"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三种功能</a:t>
            </a:r>
            <a:endPar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p:nvSpPr>
        <p:spPr>
          <a:xfrm>
            <a:off x="798490" y="1994077"/>
            <a:ext cx="1545465"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传感器</a:t>
            </a:r>
          </a:p>
        </p:txBody>
      </p:sp>
      <p:sp>
        <p:nvSpPr>
          <p:cNvPr id="14" name="矩形 13"/>
          <p:cNvSpPr/>
          <p:nvPr/>
        </p:nvSpPr>
        <p:spPr>
          <a:xfrm>
            <a:off x="384219" y="3983865"/>
            <a:ext cx="2371860"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信号调制电路</a:t>
            </a:r>
          </a:p>
        </p:txBody>
      </p:sp>
      <p:cxnSp>
        <p:nvCxnSpPr>
          <p:cNvPr id="15" name="直接箭头连接符 14"/>
          <p:cNvCxnSpPr>
            <a:stCxn id="13" idx="2"/>
            <a:endCxn id="14" idx="0"/>
          </p:cNvCxnSpPr>
          <p:nvPr/>
        </p:nvCxnSpPr>
        <p:spPr>
          <a:xfrm flipH="1">
            <a:off x="1570149" y="2638021"/>
            <a:ext cx="1074" cy="1345844"/>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63493" y="3983865"/>
            <a:ext cx="2193702"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A/D</a:t>
            </a:r>
            <a:r>
              <a:rPr lang="zh-CN" altLang="en-US" sz="2800" dirty="0">
                <a:latin typeface="微软雅黑" panose="020B0503020204020204" pitchFamily="34" charset="-122"/>
                <a:ea typeface="微软雅黑" panose="020B0503020204020204" pitchFamily="34" charset="-122"/>
              </a:rPr>
              <a:t>转换器</a:t>
            </a:r>
          </a:p>
        </p:txBody>
      </p:sp>
      <p:sp>
        <p:nvSpPr>
          <p:cNvPr id="17" name="矩形 16"/>
          <p:cNvSpPr/>
          <p:nvPr/>
        </p:nvSpPr>
        <p:spPr>
          <a:xfrm>
            <a:off x="6964609" y="3983865"/>
            <a:ext cx="1899634"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微处理器</a:t>
            </a:r>
          </a:p>
        </p:txBody>
      </p:sp>
      <p:sp>
        <p:nvSpPr>
          <p:cNvPr id="18" name="矩形 17"/>
          <p:cNvSpPr/>
          <p:nvPr/>
        </p:nvSpPr>
        <p:spPr>
          <a:xfrm>
            <a:off x="9871656" y="3983865"/>
            <a:ext cx="1925392"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射频模块</a:t>
            </a:r>
          </a:p>
        </p:txBody>
      </p:sp>
      <p:sp>
        <p:nvSpPr>
          <p:cNvPr id="19" name="矩形 18"/>
          <p:cNvSpPr/>
          <p:nvPr/>
        </p:nvSpPr>
        <p:spPr>
          <a:xfrm>
            <a:off x="3391438" y="1994077"/>
            <a:ext cx="3408607"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电池、电源管理电路</a:t>
            </a:r>
          </a:p>
        </p:txBody>
      </p:sp>
      <p:sp>
        <p:nvSpPr>
          <p:cNvPr id="20" name="矩形 19"/>
          <p:cNvSpPr/>
          <p:nvPr/>
        </p:nvSpPr>
        <p:spPr>
          <a:xfrm>
            <a:off x="7494788" y="1994077"/>
            <a:ext cx="1508975" cy="64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存储器</a:t>
            </a:r>
          </a:p>
        </p:txBody>
      </p:sp>
      <p:cxnSp>
        <p:nvCxnSpPr>
          <p:cNvPr id="21" name="直接箭头连接符 20"/>
          <p:cNvCxnSpPr>
            <a:stCxn id="14" idx="3"/>
            <a:endCxn id="16" idx="1"/>
          </p:cNvCxnSpPr>
          <p:nvPr/>
        </p:nvCxnSpPr>
        <p:spPr>
          <a:xfrm>
            <a:off x="2756079" y="4305837"/>
            <a:ext cx="1007414" cy="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6" idx="3"/>
            <a:endCxn id="17" idx="1"/>
          </p:cNvCxnSpPr>
          <p:nvPr/>
        </p:nvCxnSpPr>
        <p:spPr>
          <a:xfrm>
            <a:off x="5957195" y="4305837"/>
            <a:ext cx="1007414" cy="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a:endCxn id="18" idx="1"/>
          </p:cNvCxnSpPr>
          <p:nvPr/>
        </p:nvCxnSpPr>
        <p:spPr>
          <a:xfrm>
            <a:off x="8864243" y="4305837"/>
            <a:ext cx="1007413" cy="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20" idx="2"/>
          </p:cNvCxnSpPr>
          <p:nvPr/>
        </p:nvCxnSpPr>
        <p:spPr>
          <a:xfrm flipV="1">
            <a:off x="8249275" y="2638021"/>
            <a:ext cx="1" cy="1345844"/>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7" idx="0"/>
            <a:endCxn id="19" idx="2"/>
          </p:cNvCxnSpPr>
          <p:nvPr/>
        </p:nvCxnSpPr>
        <p:spPr>
          <a:xfrm rot="16200000" flipV="1">
            <a:off x="5832162" y="1901601"/>
            <a:ext cx="1345844" cy="2818684"/>
          </a:xfrm>
          <a:prstGeom prst="bentConnector3">
            <a:avLst>
              <a:gd name="adj1" fmla="val 50000"/>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81082" y="1184856"/>
            <a:ext cx="0" cy="45333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9450947" y="1184856"/>
            <a:ext cx="0" cy="453336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386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4" name="矩形 3"/>
          <p:cNvSpPr/>
          <p:nvPr/>
        </p:nvSpPr>
        <p:spPr>
          <a:xfrm>
            <a:off x="8327572" y="5633357"/>
            <a:ext cx="3559628"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6" name="云形 5"/>
          <p:cNvSpPr/>
          <p:nvPr/>
        </p:nvSpPr>
        <p:spPr>
          <a:xfrm>
            <a:off x="3427851" y="1825121"/>
            <a:ext cx="2581064" cy="153856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rPr>
              <a:t>Internet</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7" name="椭圆 6"/>
          <p:cNvSpPr/>
          <p:nvPr/>
        </p:nvSpPr>
        <p:spPr>
          <a:xfrm>
            <a:off x="7838012" y="1244234"/>
            <a:ext cx="4098472" cy="4098472"/>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6331187" y="2977871"/>
            <a:ext cx="770600" cy="1130859"/>
          </a:xfrm>
          <a:prstGeom prst="rect">
            <a:avLst/>
          </a:prstGeom>
        </p:spPr>
      </p:pic>
      <p:pic>
        <p:nvPicPr>
          <p:cNvPr id="9" name="图片 8"/>
          <p:cNvPicPr>
            <a:picLocks noChangeAspect="1"/>
          </p:cNvPicPr>
          <p:nvPr/>
        </p:nvPicPr>
        <p:blipFill>
          <a:blip r:embed="rId5"/>
          <a:stretch>
            <a:fillRect/>
          </a:stretch>
        </p:blipFill>
        <p:spPr>
          <a:xfrm>
            <a:off x="3148967" y="4705498"/>
            <a:ext cx="1569990" cy="1360968"/>
          </a:xfrm>
          <a:prstGeom prst="rect">
            <a:avLst/>
          </a:prstGeom>
        </p:spPr>
      </p:pic>
      <p:sp>
        <p:nvSpPr>
          <p:cNvPr id="10" name="文本框 9"/>
          <p:cNvSpPr txBox="1"/>
          <p:nvPr/>
        </p:nvSpPr>
        <p:spPr>
          <a:xfrm>
            <a:off x="9093839" y="5742468"/>
            <a:ext cx="2394857" cy="523220"/>
          </a:xfrm>
          <a:prstGeom prst="rect">
            <a:avLst/>
          </a:prstGeom>
          <a:noFill/>
        </p:spPr>
        <p:txBody>
          <a:bodyPr wrap="square" rtlCol="0">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传感器节点</a:t>
            </a: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316515" y="2899589"/>
            <a:ext cx="440439" cy="440439"/>
          </a:xfrm>
          <a:prstGeom prst="rect">
            <a:avLst/>
          </a:prstGeom>
        </p:spPr>
      </p:pic>
      <p:pic>
        <p:nvPicPr>
          <p:cNvPr id="12" name="图片 1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314042" y="3443875"/>
            <a:ext cx="440439" cy="440439"/>
          </a:xfrm>
          <a:prstGeom prst="rect">
            <a:avLst/>
          </a:prstGeom>
        </p:spPr>
      </p:pic>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192814" y="4412704"/>
            <a:ext cx="440439" cy="440439"/>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434772" y="2409733"/>
            <a:ext cx="440439" cy="440439"/>
          </a:xfrm>
          <a:prstGeom prst="rect">
            <a:avLst/>
          </a:prstGeom>
        </p:spPr>
      </p:pic>
      <p:pic>
        <p:nvPicPr>
          <p:cNvPr id="15" name="图片 1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325915" y="3574503"/>
            <a:ext cx="440439" cy="440439"/>
          </a:xfrm>
          <a:prstGeom prst="rect">
            <a:avLst/>
          </a:prstGeom>
        </p:spPr>
      </p:pic>
      <p:pic>
        <p:nvPicPr>
          <p:cNvPr id="16" name="图片 1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893457" y="2317203"/>
            <a:ext cx="440439" cy="440439"/>
          </a:xfrm>
          <a:prstGeom prst="rect">
            <a:avLst/>
          </a:prstGeom>
        </p:spPr>
      </p:pic>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633686" y="2730861"/>
            <a:ext cx="440439" cy="440439"/>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300186" y="1952532"/>
            <a:ext cx="440439" cy="440439"/>
          </a:xfrm>
          <a:prstGeom prst="rect">
            <a:avLst/>
          </a:prstGeom>
        </p:spPr>
      </p:pic>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758872" y="1860003"/>
            <a:ext cx="440439" cy="440439"/>
          </a:xfrm>
          <a:prstGeom prst="rect">
            <a:avLst/>
          </a:prstGeom>
        </p:spPr>
      </p:pic>
      <p:pic>
        <p:nvPicPr>
          <p:cNvPr id="20" name="图片 1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017157" y="4363718"/>
            <a:ext cx="440439" cy="440439"/>
          </a:xfrm>
          <a:prstGeom prst="rect">
            <a:avLst/>
          </a:prstGeom>
        </p:spPr>
      </p:pic>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349172" y="3732347"/>
            <a:ext cx="440439" cy="440439"/>
          </a:xfrm>
          <a:prstGeom prst="rect">
            <a:avLst/>
          </a:prstGeom>
        </p:spPr>
      </p:pic>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636158" y="3035662"/>
            <a:ext cx="440439" cy="440439"/>
          </a:xfrm>
          <a:prstGeom prst="rect">
            <a:avLst/>
          </a:prstGeom>
        </p:spPr>
      </p:pic>
      <p:pic>
        <p:nvPicPr>
          <p:cNvPr id="23" name="图片 2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013201" y="1620520"/>
            <a:ext cx="440439" cy="440439"/>
          </a:xfrm>
          <a:prstGeom prst="rect">
            <a:avLst/>
          </a:prstGeom>
        </p:spPr>
      </p:pic>
      <p:pic>
        <p:nvPicPr>
          <p:cNvPr id="24" name="图片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867730" y="4140564"/>
            <a:ext cx="440439" cy="440439"/>
          </a:xfrm>
          <a:prstGeom prst="rect">
            <a:avLst/>
          </a:prstGeom>
        </p:spPr>
      </p:pic>
      <p:pic>
        <p:nvPicPr>
          <p:cNvPr id="25" name="图片 2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766787" y="5775307"/>
            <a:ext cx="440439" cy="440439"/>
          </a:xfrm>
          <a:prstGeom prst="rect">
            <a:avLst/>
          </a:prstGeom>
        </p:spPr>
      </p:pic>
      <p:sp>
        <p:nvSpPr>
          <p:cNvPr id="26" name="文本框 25"/>
          <p:cNvSpPr txBox="1"/>
          <p:nvPr/>
        </p:nvSpPr>
        <p:spPr>
          <a:xfrm>
            <a:off x="2856325" y="6101697"/>
            <a:ext cx="2394857"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控制中心</a:t>
            </a:r>
          </a:p>
        </p:txBody>
      </p:sp>
      <p:cxnSp>
        <p:nvCxnSpPr>
          <p:cNvPr id="27" name="直接箭头连接符 26"/>
          <p:cNvCxnSpPr>
            <a:stCxn id="6" idx="1"/>
            <a:endCxn id="9" idx="0"/>
          </p:cNvCxnSpPr>
          <p:nvPr/>
        </p:nvCxnSpPr>
        <p:spPr>
          <a:xfrm flipH="1">
            <a:off x="3933962" y="3362049"/>
            <a:ext cx="784421" cy="1343449"/>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6" idx="0"/>
            <a:endCxn id="8" idx="1"/>
          </p:cNvCxnSpPr>
          <p:nvPr/>
        </p:nvCxnSpPr>
        <p:spPr>
          <a:xfrm>
            <a:off x="6006764" y="2594404"/>
            <a:ext cx="324423" cy="948897"/>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8" idx="3"/>
            <a:endCxn id="14" idx="1"/>
          </p:cNvCxnSpPr>
          <p:nvPr/>
        </p:nvCxnSpPr>
        <p:spPr>
          <a:xfrm flipV="1">
            <a:off x="7101787" y="2629953"/>
            <a:ext cx="1332985" cy="913348"/>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4" idx="3"/>
            <a:endCxn id="11" idx="1"/>
          </p:cNvCxnSpPr>
          <p:nvPr/>
        </p:nvCxnSpPr>
        <p:spPr>
          <a:xfrm>
            <a:off x="8875211" y="2629953"/>
            <a:ext cx="441304" cy="489856"/>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024085" y="3541846"/>
            <a:ext cx="440439" cy="440439"/>
          </a:xfrm>
          <a:prstGeom prst="rect">
            <a:avLst/>
          </a:prstGeom>
        </p:spPr>
      </p:pic>
      <p:cxnSp>
        <p:nvCxnSpPr>
          <p:cNvPr id="32" name="直接箭头连接符 31"/>
          <p:cNvCxnSpPr>
            <a:stCxn id="11" idx="3"/>
            <a:endCxn id="31" idx="0"/>
          </p:cNvCxnSpPr>
          <p:nvPr/>
        </p:nvCxnSpPr>
        <p:spPr>
          <a:xfrm>
            <a:off x="9756954" y="3119809"/>
            <a:ext cx="487351" cy="422037"/>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1" idx="0"/>
            <a:endCxn id="17" idx="1"/>
          </p:cNvCxnSpPr>
          <p:nvPr/>
        </p:nvCxnSpPr>
        <p:spPr>
          <a:xfrm flipV="1">
            <a:off x="10244305" y="2951081"/>
            <a:ext cx="389381" cy="590765"/>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3"/>
            <a:endCxn id="12" idx="0"/>
          </p:cNvCxnSpPr>
          <p:nvPr/>
        </p:nvCxnSpPr>
        <p:spPr>
          <a:xfrm>
            <a:off x="11074125" y="2951081"/>
            <a:ext cx="460137" cy="492794"/>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5670282" y="4180368"/>
            <a:ext cx="2394857" cy="954107"/>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Sink</a:t>
            </a:r>
            <a:r>
              <a:rPr lang="zh-CN" altLang="en-US" sz="2800" dirty="0">
                <a:latin typeface="微软雅黑" panose="020B0503020204020204" pitchFamily="34" charset="-122"/>
                <a:ea typeface="微软雅黑" panose="020B0503020204020204" pitchFamily="34" charset="-122"/>
              </a:rPr>
              <a:t>节点</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（基站节点）</a:t>
            </a:r>
          </a:p>
        </p:txBody>
      </p:sp>
      <p:cxnSp>
        <p:nvCxnSpPr>
          <p:cNvPr id="36" name="直接箭头连接符 35"/>
          <p:cNvCxnSpPr>
            <a:stCxn id="37" idx="3"/>
            <a:endCxn id="6" idx="2"/>
          </p:cNvCxnSpPr>
          <p:nvPr/>
        </p:nvCxnSpPr>
        <p:spPr>
          <a:xfrm>
            <a:off x="2008414" y="2108706"/>
            <a:ext cx="1427443" cy="485698"/>
          </a:xfrm>
          <a:prstGeom prst="straightConnector1">
            <a:avLst/>
          </a:prstGeom>
          <a:ln w="317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Object 28"/>
          <p:cNvGraphicFramePr>
            <a:graphicFrameLocks noChangeAspect="1"/>
          </p:cNvGraphicFramePr>
          <p:nvPr>
            <p:extLst>
              <p:ext uri="{D42A27DB-BD31-4B8C-83A1-F6EECF244321}">
                <p14:modId xmlns:p14="http://schemas.microsoft.com/office/powerpoint/2010/main" val="841924748"/>
              </p:ext>
            </p:extLst>
          </p:nvPr>
        </p:nvGraphicFramePr>
        <p:xfrm>
          <a:off x="694691" y="1155660"/>
          <a:ext cx="1313723" cy="1906092"/>
        </p:xfrm>
        <a:graphic>
          <a:graphicData uri="http://schemas.openxmlformats.org/presentationml/2006/ole">
            <mc:AlternateContent xmlns:mc="http://schemas.openxmlformats.org/markup-compatibility/2006">
              <mc:Choice xmlns:v="urn:schemas-microsoft-com:vml" Requires="v">
                <p:oleObj spid="_x0000_s26372" name="Visio" r:id="rId7" imgW="416719" imgH="543401" progId="Visio.Drawing.11">
                  <p:embed/>
                </p:oleObj>
              </mc:Choice>
              <mc:Fallback>
                <p:oleObj name="Visio" r:id="rId7" imgW="416719" imgH="543401" progId="Visio.Drawing.11">
                  <p:embed/>
                  <p:pic>
                    <p:nvPicPr>
                      <p:cNvPr id="37"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91" y="1155660"/>
                        <a:ext cx="1313723" cy="1906092"/>
                      </a:xfrm>
                      <a:prstGeom prst="rect">
                        <a:avLst/>
                      </a:prstGeom>
                      <a:noFill/>
                      <a:ln>
                        <a:noFill/>
                      </a:ln>
                      <a:effectLst/>
                      <a:extLst/>
                    </p:spPr>
                  </p:pic>
                </p:oleObj>
              </mc:Fallback>
            </mc:AlternateContent>
          </a:graphicData>
        </a:graphic>
      </p:graphicFrame>
      <p:sp>
        <p:nvSpPr>
          <p:cNvPr id="38" name="文本框 37"/>
          <p:cNvSpPr txBox="1"/>
          <p:nvPr/>
        </p:nvSpPr>
        <p:spPr>
          <a:xfrm>
            <a:off x="232867" y="3021041"/>
            <a:ext cx="2394857"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信息处理中心</a:t>
            </a:r>
          </a:p>
        </p:txBody>
      </p:sp>
    </p:spTree>
    <p:extLst>
      <p:ext uri="{BB962C8B-B14F-4D97-AF65-F5344CB8AC3E}">
        <p14:creationId xmlns:p14="http://schemas.microsoft.com/office/powerpoint/2010/main" val="3501530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接入方式</a:t>
            </a:r>
          </a:p>
        </p:txBody>
      </p:sp>
      <p:sp>
        <p:nvSpPr>
          <p:cNvPr id="3" name="内容占位符 2"/>
          <p:cNvSpPr>
            <a:spLocks noGrp="1"/>
          </p:cNvSpPr>
          <p:nvPr>
            <p:ph idx="1"/>
          </p:nvPr>
        </p:nvSpPr>
        <p:spPr>
          <a:xfrm>
            <a:off x="1461396" y="3284321"/>
            <a:ext cx="3818757" cy="3353425"/>
          </a:xfrm>
        </p:spPr>
        <p:txBody>
          <a:bodyPr>
            <a:noAutofit/>
          </a:bodyPr>
          <a:lstStyle/>
          <a:p>
            <a:pPr marL="0" indent="0" algn="ctr">
              <a:buNone/>
            </a:pPr>
            <a:r>
              <a:rPr lang="zh-CN" altLang="en-US" sz="3200" b="1" dirty="0"/>
              <a:t>单跳方式</a:t>
            </a:r>
            <a:endParaRPr lang="en-US" altLang="zh-CN" sz="3200" b="1" dirty="0"/>
          </a:p>
          <a:p>
            <a:pPr marL="0" indent="0" algn="ctr">
              <a:spcBef>
                <a:spcPts val="1200"/>
              </a:spcBef>
              <a:buNone/>
            </a:pPr>
            <a:r>
              <a:rPr lang="zh-CN" altLang="en-US" dirty="0"/>
              <a:t>移动主机与</a:t>
            </a:r>
            <a:r>
              <a:rPr lang="zh-CN" altLang="en-US" b="1" dirty="0">
                <a:solidFill>
                  <a:srgbClr val="C00000"/>
                </a:solidFill>
              </a:rPr>
              <a:t>固定基站</a:t>
            </a:r>
            <a:r>
              <a:rPr lang="zh-CN" altLang="en-US" dirty="0"/>
              <a:t>的距离</a:t>
            </a:r>
            <a:r>
              <a:rPr lang="zh-CN" altLang="en-US" b="1" dirty="0">
                <a:solidFill>
                  <a:srgbClr val="C00000"/>
                </a:solidFill>
              </a:rPr>
              <a:t>不能超过</a:t>
            </a:r>
            <a:r>
              <a:rPr lang="zh-CN" altLang="en-US" dirty="0"/>
              <a:t>无线发射设备的发射半径</a:t>
            </a:r>
            <a:endParaRPr lang="en-US" altLang="zh-CN" dirty="0"/>
          </a:p>
          <a:p>
            <a:pPr marL="0" indent="0" algn="ctr">
              <a:spcBef>
                <a:spcPts val="1200"/>
              </a:spcBef>
              <a:buNone/>
            </a:pPr>
            <a:r>
              <a:rPr lang="zh-CN" altLang="en-US" dirty="0"/>
              <a:t>手机、无线网卡等</a:t>
            </a:r>
          </a:p>
        </p:txBody>
      </p:sp>
      <p:sp>
        <p:nvSpPr>
          <p:cNvPr id="4" name="矩形 3"/>
          <p:cNvSpPr/>
          <p:nvPr/>
        </p:nvSpPr>
        <p:spPr>
          <a:xfrm>
            <a:off x="6943374" y="3284321"/>
            <a:ext cx="4118452" cy="3280898"/>
          </a:xfrm>
          <a:prstGeom prst="rect">
            <a:avLst/>
          </a:prstGeom>
        </p:spPr>
        <p:txBody>
          <a:bodyPr wrap="square">
            <a:spAutoFit/>
          </a:bodyPr>
          <a:lstStyle/>
          <a:p>
            <a:pPr algn="ctr">
              <a:lnSpc>
                <a:spcPct val="13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多跳方式</a:t>
            </a:r>
            <a:endParaRPr lang="en-US" altLang="zh-CN" sz="3200" b="1" dirty="0">
              <a:latin typeface="Arial" panose="020B0604020202020204" pitchFamily="34" charset="0"/>
              <a:ea typeface="微软雅黑" panose="020B0503020204020204" pitchFamily="34" charset="-122"/>
              <a:cs typeface="Arial" panose="020B0604020202020204" pitchFamily="34" charset="0"/>
            </a:endParaRPr>
          </a:p>
          <a:p>
            <a:pPr algn="ctr">
              <a:lnSpc>
                <a:spcPct val="13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移动主机与固定基站的距离可以超过无线发射设备的发射半径</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gn="ctr">
              <a:lnSpc>
                <a:spcPct val="13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自组网节点</a:t>
            </a:r>
          </a:p>
        </p:txBody>
      </p:sp>
      <p:grpSp>
        <p:nvGrpSpPr>
          <p:cNvPr id="5" name="组合 4"/>
          <p:cNvGrpSpPr/>
          <p:nvPr/>
        </p:nvGrpSpPr>
        <p:grpSpPr>
          <a:xfrm>
            <a:off x="1292847" y="1355155"/>
            <a:ext cx="4155854" cy="1753898"/>
            <a:chOff x="1580179" y="1864426"/>
            <a:chExt cx="8919913" cy="3764478"/>
          </a:xfrm>
        </p:grpSpPr>
        <p:pic>
          <p:nvPicPr>
            <p:cNvPr id="7" name="Picture 29" descr="clou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6892" y="2628052"/>
              <a:ext cx="2743200" cy="188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椭圆 7"/>
            <p:cNvSpPr/>
            <p:nvPr/>
          </p:nvSpPr>
          <p:spPr>
            <a:xfrm>
              <a:off x="1580179" y="1864426"/>
              <a:ext cx="5426263" cy="3764478"/>
            </a:xfrm>
            <a:prstGeom prst="ellipse">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pic>
          <p:nvPicPr>
            <p:cNvPr id="9" name="Picture 8" descr="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598773" y="2027449"/>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572833" y="4836398"/>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426893" y="3316220"/>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stretch>
              <a:fillRect/>
            </a:stretch>
          </p:blipFill>
          <p:spPr>
            <a:xfrm>
              <a:off x="3876075" y="2842807"/>
              <a:ext cx="568138" cy="1440990"/>
            </a:xfrm>
            <a:prstGeom prst="rect">
              <a:avLst/>
            </a:prstGeom>
          </p:spPr>
        </p:pic>
        <p:cxnSp>
          <p:nvCxnSpPr>
            <p:cNvPr id="13" name="直接连接符 12"/>
            <p:cNvCxnSpPr>
              <a:stCxn id="12" idx="3"/>
              <a:endCxn id="7" idx="1"/>
            </p:cNvCxnSpPr>
            <p:nvPr/>
          </p:nvCxnSpPr>
          <p:spPr>
            <a:xfrm>
              <a:off x="4444213" y="3563302"/>
              <a:ext cx="3312679" cy="61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9" idx="2"/>
              <a:endCxn id="12" idx="0"/>
            </p:cNvCxnSpPr>
            <p:nvPr/>
          </p:nvCxnSpPr>
          <p:spPr>
            <a:xfrm flipH="1">
              <a:off x="4160144" y="2546025"/>
              <a:ext cx="771816" cy="296782"/>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0"/>
              <a:endCxn id="12" idx="2"/>
            </p:cNvCxnSpPr>
            <p:nvPr/>
          </p:nvCxnSpPr>
          <p:spPr>
            <a:xfrm flipH="1" flipV="1">
              <a:off x="4160144" y="4283797"/>
              <a:ext cx="745876" cy="552601"/>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7" idx="0"/>
              <a:endCxn id="12" idx="2"/>
            </p:cNvCxnSpPr>
            <p:nvPr/>
          </p:nvCxnSpPr>
          <p:spPr>
            <a:xfrm flipV="1">
              <a:off x="3076506" y="4283797"/>
              <a:ext cx="1083638" cy="379427"/>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8" descr="lapt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743319" y="4663224"/>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p:cNvSpPr txBox="1"/>
            <p:nvPr/>
          </p:nvSpPr>
          <p:spPr>
            <a:xfrm>
              <a:off x="8021420" y="3316220"/>
              <a:ext cx="2394858" cy="821148"/>
            </a:xfrm>
            <a:prstGeom prst="rect">
              <a:avLst/>
            </a:prstGeom>
            <a:noFill/>
          </p:spPr>
          <p:txBody>
            <a:bodyPr wrap="square" rtlCol="0">
              <a:spAutoFit/>
            </a:bodyPr>
            <a:lstStyle/>
            <a:p>
              <a:pPr algn="ctr"/>
              <a:r>
                <a:rPr lang="en-US" altLang="zh-CN" sz="1600" b="1" dirty="0">
                  <a:latin typeface="Arial" panose="020B0604020202020204" pitchFamily="34" charset="0"/>
                  <a:ea typeface="微软雅黑" panose="020B0503020204020204" pitchFamily="34" charset="-122"/>
                  <a:cs typeface="Arial" panose="020B0604020202020204" pitchFamily="34" charset="0"/>
                </a:rPr>
                <a:t>Internet</a:t>
              </a:r>
              <a:endParaRPr lang="zh-CN" altLang="en-US" sz="1600" b="1" dirty="0">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箭头连接符 18"/>
            <p:cNvCxnSpPr>
              <a:stCxn id="11" idx="1"/>
              <a:endCxn id="12" idx="1"/>
            </p:cNvCxnSpPr>
            <p:nvPr/>
          </p:nvCxnSpPr>
          <p:spPr>
            <a:xfrm flipV="1">
              <a:off x="3093268" y="3563302"/>
              <a:ext cx="782807" cy="1220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6613301" y="1636583"/>
            <a:ext cx="4778599" cy="1472470"/>
            <a:chOff x="1736501" y="1927539"/>
            <a:chExt cx="9996153" cy="3080198"/>
          </a:xfrm>
        </p:grpSpPr>
        <p:pic>
          <p:nvPicPr>
            <p:cNvPr id="20" name="Picture 29" descr="clou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9454" y="2449357"/>
              <a:ext cx="2743200" cy="188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2087557" y="3891568"/>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3115720" y="3284114"/>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椭圆 22"/>
            <p:cNvSpPr/>
            <p:nvPr/>
          </p:nvSpPr>
          <p:spPr>
            <a:xfrm>
              <a:off x="1736501" y="2444841"/>
              <a:ext cx="2653048" cy="2562896"/>
            </a:xfrm>
            <a:prstGeom prst="ellipse">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4" name="Picture 8"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4401461" y="2805450"/>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椭圆 24"/>
            <p:cNvSpPr/>
            <p:nvPr/>
          </p:nvSpPr>
          <p:spPr>
            <a:xfrm>
              <a:off x="2944969" y="1927539"/>
              <a:ext cx="2653048" cy="2562896"/>
            </a:xfrm>
            <a:prstGeom prst="ellipse">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6" name="Picture 8" descr="lapto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5751596" y="3125276"/>
              <a:ext cx="666375" cy="5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椭圆 26"/>
            <p:cNvSpPr/>
            <p:nvPr/>
          </p:nvSpPr>
          <p:spPr>
            <a:xfrm>
              <a:off x="4385257" y="1938271"/>
              <a:ext cx="2653048" cy="2562896"/>
            </a:xfrm>
            <a:prstGeom prst="ellipse">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a:blip r:embed="rId5"/>
            <a:stretch>
              <a:fillRect/>
            </a:stretch>
          </p:blipFill>
          <p:spPr>
            <a:xfrm>
              <a:off x="7545551" y="2676552"/>
              <a:ext cx="568138" cy="1440990"/>
            </a:xfrm>
            <a:prstGeom prst="rect">
              <a:avLst/>
            </a:prstGeom>
          </p:spPr>
        </p:pic>
        <p:cxnSp>
          <p:nvCxnSpPr>
            <p:cNvPr id="29" name="直接连接符 28"/>
            <p:cNvCxnSpPr>
              <a:stCxn id="28" idx="3"/>
              <a:endCxn id="20" idx="1"/>
            </p:cNvCxnSpPr>
            <p:nvPr/>
          </p:nvCxnSpPr>
          <p:spPr>
            <a:xfrm flipV="1">
              <a:off x="8113689" y="3390710"/>
              <a:ext cx="875765" cy="633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702417" y="3567448"/>
              <a:ext cx="375634" cy="294068"/>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782096" y="3052293"/>
              <a:ext cx="673994" cy="20391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4" idx="1"/>
              <a:endCxn id="26" idx="3"/>
            </p:cNvCxnSpPr>
            <p:nvPr/>
          </p:nvCxnSpPr>
          <p:spPr>
            <a:xfrm>
              <a:off x="5067836" y="3064738"/>
              <a:ext cx="683760" cy="319826"/>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9129179" y="3152357"/>
              <a:ext cx="2394858" cy="772590"/>
            </a:xfrm>
            <a:prstGeom prst="rect">
              <a:avLst/>
            </a:prstGeom>
            <a:noFill/>
          </p:spPr>
          <p:txBody>
            <a:bodyPr wrap="square" rtlCol="0">
              <a:spAutoFit/>
            </a:bodyPr>
            <a:lstStyle/>
            <a:p>
              <a:pPr algn="ctr"/>
              <a:r>
                <a:rPr lang="en-US" altLang="zh-CN" b="1" dirty="0">
                  <a:latin typeface="Arial" panose="020B0604020202020204" pitchFamily="34" charset="0"/>
                  <a:ea typeface="微软雅黑" panose="020B0503020204020204" pitchFamily="34" charset="-122"/>
                  <a:cs typeface="Arial" panose="020B0604020202020204" pitchFamily="34" charset="0"/>
                </a:rPr>
                <a:t>Internet</a:t>
              </a:r>
              <a:endParaRPr lang="zh-CN" altLang="en-US" b="1" dirty="0">
                <a:latin typeface="Arial" panose="020B0604020202020204" pitchFamily="34" charset="0"/>
                <a:ea typeface="微软雅黑" panose="020B0503020204020204" pitchFamily="34" charset="-122"/>
                <a:cs typeface="Arial" panose="020B0604020202020204" pitchFamily="34" charset="0"/>
              </a:endParaRPr>
            </a:p>
          </p:txBody>
        </p:sp>
        <p:cxnSp>
          <p:nvCxnSpPr>
            <p:cNvPr id="34" name="直接箭头连接符 33"/>
            <p:cNvCxnSpPr>
              <a:stCxn id="26" idx="1"/>
              <a:endCxn id="28" idx="1"/>
            </p:cNvCxnSpPr>
            <p:nvPr/>
          </p:nvCxnSpPr>
          <p:spPr>
            <a:xfrm>
              <a:off x="6417971" y="3384564"/>
              <a:ext cx="1127580" cy="12483"/>
            </a:xfrm>
            <a:prstGeom prst="straightConnector1">
              <a:avLst/>
            </a:prstGeom>
            <a:ln w="34925">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0628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组织方式</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54</a:t>
            </a:fld>
            <a:endParaRPr lang="zh-CN" altLang="en-US" dirty="0"/>
          </a:p>
        </p:txBody>
      </p:sp>
      <p:sp>
        <p:nvSpPr>
          <p:cNvPr id="5" name="任意多边形 4"/>
          <p:cNvSpPr/>
          <p:nvPr/>
        </p:nvSpPr>
        <p:spPr>
          <a:xfrm rot="1770275">
            <a:off x="4383015" y="4778030"/>
            <a:ext cx="949223" cy="55634"/>
          </a:xfrm>
          <a:custGeom>
            <a:avLst/>
            <a:gdLst/>
            <a:ahLst/>
            <a:cxnLst/>
            <a:rect l="0" t="0" r="0" b="0"/>
            <a:pathLst>
              <a:path>
                <a:moveTo>
                  <a:pt x="0" y="27817"/>
                </a:moveTo>
                <a:lnTo>
                  <a:pt x="949223" y="2781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6" name="任意多边形 5"/>
          <p:cNvSpPr/>
          <p:nvPr/>
        </p:nvSpPr>
        <p:spPr>
          <a:xfrm rot="19829725">
            <a:off x="4383015" y="3023097"/>
            <a:ext cx="949223" cy="55634"/>
          </a:xfrm>
          <a:custGeom>
            <a:avLst/>
            <a:gdLst/>
            <a:ahLst/>
            <a:cxnLst/>
            <a:rect l="0" t="0" r="0" b="0"/>
            <a:pathLst>
              <a:path>
                <a:moveTo>
                  <a:pt x="0" y="27817"/>
                </a:moveTo>
                <a:lnTo>
                  <a:pt x="949223" y="2781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9" name="任意多边形 8"/>
          <p:cNvSpPr/>
          <p:nvPr/>
        </p:nvSpPr>
        <p:spPr>
          <a:xfrm>
            <a:off x="5144241" y="1361909"/>
            <a:ext cx="1950109" cy="1950109"/>
          </a:xfrm>
          <a:custGeom>
            <a:avLst/>
            <a:gdLst>
              <a:gd name="connsiteX0" fmla="*/ 0 w 1950109"/>
              <a:gd name="connsiteY0" fmla="*/ 975055 h 1950109"/>
              <a:gd name="connsiteX1" fmla="*/ 975055 w 1950109"/>
              <a:gd name="connsiteY1" fmla="*/ 0 h 1950109"/>
              <a:gd name="connsiteX2" fmla="*/ 1950110 w 1950109"/>
              <a:gd name="connsiteY2" fmla="*/ 975055 h 1950109"/>
              <a:gd name="connsiteX3" fmla="*/ 975055 w 1950109"/>
              <a:gd name="connsiteY3" fmla="*/ 1950110 h 1950109"/>
              <a:gd name="connsiteX4" fmla="*/ 0 w 1950109"/>
              <a:gd name="connsiteY4" fmla="*/ 975055 h 195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109" h="1950109">
                <a:moveTo>
                  <a:pt x="0" y="975055"/>
                </a:moveTo>
                <a:cubicBezTo>
                  <a:pt x="0" y="436547"/>
                  <a:pt x="436547" y="0"/>
                  <a:pt x="975055" y="0"/>
                </a:cubicBezTo>
                <a:cubicBezTo>
                  <a:pt x="1513563" y="0"/>
                  <a:pt x="1950110" y="436547"/>
                  <a:pt x="1950110" y="975055"/>
                </a:cubicBezTo>
                <a:cubicBezTo>
                  <a:pt x="1950110" y="1513563"/>
                  <a:pt x="1513563" y="1950110"/>
                  <a:pt x="975055" y="1950110"/>
                </a:cubicBezTo>
                <a:cubicBezTo>
                  <a:pt x="436547" y="1950110"/>
                  <a:pt x="0" y="1513563"/>
                  <a:pt x="0" y="97505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7812" tIns="307812" rIns="307812" bIns="307812" numCol="1" spcCol="1270" anchor="ctr" anchorCtr="0">
            <a:noAutofit/>
          </a:bodyPr>
          <a:lstStyle/>
          <a:p>
            <a:pPr lvl="0" algn="ctr" defTabSz="1555750" rtl="0">
              <a:lnSpc>
                <a:spcPct val="90000"/>
              </a:lnSpc>
              <a:spcBef>
                <a:spcPct val="0"/>
              </a:spcBef>
              <a:spcAft>
                <a:spcPct val="35000"/>
              </a:spcAft>
            </a:pPr>
            <a:r>
              <a:rPr lang="zh-CN" sz="3500" b="1" kern="1200"/>
              <a:t>协作</a:t>
            </a:r>
            <a:endParaRPr lang="zh-CN" sz="3500" kern="1200"/>
          </a:p>
        </p:txBody>
      </p:sp>
      <p:sp>
        <p:nvSpPr>
          <p:cNvPr id="10" name="任意多边形 9"/>
          <p:cNvSpPr/>
          <p:nvPr/>
        </p:nvSpPr>
        <p:spPr>
          <a:xfrm>
            <a:off x="7289361" y="1361909"/>
            <a:ext cx="4298581" cy="1950109"/>
          </a:xfrm>
          <a:custGeom>
            <a:avLst/>
            <a:gdLst>
              <a:gd name="connsiteX0" fmla="*/ 0 w 2925164"/>
              <a:gd name="connsiteY0" fmla="*/ 0 h 1950109"/>
              <a:gd name="connsiteX1" fmla="*/ 2925164 w 2925164"/>
              <a:gd name="connsiteY1" fmla="*/ 0 h 1950109"/>
              <a:gd name="connsiteX2" fmla="*/ 2925164 w 2925164"/>
              <a:gd name="connsiteY2" fmla="*/ 1950109 h 1950109"/>
              <a:gd name="connsiteX3" fmla="*/ 0 w 2925164"/>
              <a:gd name="connsiteY3" fmla="*/ 1950109 h 1950109"/>
              <a:gd name="connsiteX4" fmla="*/ 0 w 2925164"/>
              <a:gd name="connsiteY4" fmla="*/ 0 h 195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64" h="1950109">
                <a:moveTo>
                  <a:pt x="0" y="0"/>
                </a:moveTo>
                <a:lnTo>
                  <a:pt x="2925164" y="0"/>
                </a:lnTo>
                <a:lnTo>
                  <a:pt x="2925164" y="1950109"/>
                </a:lnTo>
                <a:lnTo>
                  <a:pt x="0" y="1950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algn="l" defTabSz="844550" rtl="0">
              <a:lnSpc>
                <a:spcPct val="90000"/>
              </a:lnSpc>
              <a:spcBef>
                <a:spcPct val="0"/>
              </a:spcBef>
              <a:spcAft>
                <a:spcPct val="15000"/>
              </a:spcAft>
            </a:pPr>
            <a:r>
              <a:rPr lang="zh-CN" sz="2800" b="1" kern="1200" dirty="0"/>
              <a:t>感知、采集</a:t>
            </a:r>
            <a:r>
              <a:rPr lang="zh-CN" sz="2800" kern="1200" dirty="0"/>
              <a:t>和</a:t>
            </a:r>
            <a:r>
              <a:rPr lang="zh-CN" sz="2800" b="1" kern="1200" dirty="0"/>
              <a:t>处理</a:t>
            </a:r>
            <a:r>
              <a:rPr lang="zh-CN" sz="2800" kern="1200" dirty="0"/>
              <a:t>网络覆盖区域中特定的信息</a:t>
            </a:r>
            <a:endParaRPr lang="en-US" altLang="zh-CN" sz="2800" kern="1200" dirty="0"/>
          </a:p>
          <a:p>
            <a:pPr marL="0" lvl="1" algn="l" defTabSz="844550" rtl="0">
              <a:lnSpc>
                <a:spcPct val="90000"/>
              </a:lnSpc>
              <a:spcBef>
                <a:spcPct val="0"/>
              </a:spcBef>
              <a:spcAft>
                <a:spcPct val="15000"/>
              </a:spcAft>
            </a:pPr>
            <a:r>
              <a:rPr lang="zh-CN" sz="2800" kern="1200" dirty="0"/>
              <a:t>实现对</a:t>
            </a:r>
            <a:r>
              <a:rPr lang="zh-CN" sz="2800" b="1" kern="1200" dirty="0">
                <a:solidFill>
                  <a:srgbClr val="333A44"/>
                </a:solidFill>
              </a:rPr>
              <a:t>任意地点信息</a:t>
            </a:r>
            <a:r>
              <a:rPr lang="zh-CN" sz="2800" kern="1200" dirty="0"/>
              <a:t>在</a:t>
            </a:r>
            <a:r>
              <a:rPr lang="zh-CN" sz="2800" b="1" kern="1200" dirty="0"/>
              <a:t>任意时间</a:t>
            </a:r>
            <a:r>
              <a:rPr lang="zh-CN" sz="2800" kern="1200" dirty="0"/>
              <a:t>的采集，处理和分析</a:t>
            </a:r>
          </a:p>
        </p:txBody>
      </p:sp>
      <p:sp>
        <p:nvSpPr>
          <p:cNvPr id="11" name="任意多边形 10"/>
          <p:cNvSpPr/>
          <p:nvPr/>
        </p:nvSpPr>
        <p:spPr>
          <a:xfrm>
            <a:off x="5144241" y="4544743"/>
            <a:ext cx="1950109" cy="1950109"/>
          </a:xfrm>
          <a:custGeom>
            <a:avLst/>
            <a:gdLst>
              <a:gd name="connsiteX0" fmla="*/ 0 w 1950109"/>
              <a:gd name="connsiteY0" fmla="*/ 975055 h 1950109"/>
              <a:gd name="connsiteX1" fmla="*/ 975055 w 1950109"/>
              <a:gd name="connsiteY1" fmla="*/ 0 h 1950109"/>
              <a:gd name="connsiteX2" fmla="*/ 1950110 w 1950109"/>
              <a:gd name="connsiteY2" fmla="*/ 975055 h 1950109"/>
              <a:gd name="connsiteX3" fmla="*/ 975055 w 1950109"/>
              <a:gd name="connsiteY3" fmla="*/ 1950110 h 1950109"/>
              <a:gd name="connsiteX4" fmla="*/ 0 w 1950109"/>
              <a:gd name="connsiteY4" fmla="*/ 975055 h 195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109" h="1950109">
                <a:moveTo>
                  <a:pt x="0" y="975055"/>
                </a:moveTo>
                <a:cubicBezTo>
                  <a:pt x="0" y="436547"/>
                  <a:pt x="436547" y="0"/>
                  <a:pt x="975055" y="0"/>
                </a:cubicBezTo>
                <a:cubicBezTo>
                  <a:pt x="1513563" y="0"/>
                  <a:pt x="1950110" y="436547"/>
                  <a:pt x="1950110" y="975055"/>
                </a:cubicBezTo>
                <a:cubicBezTo>
                  <a:pt x="1950110" y="1513563"/>
                  <a:pt x="1513563" y="1950110"/>
                  <a:pt x="975055" y="1950110"/>
                </a:cubicBezTo>
                <a:cubicBezTo>
                  <a:pt x="436547" y="1950110"/>
                  <a:pt x="0" y="1513563"/>
                  <a:pt x="0" y="975055"/>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7812" tIns="307812" rIns="307812" bIns="307812" numCol="1" spcCol="1270" anchor="ctr" anchorCtr="0">
            <a:noAutofit/>
          </a:bodyPr>
          <a:lstStyle/>
          <a:p>
            <a:pPr lvl="0" algn="ctr" defTabSz="1555750" rtl="0">
              <a:lnSpc>
                <a:spcPct val="90000"/>
              </a:lnSpc>
              <a:spcBef>
                <a:spcPct val="0"/>
              </a:spcBef>
              <a:spcAft>
                <a:spcPct val="35000"/>
              </a:spcAft>
            </a:pPr>
            <a:r>
              <a:rPr lang="zh-CN" sz="3500" b="1" kern="1200"/>
              <a:t>自组织</a:t>
            </a:r>
            <a:endParaRPr lang="zh-CN" sz="3500" kern="1200"/>
          </a:p>
        </p:txBody>
      </p:sp>
      <p:sp>
        <p:nvSpPr>
          <p:cNvPr id="12" name="任意多边形 11"/>
          <p:cNvSpPr/>
          <p:nvPr/>
        </p:nvSpPr>
        <p:spPr>
          <a:xfrm>
            <a:off x="7480322" y="4544743"/>
            <a:ext cx="3916657" cy="1950109"/>
          </a:xfrm>
          <a:custGeom>
            <a:avLst/>
            <a:gdLst>
              <a:gd name="connsiteX0" fmla="*/ 0 w 2925164"/>
              <a:gd name="connsiteY0" fmla="*/ 0 h 1950109"/>
              <a:gd name="connsiteX1" fmla="*/ 2925164 w 2925164"/>
              <a:gd name="connsiteY1" fmla="*/ 0 h 1950109"/>
              <a:gd name="connsiteX2" fmla="*/ 2925164 w 2925164"/>
              <a:gd name="connsiteY2" fmla="*/ 1950109 h 1950109"/>
              <a:gd name="connsiteX3" fmla="*/ 0 w 2925164"/>
              <a:gd name="connsiteY3" fmla="*/ 1950109 h 1950109"/>
              <a:gd name="connsiteX4" fmla="*/ 0 w 2925164"/>
              <a:gd name="connsiteY4" fmla="*/ 0 h 1950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64" h="1950109">
                <a:moveTo>
                  <a:pt x="0" y="0"/>
                </a:moveTo>
                <a:lnTo>
                  <a:pt x="2925164" y="0"/>
                </a:lnTo>
                <a:lnTo>
                  <a:pt x="2925164" y="1950109"/>
                </a:lnTo>
                <a:lnTo>
                  <a:pt x="0" y="195010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algn="l" defTabSz="844550" rtl="0">
              <a:lnSpc>
                <a:spcPct val="90000"/>
              </a:lnSpc>
              <a:spcBef>
                <a:spcPct val="0"/>
              </a:spcBef>
              <a:spcAft>
                <a:spcPct val="15000"/>
              </a:spcAft>
            </a:pPr>
            <a:r>
              <a:rPr lang="zh-CN" sz="2800" kern="1200" dirty="0"/>
              <a:t>利用移动终端的</a:t>
            </a:r>
            <a:r>
              <a:rPr lang="zh-CN" sz="2800" b="1" kern="1200" dirty="0"/>
              <a:t>路由转发</a:t>
            </a:r>
            <a:r>
              <a:rPr lang="zh-CN" sz="2800" kern="1200" dirty="0"/>
              <a:t>功能，在无基础设施的情况下进行</a:t>
            </a:r>
            <a:r>
              <a:rPr lang="zh-CN" sz="2800" b="1" kern="1200" dirty="0"/>
              <a:t>通信</a:t>
            </a: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l="17839" t="25940" r="5071" b="26303"/>
          <a:stretch/>
        </p:blipFill>
        <p:spPr>
          <a:xfrm>
            <a:off x="356689" y="2715830"/>
            <a:ext cx="4074175" cy="2523938"/>
          </a:xfrm>
          <a:prstGeom prst="rect">
            <a:avLst/>
          </a:prstGeom>
        </p:spPr>
      </p:pic>
    </p:spTree>
    <p:extLst>
      <p:ext uri="{BB962C8B-B14F-4D97-AF65-F5344CB8AC3E}">
        <p14:creationId xmlns:p14="http://schemas.microsoft.com/office/powerpoint/2010/main" val="887506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200" dirty="0"/>
              <a:t>平面网络结构</a:t>
            </a:r>
            <a:endParaRPr lang="zh-CN" altLang="en-US" dirty="0"/>
          </a:p>
        </p:txBody>
      </p:sp>
      <p:sp>
        <p:nvSpPr>
          <p:cNvPr id="3" name="内容占位符 2"/>
          <p:cNvSpPr>
            <a:spLocks noGrp="1"/>
          </p:cNvSpPr>
          <p:nvPr>
            <p:ph idx="1"/>
          </p:nvPr>
        </p:nvSpPr>
        <p:spPr>
          <a:xfrm>
            <a:off x="1545620" y="5599480"/>
            <a:ext cx="8840078" cy="652473"/>
          </a:xfrm>
        </p:spPr>
        <p:txBody>
          <a:bodyPr>
            <a:noAutofit/>
          </a:bodyPr>
          <a:lstStyle/>
          <a:p>
            <a:pPr marL="0" indent="0">
              <a:buNone/>
            </a:pPr>
            <a:r>
              <a:rPr lang="zh-CN" altLang="en-US" sz="3200" b="1" dirty="0"/>
              <a:t>所有节点为对等结构，具有完全一致的功能特性</a:t>
            </a:r>
          </a:p>
          <a:p>
            <a:endParaRPr lang="zh-CN" altLang="en-US" sz="3200" b="1" dirty="0"/>
          </a:p>
        </p:txBody>
      </p:sp>
      <p:grpSp>
        <p:nvGrpSpPr>
          <p:cNvPr id="4" name="组合 3"/>
          <p:cNvGrpSpPr/>
          <p:nvPr/>
        </p:nvGrpSpPr>
        <p:grpSpPr>
          <a:xfrm>
            <a:off x="1545620" y="1642379"/>
            <a:ext cx="9198985" cy="2482813"/>
            <a:chOff x="2471207" y="1880837"/>
            <a:chExt cx="6593805" cy="1779673"/>
          </a:xfrm>
        </p:grpSpPr>
        <p:cxnSp>
          <p:nvCxnSpPr>
            <p:cNvPr id="6" name="直接连接符 5"/>
            <p:cNvCxnSpPr>
              <a:stCxn id="7" idx="3"/>
              <a:endCxn id="8" idx="1"/>
            </p:cNvCxnSpPr>
            <p:nvPr/>
          </p:nvCxnSpPr>
          <p:spPr>
            <a:xfrm flipV="1">
              <a:off x="2765982" y="2028225"/>
              <a:ext cx="890336" cy="56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1207" y="2446323"/>
              <a:ext cx="294775" cy="294775"/>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6318" y="1880837"/>
              <a:ext cx="294775" cy="29477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4042" y="2132498"/>
              <a:ext cx="294775" cy="294775"/>
            </a:xfrm>
            <a:prstGeom prst="rect">
              <a:avLst/>
            </a:prstGeom>
          </p:spPr>
        </p:pic>
        <p:cxnSp>
          <p:nvCxnSpPr>
            <p:cNvPr id="10" name="直接连接符 9"/>
            <p:cNvCxnSpPr>
              <a:stCxn id="8" idx="3"/>
              <a:endCxn id="9" idx="0"/>
            </p:cNvCxnSpPr>
            <p:nvPr/>
          </p:nvCxnSpPr>
          <p:spPr>
            <a:xfrm>
              <a:off x="3951093" y="2028225"/>
              <a:ext cx="890337" cy="1042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9514" y="3361726"/>
              <a:ext cx="298784" cy="298784"/>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7291" y="2831834"/>
              <a:ext cx="357939" cy="357939"/>
            </a:xfrm>
            <a:prstGeom prst="rect">
              <a:avLst/>
            </a:prstGeom>
          </p:spPr>
        </p:pic>
        <p:cxnSp>
          <p:nvCxnSpPr>
            <p:cNvPr id="13" name="直接连接符 12"/>
            <p:cNvCxnSpPr>
              <a:stCxn id="7" idx="3"/>
              <a:endCxn id="15" idx="1"/>
            </p:cNvCxnSpPr>
            <p:nvPr/>
          </p:nvCxnSpPr>
          <p:spPr>
            <a:xfrm>
              <a:off x="2765982" y="2593711"/>
              <a:ext cx="713374" cy="907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2"/>
              <a:endCxn id="11" idx="0"/>
            </p:cNvCxnSpPr>
            <p:nvPr/>
          </p:nvCxnSpPr>
          <p:spPr>
            <a:xfrm>
              <a:off x="2618595" y="2741098"/>
              <a:ext cx="880311" cy="6206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9356" y="2537059"/>
              <a:ext cx="294775" cy="294775"/>
            </a:xfrm>
            <a:prstGeom prst="rect">
              <a:avLst/>
            </a:prstGeom>
          </p:spPr>
        </p:pic>
        <p:cxnSp>
          <p:nvCxnSpPr>
            <p:cNvPr id="16" name="直接连接符 15"/>
            <p:cNvCxnSpPr>
              <a:stCxn id="8" idx="2"/>
              <a:endCxn id="15" idx="0"/>
            </p:cNvCxnSpPr>
            <p:nvPr/>
          </p:nvCxnSpPr>
          <p:spPr>
            <a:xfrm flipH="1">
              <a:off x="3626744" y="2175612"/>
              <a:ext cx="176962" cy="361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5" idx="2"/>
              <a:endCxn id="11" idx="0"/>
            </p:cNvCxnSpPr>
            <p:nvPr/>
          </p:nvCxnSpPr>
          <p:spPr>
            <a:xfrm flipH="1">
              <a:off x="3498906" y="2831834"/>
              <a:ext cx="127838" cy="5298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1" idx="3"/>
              <a:endCxn id="12" idx="2"/>
            </p:cNvCxnSpPr>
            <p:nvPr/>
          </p:nvCxnSpPr>
          <p:spPr>
            <a:xfrm flipV="1">
              <a:off x="3648298" y="3189773"/>
              <a:ext cx="747963" cy="3213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3"/>
              <a:endCxn id="12" idx="0"/>
            </p:cNvCxnSpPr>
            <p:nvPr/>
          </p:nvCxnSpPr>
          <p:spPr>
            <a:xfrm>
              <a:off x="3774131" y="2684447"/>
              <a:ext cx="622130" cy="1473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2" idx="0"/>
              <a:endCxn id="9" idx="2"/>
            </p:cNvCxnSpPr>
            <p:nvPr/>
          </p:nvCxnSpPr>
          <p:spPr>
            <a:xfrm flipV="1">
              <a:off x="4396261" y="2427273"/>
              <a:ext cx="445169" cy="4045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0629" y="2238275"/>
              <a:ext cx="298784" cy="298784"/>
            </a:xfrm>
            <a:prstGeom prst="rect">
              <a:avLst/>
            </a:prstGeom>
          </p:spPr>
        </p:pic>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3218" y="3361726"/>
              <a:ext cx="298784" cy="298784"/>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9989" y="3051412"/>
              <a:ext cx="357939" cy="357939"/>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9642" y="1901391"/>
              <a:ext cx="357939" cy="357939"/>
            </a:xfrm>
            <a:prstGeom prst="rect">
              <a:avLst/>
            </a:prstGeom>
          </p:spPr>
        </p:pic>
        <p:pic>
          <p:nvPicPr>
            <p:cNvPr id="25" name="图片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6682" y="3032889"/>
              <a:ext cx="294775" cy="294775"/>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0237" y="2238275"/>
              <a:ext cx="294775" cy="294775"/>
            </a:xfrm>
            <a:prstGeom prst="rect">
              <a:avLst/>
            </a:prstGeom>
          </p:spPr>
        </p:pic>
        <p:cxnSp>
          <p:nvCxnSpPr>
            <p:cNvPr id="27" name="直接连接符 26"/>
            <p:cNvCxnSpPr>
              <a:stCxn id="12" idx="2"/>
              <a:endCxn id="22" idx="1"/>
            </p:cNvCxnSpPr>
            <p:nvPr/>
          </p:nvCxnSpPr>
          <p:spPr>
            <a:xfrm>
              <a:off x="4396261" y="3189773"/>
              <a:ext cx="1126957" cy="3213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9" idx="3"/>
              <a:endCxn id="21" idx="1"/>
            </p:cNvCxnSpPr>
            <p:nvPr/>
          </p:nvCxnSpPr>
          <p:spPr>
            <a:xfrm>
              <a:off x="4988817" y="2279886"/>
              <a:ext cx="1071812" cy="1077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21" idx="2"/>
              <a:endCxn id="22" idx="0"/>
            </p:cNvCxnSpPr>
            <p:nvPr/>
          </p:nvCxnSpPr>
          <p:spPr>
            <a:xfrm flipH="1">
              <a:off x="5672610" y="2537059"/>
              <a:ext cx="537411" cy="8246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4" idx="2"/>
              <a:endCxn id="21" idx="3"/>
            </p:cNvCxnSpPr>
            <p:nvPr/>
          </p:nvCxnSpPr>
          <p:spPr>
            <a:xfrm flipH="1">
              <a:off x="6359413" y="2259330"/>
              <a:ext cx="1219199" cy="1283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5" idx="0"/>
              <a:endCxn id="24" idx="2"/>
            </p:cNvCxnSpPr>
            <p:nvPr/>
          </p:nvCxnSpPr>
          <p:spPr>
            <a:xfrm flipH="1" flipV="1">
              <a:off x="7578612" y="2259330"/>
              <a:ext cx="735458" cy="7735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3" idx="2"/>
              <a:endCxn id="22" idx="3"/>
            </p:cNvCxnSpPr>
            <p:nvPr/>
          </p:nvCxnSpPr>
          <p:spPr>
            <a:xfrm flipH="1">
              <a:off x="5822002" y="3409351"/>
              <a:ext cx="1126957" cy="1017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4" idx="2"/>
              <a:endCxn id="23" idx="0"/>
            </p:cNvCxnSpPr>
            <p:nvPr/>
          </p:nvCxnSpPr>
          <p:spPr>
            <a:xfrm flipH="1">
              <a:off x="6948959" y="2259330"/>
              <a:ext cx="629653" cy="7920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5" idx="1"/>
              <a:endCxn id="23" idx="2"/>
            </p:cNvCxnSpPr>
            <p:nvPr/>
          </p:nvCxnSpPr>
          <p:spPr>
            <a:xfrm flipH="1">
              <a:off x="6948959" y="3180277"/>
              <a:ext cx="1217723" cy="2290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3" idx="0"/>
              <a:endCxn id="21" idx="2"/>
            </p:cNvCxnSpPr>
            <p:nvPr/>
          </p:nvCxnSpPr>
          <p:spPr>
            <a:xfrm flipH="1" flipV="1">
              <a:off x="6210021" y="2537059"/>
              <a:ext cx="738938" cy="5143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6" idx="2"/>
              <a:endCxn id="25" idx="0"/>
            </p:cNvCxnSpPr>
            <p:nvPr/>
          </p:nvCxnSpPr>
          <p:spPr>
            <a:xfrm flipH="1">
              <a:off x="8314070" y="2533050"/>
              <a:ext cx="603555" cy="4998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791992" y="4427312"/>
            <a:ext cx="1809955" cy="933274"/>
            <a:chOff x="8920614" y="4430548"/>
            <a:chExt cx="1809955" cy="933274"/>
          </a:xfrm>
        </p:grpSpPr>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5738" y="4501289"/>
              <a:ext cx="307953" cy="307953"/>
            </a:xfrm>
            <a:prstGeom prst="rect">
              <a:avLst/>
            </a:prstGeom>
          </p:spPr>
        </p:pic>
        <p:pic>
          <p:nvPicPr>
            <p:cNvPr id="38" name="图片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47541" y="4430548"/>
              <a:ext cx="357939" cy="357939"/>
            </a:xfrm>
            <a:prstGeom prst="rect">
              <a:avLst/>
            </a:prstGeom>
          </p:spPr>
        </p:pic>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19330" y="4493712"/>
              <a:ext cx="294775" cy="294775"/>
            </a:xfrm>
            <a:prstGeom prst="rect">
              <a:avLst/>
            </a:prstGeom>
          </p:spPr>
        </p:pic>
        <p:sp>
          <p:nvSpPr>
            <p:cNvPr id="40" name="文本框 39"/>
            <p:cNvSpPr txBox="1"/>
            <p:nvPr/>
          </p:nvSpPr>
          <p:spPr>
            <a:xfrm>
              <a:off x="8920614" y="4902157"/>
              <a:ext cx="1809955" cy="461665"/>
            </a:xfrm>
            <a:prstGeom prst="rect">
              <a:avLst/>
            </a:prstGeom>
            <a:noFill/>
          </p:spPr>
          <p:txBody>
            <a:bodyPr wrap="square" rtlCol="0">
              <a:spAutoFit/>
            </a:bodyPr>
            <a:lstStyle/>
            <a:p>
              <a:pPr algn="ct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传感器节点</a:t>
              </a:r>
            </a:p>
          </p:txBody>
        </p:sp>
        <p:cxnSp>
          <p:nvCxnSpPr>
            <p:cNvPr id="41" name="直接连接符 40"/>
            <p:cNvCxnSpPr/>
            <p:nvPr/>
          </p:nvCxnSpPr>
          <p:spPr>
            <a:xfrm>
              <a:off x="8953567" y="4902157"/>
              <a:ext cx="1691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4349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kern="1200" dirty="0"/>
              <a:t>分级网络结构</a:t>
            </a:r>
            <a:endParaRPr lang="zh-CN" altLang="en-US" dirty="0"/>
          </a:p>
        </p:txBody>
      </p:sp>
      <p:cxnSp>
        <p:nvCxnSpPr>
          <p:cNvPr id="7" name="直接连接符 6"/>
          <p:cNvCxnSpPr>
            <a:stCxn id="8" idx="3"/>
            <a:endCxn id="9" idx="1"/>
          </p:cNvCxnSpPr>
          <p:nvPr/>
        </p:nvCxnSpPr>
        <p:spPr>
          <a:xfrm flipV="1">
            <a:off x="3002805" y="1442462"/>
            <a:ext cx="890336" cy="56548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8030" y="1860560"/>
            <a:ext cx="294775" cy="294775"/>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3141" y="1295074"/>
            <a:ext cx="294775" cy="294775"/>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0865" y="1546735"/>
            <a:ext cx="294775" cy="294775"/>
          </a:xfrm>
          <a:prstGeom prst="rect">
            <a:avLst/>
          </a:prstGeom>
        </p:spPr>
      </p:pic>
      <p:cxnSp>
        <p:nvCxnSpPr>
          <p:cNvPr id="11" name="直接连接符 10"/>
          <p:cNvCxnSpPr>
            <a:stCxn id="9" idx="3"/>
            <a:endCxn id="10" idx="0"/>
          </p:cNvCxnSpPr>
          <p:nvPr/>
        </p:nvCxnSpPr>
        <p:spPr>
          <a:xfrm>
            <a:off x="4187916" y="1442462"/>
            <a:ext cx="890337" cy="10427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6337" y="2775963"/>
            <a:ext cx="298784" cy="29878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4114" y="2246071"/>
            <a:ext cx="357939" cy="357939"/>
          </a:xfrm>
          <a:prstGeom prst="rect">
            <a:avLst/>
          </a:prstGeom>
        </p:spPr>
      </p:pic>
      <p:cxnSp>
        <p:nvCxnSpPr>
          <p:cNvPr id="14" name="直接连接符 13"/>
          <p:cNvCxnSpPr>
            <a:stCxn id="8" idx="3"/>
            <a:endCxn id="16" idx="1"/>
          </p:cNvCxnSpPr>
          <p:nvPr/>
        </p:nvCxnSpPr>
        <p:spPr>
          <a:xfrm>
            <a:off x="3002805" y="2007948"/>
            <a:ext cx="713374" cy="9073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8" idx="2"/>
            <a:endCxn id="12" idx="0"/>
          </p:cNvCxnSpPr>
          <p:nvPr/>
        </p:nvCxnSpPr>
        <p:spPr>
          <a:xfrm>
            <a:off x="2855418" y="2155335"/>
            <a:ext cx="880311" cy="62062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6179" y="1951296"/>
            <a:ext cx="294775" cy="294775"/>
          </a:xfrm>
          <a:prstGeom prst="rect">
            <a:avLst/>
          </a:prstGeom>
        </p:spPr>
      </p:pic>
      <p:cxnSp>
        <p:nvCxnSpPr>
          <p:cNvPr id="17" name="直接连接符 16"/>
          <p:cNvCxnSpPr>
            <a:stCxn id="9" idx="2"/>
            <a:endCxn id="16" idx="0"/>
          </p:cNvCxnSpPr>
          <p:nvPr/>
        </p:nvCxnSpPr>
        <p:spPr>
          <a:xfrm flipH="1">
            <a:off x="3863567" y="1589849"/>
            <a:ext cx="176962" cy="361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6" idx="2"/>
            <a:endCxn id="12" idx="0"/>
          </p:cNvCxnSpPr>
          <p:nvPr/>
        </p:nvCxnSpPr>
        <p:spPr>
          <a:xfrm flipH="1">
            <a:off x="3735729" y="2246071"/>
            <a:ext cx="127838" cy="5298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2" idx="3"/>
            <a:endCxn id="13" idx="2"/>
          </p:cNvCxnSpPr>
          <p:nvPr/>
        </p:nvCxnSpPr>
        <p:spPr>
          <a:xfrm flipV="1">
            <a:off x="3885121" y="2604010"/>
            <a:ext cx="747963" cy="3213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3"/>
            <a:endCxn id="13" idx="0"/>
          </p:cNvCxnSpPr>
          <p:nvPr/>
        </p:nvCxnSpPr>
        <p:spPr>
          <a:xfrm>
            <a:off x="4010954" y="2098684"/>
            <a:ext cx="622130" cy="1473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3" idx="0"/>
            <a:endCxn id="10" idx="2"/>
          </p:cNvCxnSpPr>
          <p:nvPr/>
        </p:nvCxnSpPr>
        <p:spPr>
          <a:xfrm flipV="1">
            <a:off x="4633084" y="1841510"/>
            <a:ext cx="445169" cy="4045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452" y="1652512"/>
            <a:ext cx="298784" cy="298784"/>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0041" y="2775963"/>
            <a:ext cx="298784" cy="298784"/>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6812" y="2465649"/>
            <a:ext cx="357939" cy="357939"/>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6465" y="1315628"/>
            <a:ext cx="357939" cy="357939"/>
          </a:xfrm>
          <a:prstGeom prst="rect">
            <a:avLst/>
          </a:prstGeom>
        </p:spPr>
      </p:pic>
      <p:pic>
        <p:nvPicPr>
          <p:cNvPr id="26" name="图片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3505" y="2447126"/>
            <a:ext cx="294775" cy="294775"/>
          </a:xfrm>
          <a:prstGeom prst="rect">
            <a:avLst/>
          </a:prstGeom>
        </p:spPr>
      </p:pic>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7060" y="1652512"/>
            <a:ext cx="294775" cy="294775"/>
          </a:xfrm>
          <a:prstGeom prst="rect">
            <a:avLst/>
          </a:prstGeom>
        </p:spPr>
      </p:pic>
      <p:cxnSp>
        <p:nvCxnSpPr>
          <p:cNvPr id="28" name="直接连接符 27"/>
          <p:cNvCxnSpPr>
            <a:stCxn id="13" idx="2"/>
            <a:endCxn id="23" idx="1"/>
          </p:cNvCxnSpPr>
          <p:nvPr/>
        </p:nvCxnSpPr>
        <p:spPr>
          <a:xfrm>
            <a:off x="4633084" y="2604010"/>
            <a:ext cx="1126957" cy="3213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0" idx="3"/>
            <a:endCxn id="22" idx="1"/>
          </p:cNvCxnSpPr>
          <p:nvPr/>
        </p:nvCxnSpPr>
        <p:spPr>
          <a:xfrm>
            <a:off x="5225640" y="1694123"/>
            <a:ext cx="1071812" cy="1077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2" idx="2"/>
            <a:endCxn id="23" idx="0"/>
          </p:cNvCxnSpPr>
          <p:nvPr/>
        </p:nvCxnSpPr>
        <p:spPr>
          <a:xfrm flipH="1">
            <a:off x="5909433" y="1951296"/>
            <a:ext cx="537411" cy="8246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25" idx="2"/>
            <a:endCxn id="22" idx="3"/>
          </p:cNvCxnSpPr>
          <p:nvPr/>
        </p:nvCxnSpPr>
        <p:spPr>
          <a:xfrm flipH="1">
            <a:off x="6596236" y="1673567"/>
            <a:ext cx="1219199" cy="1283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26" idx="0"/>
            <a:endCxn id="25" idx="2"/>
          </p:cNvCxnSpPr>
          <p:nvPr/>
        </p:nvCxnSpPr>
        <p:spPr>
          <a:xfrm flipH="1" flipV="1">
            <a:off x="7815435" y="1673567"/>
            <a:ext cx="735458" cy="7735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4" idx="2"/>
            <a:endCxn id="23" idx="3"/>
          </p:cNvCxnSpPr>
          <p:nvPr/>
        </p:nvCxnSpPr>
        <p:spPr>
          <a:xfrm flipH="1">
            <a:off x="6058825" y="2823588"/>
            <a:ext cx="1126957" cy="1017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5" idx="2"/>
            <a:endCxn id="24" idx="0"/>
          </p:cNvCxnSpPr>
          <p:nvPr/>
        </p:nvCxnSpPr>
        <p:spPr>
          <a:xfrm flipH="1">
            <a:off x="7185782" y="1673567"/>
            <a:ext cx="629653" cy="79208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26" idx="1"/>
            <a:endCxn id="24" idx="2"/>
          </p:cNvCxnSpPr>
          <p:nvPr/>
        </p:nvCxnSpPr>
        <p:spPr>
          <a:xfrm flipH="1">
            <a:off x="7185782" y="2594514"/>
            <a:ext cx="1217723" cy="22907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24" idx="0"/>
            <a:endCxn id="22" idx="2"/>
          </p:cNvCxnSpPr>
          <p:nvPr/>
        </p:nvCxnSpPr>
        <p:spPr>
          <a:xfrm flipH="1" flipV="1">
            <a:off x="6446844" y="1951296"/>
            <a:ext cx="738938" cy="5143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27" idx="2"/>
            <a:endCxn id="26" idx="0"/>
          </p:cNvCxnSpPr>
          <p:nvPr/>
        </p:nvCxnSpPr>
        <p:spPr>
          <a:xfrm flipH="1">
            <a:off x="8550893" y="1947287"/>
            <a:ext cx="603555" cy="49983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456258" y="1053634"/>
            <a:ext cx="9403492" cy="229835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623488" y="3693563"/>
            <a:ext cx="9403492" cy="187410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2607911" y="4443205"/>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551143" y="4694460"/>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04441" y="4488515"/>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561176" y="4801554"/>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800971" y="4521468"/>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497069" y="5007501"/>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8106670" y="4504994"/>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45" idx="0"/>
          </p:cNvCxnSpPr>
          <p:nvPr/>
        </p:nvCxnSpPr>
        <p:spPr>
          <a:xfrm flipV="1">
            <a:off x="2756192" y="3070738"/>
            <a:ext cx="933660" cy="13724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46" idx="0"/>
            <a:endCxn id="12" idx="2"/>
          </p:cNvCxnSpPr>
          <p:nvPr/>
        </p:nvCxnSpPr>
        <p:spPr>
          <a:xfrm flipV="1">
            <a:off x="3699424" y="3074747"/>
            <a:ext cx="36305" cy="16197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7" idx="0"/>
            <a:endCxn id="13" idx="2"/>
          </p:cNvCxnSpPr>
          <p:nvPr/>
        </p:nvCxnSpPr>
        <p:spPr>
          <a:xfrm flipH="1" flipV="1">
            <a:off x="4633084" y="2604010"/>
            <a:ext cx="219638" cy="18845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8" idx="0"/>
            <a:endCxn id="13" idx="2"/>
          </p:cNvCxnSpPr>
          <p:nvPr/>
        </p:nvCxnSpPr>
        <p:spPr>
          <a:xfrm flipH="1" flipV="1">
            <a:off x="4633084" y="2604010"/>
            <a:ext cx="1076373" cy="21975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50" idx="0"/>
            <a:endCxn id="26" idx="2"/>
          </p:cNvCxnSpPr>
          <p:nvPr/>
        </p:nvCxnSpPr>
        <p:spPr>
          <a:xfrm flipV="1">
            <a:off x="7645350" y="2741901"/>
            <a:ext cx="905543" cy="22656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9" idx="0"/>
            <a:endCxn id="26" idx="2"/>
          </p:cNvCxnSpPr>
          <p:nvPr/>
        </p:nvCxnSpPr>
        <p:spPr>
          <a:xfrm flipV="1">
            <a:off x="6949252" y="2741901"/>
            <a:ext cx="1601641" cy="177956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51" idx="0"/>
            <a:endCxn id="26" idx="2"/>
          </p:cNvCxnSpPr>
          <p:nvPr/>
        </p:nvCxnSpPr>
        <p:spPr>
          <a:xfrm flipV="1">
            <a:off x="8254951" y="2741901"/>
            <a:ext cx="295942" cy="176309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993925" y="5716503"/>
            <a:ext cx="4555523" cy="933274"/>
            <a:chOff x="6993925" y="5716503"/>
            <a:chExt cx="4555523" cy="933274"/>
          </a:xfrm>
        </p:grpSpPr>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44617" y="5787244"/>
              <a:ext cx="307953" cy="307953"/>
            </a:xfrm>
            <a:prstGeom prst="rect">
              <a:avLst/>
            </a:prstGeom>
          </p:spPr>
        </p:pic>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6420" y="5716503"/>
              <a:ext cx="357939" cy="357939"/>
            </a:xfrm>
            <a:prstGeom prst="rect">
              <a:avLst/>
            </a:prstGeom>
          </p:spPr>
        </p:pic>
        <p:pic>
          <p:nvPicPr>
            <p:cNvPr id="40" name="图片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8209" y="5779667"/>
              <a:ext cx="294775" cy="294775"/>
            </a:xfrm>
            <a:prstGeom prst="rect">
              <a:avLst/>
            </a:prstGeom>
          </p:spPr>
        </p:pic>
        <p:sp>
          <p:nvSpPr>
            <p:cNvPr id="41" name="文本框 40"/>
            <p:cNvSpPr txBox="1"/>
            <p:nvPr/>
          </p:nvSpPr>
          <p:spPr>
            <a:xfrm>
              <a:off x="9739493" y="6188112"/>
              <a:ext cx="1809955"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骨干节点</a:t>
              </a:r>
            </a:p>
          </p:txBody>
        </p:sp>
        <p:cxnSp>
          <p:nvCxnSpPr>
            <p:cNvPr id="42" name="直接连接符 41"/>
            <p:cNvCxnSpPr/>
            <p:nvPr/>
          </p:nvCxnSpPr>
          <p:spPr>
            <a:xfrm>
              <a:off x="9772446" y="6188112"/>
              <a:ext cx="16914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6993925" y="6179874"/>
              <a:ext cx="232307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一般传感器节点</a:t>
              </a:r>
            </a:p>
          </p:txBody>
        </p:sp>
        <p:cxnSp>
          <p:nvCxnSpPr>
            <p:cNvPr id="60" name="直接连接符 59"/>
            <p:cNvCxnSpPr/>
            <p:nvPr/>
          </p:nvCxnSpPr>
          <p:spPr>
            <a:xfrm>
              <a:off x="7154562" y="6179874"/>
              <a:ext cx="2076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8081322" y="5788582"/>
              <a:ext cx="296562" cy="29656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9132277" y="4443205"/>
            <a:ext cx="141279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上层</a:t>
            </a:r>
          </a:p>
        </p:txBody>
      </p:sp>
      <p:sp>
        <p:nvSpPr>
          <p:cNvPr id="63" name="文本框 62"/>
          <p:cNvSpPr txBox="1"/>
          <p:nvPr/>
        </p:nvSpPr>
        <p:spPr>
          <a:xfrm>
            <a:off x="9253371" y="1959796"/>
            <a:ext cx="1412790"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下层</a:t>
            </a:r>
          </a:p>
        </p:txBody>
      </p:sp>
    </p:spTree>
    <p:extLst>
      <p:ext uri="{BB962C8B-B14F-4D97-AF65-F5344CB8AC3E}">
        <p14:creationId xmlns:p14="http://schemas.microsoft.com/office/powerpoint/2010/main" val="12913584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a:t>Mesh</a:t>
            </a:r>
            <a:r>
              <a:rPr lang="zh-CN" altLang="en-US" kern="1200" dirty="0"/>
              <a:t>网络结构</a:t>
            </a:r>
            <a:endParaRPr lang="zh-CN" altLang="en-US" dirty="0"/>
          </a:p>
        </p:txBody>
      </p:sp>
      <p:sp>
        <p:nvSpPr>
          <p:cNvPr id="3" name="内容占位符 2"/>
          <p:cNvSpPr>
            <a:spLocks noGrp="1"/>
          </p:cNvSpPr>
          <p:nvPr>
            <p:ph idx="1"/>
          </p:nvPr>
        </p:nvSpPr>
        <p:spPr>
          <a:xfrm>
            <a:off x="2625297" y="5551752"/>
            <a:ext cx="7114992" cy="1228207"/>
          </a:xfrm>
        </p:spPr>
        <p:txBody>
          <a:bodyPr/>
          <a:lstStyle/>
          <a:p>
            <a:pPr marL="0" indent="0">
              <a:buNone/>
            </a:pPr>
            <a:r>
              <a:rPr lang="zh-CN" altLang="en-US" dirty="0"/>
              <a:t>规则分布的网络结构，</a:t>
            </a:r>
            <a:endParaRPr lang="en-US" altLang="zh-CN" dirty="0"/>
          </a:p>
          <a:p>
            <a:pPr marL="0" indent="0">
              <a:buNone/>
            </a:pPr>
            <a:r>
              <a:rPr lang="zh-CN" altLang="en-US" dirty="0"/>
              <a:t>通常只允许节点和节点最近的邻居通信</a:t>
            </a:r>
          </a:p>
        </p:txBody>
      </p:sp>
      <p:sp>
        <p:nvSpPr>
          <p:cNvPr id="6" name="矩形 5"/>
          <p:cNvSpPr/>
          <p:nvPr/>
        </p:nvSpPr>
        <p:spPr>
          <a:xfrm>
            <a:off x="2086422" y="5525211"/>
            <a:ext cx="136185" cy="1241778"/>
          </a:xfrm>
          <a:prstGeom prst="rect">
            <a:avLst/>
          </a:prstGeom>
          <a:solidFill>
            <a:schemeClr val="accent1"/>
          </a:solidFill>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9339533" y="5525211"/>
            <a:ext cx="136185" cy="1241778"/>
          </a:xfrm>
          <a:prstGeom prst="rect">
            <a:avLst/>
          </a:prstGeom>
          <a:solidFill>
            <a:schemeClr val="accent1"/>
          </a:solidFill>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5" name="组合 4"/>
          <p:cNvGrpSpPr/>
          <p:nvPr/>
        </p:nvGrpSpPr>
        <p:grpSpPr>
          <a:xfrm>
            <a:off x="2020711" y="1267320"/>
            <a:ext cx="7112929" cy="4062611"/>
            <a:chOff x="1573871" y="916033"/>
            <a:chExt cx="9086052" cy="5189577"/>
          </a:xfrm>
        </p:grpSpPr>
        <p:sp>
          <p:nvSpPr>
            <p:cNvPr id="8" name="椭圆 7"/>
            <p:cNvSpPr/>
            <p:nvPr/>
          </p:nvSpPr>
          <p:spPr>
            <a:xfrm>
              <a:off x="1573871" y="968015"/>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537699" y="968015"/>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573871" y="2047172"/>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537699" y="2047172"/>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8" idx="6"/>
              <a:endCxn id="9" idx="2"/>
            </p:cNvCxnSpPr>
            <p:nvPr/>
          </p:nvCxnSpPr>
          <p:spPr>
            <a:xfrm>
              <a:off x="2154639" y="1258399"/>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9" idx="4"/>
              <a:endCxn id="11" idx="0"/>
            </p:cNvCxnSpPr>
            <p:nvPr/>
          </p:nvCxnSpPr>
          <p:spPr>
            <a:xfrm>
              <a:off x="2828083" y="1548783"/>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1" idx="2"/>
              <a:endCxn id="10" idx="6"/>
            </p:cNvCxnSpPr>
            <p:nvPr/>
          </p:nvCxnSpPr>
          <p:spPr>
            <a:xfrm flipH="1">
              <a:off x="2154639" y="2337556"/>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0"/>
              <a:endCxn id="8" idx="4"/>
            </p:cNvCxnSpPr>
            <p:nvPr/>
          </p:nvCxnSpPr>
          <p:spPr>
            <a:xfrm flipV="1">
              <a:off x="1864255" y="1548783"/>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73871" y="5515879"/>
              <a:ext cx="3614236" cy="589731"/>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4×4 Mesh </a:t>
              </a:r>
              <a:r>
                <a:rPr lang="zh-CN" altLang="en-US" sz="2400" dirty="0">
                  <a:latin typeface="微软雅黑" panose="020B0503020204020204" pitchFamily="34" charset="-122"/>
                  <a:ea typeface="微软雅黑" panose="020B0503020204020204" pitchFamily="34" charset="-122"/>
                </a:rPr>
                <a:t>网络</a:t>
              </a:r>
            </a:p>
          </p:txBody>
        </p:sp>
        <p:sp>
          <p:nvSpPr>
            <p:cNvPr id="17" name="椭圆 16"/>
            <p:cNvSpPr/>
            <p:nvPr/>
          </p:nvSpPr>
          <p:spPr>
            <a:xfrm>
              <a:off x="3649663" y="96276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613491" y="962760"/>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649663" y="204191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613491" y="204191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a:stCxn id="17" idx="6"/>
              <a:endCxn id="18" idx="2"/>
            </p:cNvCxnSpPr>
            <p:nvPr/>
          </p:nvCxnSpPr>
          <p:spPr>
            <a:xfrm>
              <a:off x="4230431" y="1253144"/>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8" idx="4"/>
              <a:endCxn id="20" idx="0"/>
            </p:cNvCxnSpPr>
            <p:nvPr/>
          </p:nvCxnSpPr>
          <p:spPr>
            <a:xfrm>
              <a:off x="4903875" y="1543528"/>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0" idx="2"/>
              <a:endCxn id="19" idx="6"/>
            </p:cNvCxnSpPr>
            <p:nvPr/>
          </p:nvCxnSpPr>
          <p:spPr>
            <a:xfrm flipH="1">
              <a:off x="4230431" y="2332301"/>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9" idx="0"/>
              <a:endCxn id="17" idx="4"/>
            </p:cNvCxnSpPr>
            <p:nvPr/>
          </p:nvCxnSpPr>
          <p:spPr>
            <a:xfrm flipV="1">
              <a:off x="3940047" y="1543528"/>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579125" y="3196206"/>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542953" y="3196206"/>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579125" y="4275363"/>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542953" y="4275363"/>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p:cNvCxnSpPr>
              <a:stCxn id="25" idx="6"/>
              <a:endCxn id="26" idx="2"/>
            </p:cNvCxnSpPr>
            <p:nvPr/>
          </p:nvCxnSpPr>
          <p:spPr>
            <a:xfrm>
              <a:off x="2159893" y="3486590"/>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6" idx="4"/>
              <a:endCxn id="28" idx="0"/>
            </p:cNvCxnSpPr>
            <p:nvPr/>
          </p:nvCxnSpPr>
          <p:spPr>
            <a:xfrm>
              <a:off x="2833337" y="3776974"/>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28" idx="2"/>
              <a:endCxn id="27" idx="6"/>
            </p:cNvCxnSpPr>
            <p:nvPr/>
          </p:nvCxnSpPr>
          <p:spPr>
            <a:xfrm flipH="1">
              <a:off x="2159893" y="4565747"/>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27" idx="0"/>
              <a:endCxn id="25" idx="4"/>
            </p:cNvCxnSpPr>
            <p:nvPr/>
          </p:nvCxnSpPr>
          <p:spPr>
            <a:xfrm flipV="1">
              <a:off x="1869509" y="3776974"/>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3654919" y="3190951"/>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618747" y="3190951"/>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654919" y="4270108"/>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618747" y="4270108"/>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a:stCxn id="33" idx="6"/>
              <a:endCxn id="34" idx="2"/>
            </p:cNvCxnSpPr>
            <p:nvPr/>
          </p:nvCxnSpPr>
          <p:spPr>
            <a:xfrm>
              <a:off x="4235687" y="3481335"/>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4" idx="4"/>
              <a:endCxn id="36" idx="0"/>
            </p:cNvCxnSpPr>
            <p:nvPr/>
          </p:nvCxnSpPr>
          <p:spPr>
            <a:xfrm>
              <a:off x="4909131" y="3771719"/>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6" idx="2"/>
              <a:endCxn id="35" idx="6"/>
            </p:cNvCxnSpPr>
            <p:nvPr/>
          </p:nvCxnSpPr>
          <p:spPr>
            <a:xfrm flipH="1">
              <a:off x="4235687" y="4560492"/>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5" idx="0"/>
              <a:endCxn id="33" idx="4"/>
            </p:cNvCxnSpPr>
            <p:nvPr/>
          </p:nvCxnSpPr>
          <p:spPr>
            <a:xfrm flipV="1">
              <a:off x="3945303" y="3771719"/>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9" idx="6"/>
              <a:endCxn id="17" idx="2"/>
            </p:cNvCxnSpPr>
            <p:nvPr/>
          </p:nvCxnSpPr>
          <p:spPr>
            <a:xfrm flipV="1">
              <a:off x="3118467" y="1253144"/>
              <a:ext cx="531196"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11" idx="6"/>
              <a:endCxn id="19" idx="2"/>
            </p:cNvCxnSpPr>
            <p:nvPr/>
          </p:nvCxnSpPr>
          <p:spPr>
            <a:xfrm flipV="1">
              <a:off x="3118467" y="2332301"/>
              <a:ext cx="531196"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25" idx="0"/>
              <a:endCxn id="10" idx="4"/>
            </p:cNvCxnSpPr>
            <p:nvPr/>
          </p:nvCxnSpPr>
          <p:spPr>
            <a:xfrm flipH="1" flipV="1">
              <a:off x="1864255" y="2627940"/>
              <a:ext cx="5254"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1" idx="4"/>
              <a:endCxn id="26" idx="0"/>
            </p:cNvCxnSpPr>
            <p:nvPr/>
          </p:nvCxnSpPr>
          <p:spPr>
            <a:xfrm>
              <a:off x="2828083" y="2627940"/>
              <a:ext cx="5254"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3" idx="0"/>
              <a:endCxn id="19" idx="4"/>
            </p:cNvCxnSpPr>
            <p:nvPr/>
          </p:nvCxnSpPr>
          <p:spPr>
            <a:xfrm flipH="1" flipV="1">
              <a:off x="3940047" y="2622685"/>
              <a:ext cx="5256"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0" idx="4"/>
              <a:endCxn id="34" idx="0"/>
            </p:cNvCxnSpPr>
            <p:nvPr/>
          </p:nvCxnSpPr>
          <p:spPr>
            <a:xfrm>
              <a:off x="4903875" y="2622685"/>
              <a:ext cx="5256"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6" idx="6"/>
              <a:endCxn id="33" idx="2"/>
            </p:cNvCxnSpPr>
            <p:nvPr/>
          </p:nvCxnSpPr>
          <p:spPr>
            <a:xfrm flipV="1">
              <a:off x="3123721" y="3481335"/>
              <a:ext cx="531198"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28" idx="6"/>
              <a:endCxn id="35" idx="2"/>
            </p:cNvCxnSpPr>
            <p:nvPr/>
          </p:nvCxnSpPr>
          <p:spPr>
            <a:xfrm flipV="1">
              <a:off x="3123721" y="4560492"/>
              <a:ext cx="531198"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6739706" y="1010056"/>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7703534" y="1010056"/>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739706" y="2089213"/>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703534" y="2089213"/>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p:cNvCxnSpPr>
              <a:stCxn id="49" idx="6"/>
              <a:endCxn id="50" idx="2"/>
            </p:cNvCxnSpPr>
            <p:nvPr/>
          </p:nvCxnSpPr>
          <p:spPr>
            <a:xfrm>
              <a:off x="7320474" y="1300440"/>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0" idx="4"/>
              <a:endCxn id="52" idx="0"/>
            </p:cNvCxnSpPr>
            <p:nvPr/>
          </p:nvCxnSpPr>
          <p:spPr>
            <a:xfrm>
              <a:off x="7993918" y="1590824"/>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52" idx="2"/>
              <a:endCxn id="51" idx="6"/>
            </p:cNvCxnSpPr>
            <p:nvPr/>
          </p:nvCxnSpPr>
          <p:spPr>
            <a:xfrm flipH="1">
              <a:off x="7320474" y="2379597"/>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a:stCxn id="51" idx="0"/>
              <a:endCxn id="49" idx="4"/>
            </p:cNvCxnSpPr>
            <p:nvPr/>
          </p:nvCxnSpPr>
          <p:spPr>
            <a:xfrm flipV="1">
              <a:off x="7030090" y="1590824"/>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8815498" y="1004801"/>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9779326" y="1004801"/>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8815498" y="2083958"/>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9779326" y="2083958"/>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箭头连接符 60"/>
            <p:cNvCxnSpPr>
              <a:stCxn id="57" idx="6"/>
              <a:endCxn id="58" idx="2"/>
            </p:cNvCxnSpPr>
            <p:nvPr/>
          </p:nvCxnSpPr>
          <p:spPr>
            <a:xfrm>
              <a:off x="9396266" y="1295185"/>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stCxn id="58" idx="4"/>
              <a:endCxn id="60" idx="0"/>
            </p:cNvCxnSpPr>
            <p:nvPr/>
          </p:nvCxnSpPr>
          <p:spPr>
            <a:xfrm>
              <a:off x="10069710" y="1585569"/>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60" idx="2"/>
              <a:endCxn id="59" idx="6"/>
            </p:cNvCxnSpPr>
            <p:nvPr/>
          </p:nvCxnSpPr>
          <p:spPr>
            <a:xfrm flipH="1">
              <a:off x="9396266" y="2374342"/>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9" idx="0"/>
              <a:endCxn id="57" idx="4"/>
            </p:cNvCxnSpPr>
            <p:nvPr/>
          </p:nvCxnSpPr>
          <p:spPr>
            <a:xfrm flipV="1">
              <a:off x="9105882" y="1585569"/>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5" name="椭圆 64"/>
            <p:cNvSpPr/>
            <p:nvPr/>
          </p:nvSpPr>
          <p:spPr>
            <a:xfrm>
              <a:off x="6744960" y="323824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7708788" y="3238247"/>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6744960" y="431740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708788" y="4317404"/>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箭头连接符 68"/>
            <p:cNvCxnSpPr>
              <a:stCxn id="65" idx="6"/>
              <a:endCxn id="66" idx="2"/>
            </p:cNvCxnSpPr>
            <p:nvPr/>
          </p:nvCxnSpPr>
          <p:spPr>
            <a:xfrm>
              <a:off x="7325728" y="3528631"/>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6" idx="4"/>
              <a:endCxn id="68" idx="0"/>
            </p:cNvCxnSpPr>
            <p:nvPr/>
          </p:nvCxnSpPr>
          <p:spPr>
            <a:xfrm>
              <a:off x="7999172" y="3819015"/>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68" idx="2"/>
              <a:endCxn id="67" idx="6"/>
            </p:cNvCxnSpPr>
            <p:nvPr/>
          </p:nvCxnSpPr>
          <p:spPr>
            <a:xfrm flipH="1">
              <a:off x="7325728" y="4607788"/>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7" idx="0"/>
              <a:endCxn id="65" idx="4"/>
            </p:cNvCxnSpPr>
            <p:nvPr/>
          </p:nvCxnSpPr>
          <p:spPr>
            <a:xfrm flipV="1">
              <a:off x="7035344" y="3819015"/>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3" name="椭圆 72"/>
            <p:cNvSpPr/>
            <p:nvPr/>
          </p:nvSpPr>
          <p:spPr>
            <a:xfrm>
              <a:off x="8820754" y="3232992"/>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9784582" y="3232992"/>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8820754" y="431214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9784582" y="4312149"/>
              <a:ext cx="580768" cy="5807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箭头连接符 76"/>
            <p:cNvCxnSpPr>
              <a:stCxn id="73" idx="6"/>
              <a:endCxn id="74" idx="2"/>
            </p:cNvCxnSpPr>
            <p:nvPr/>
          </p:nvCxnSpPr>
          <p:spPr>
            <a:xfrm>
              <a:off x="9401522" y="3523376"/>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74" idx="4"/>
              <a:endCxn id="76" idx="0"/>
            </p:cNvCxnSpPr>
            <p:nvPr/>
          </p:nvCxnSpPr>
          <p:spPr>
            <a:xfrm>
              <a:off x="10074966" y="3813760"/>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76" idx="2"/>
              <a:endCxn id="75" idx="6"/>
            </p:cNvCxnSpPr>
            <p:nvPr/>
          </p:nvCxnSpPr>
          <p:spPr>
            <a:xfrm flipH="1">
              <a:off x="9401522" y="4602533"/>
              <a:ext cx="383060" cy="0"/>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75" idx="0"/>
              <a:endCxn id="73" idx="4"/>
            </p:cNvCxnSpPr>
            <p:nvPr/>
          </p:nvCxnSpPr>
          <p:spPr>
            <a:xfrm flipV="1">
              <a:off x="9111138" y="3813760"/>
              <a:ext cx="0" cy="498389"/>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50" idx="6"/>
              <a:endCxn id="57" idx="2"/>
            </p:cNvCxnSpPr>
            <p:nvPr/>
          </p:nvCxnSpPr>
          <p:spPr>
            <a:xfrm flipV="1">
              <a:off x="8284302" y="1295185"/>
              <a:ext cx="531196"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52" idx="6"/>
              <a:endCxn id="59" idx="2"/>
            </p:cNvCxnSpPr>
            <p:nvPr/>
          </p:nvCxnSpPr>
          <p:spPr>
            <a:xfrm flipV="1">
              <a:off x="8284302" y="2374342"/>
              <a:ext cx="531196"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a:stCxn id="65" idx="0"/>
              <a:endCxn id="51" idx="4"/>
            </p:cNvCxnSpPr>
            <p:nvPr/>
          </p:nvCxnSpPr>
          <p:spPr>
            <a:xfrm flipH="1" flipV="1">
              <a:off x="7030090" y="2669981"/>
              <a:ext cx="5254"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4"/>
              <a:endCxn id="66" idx="0"/>
            </p:cNvCxnSpPr>
            <p:nvPr/>
          </p:nvCxnSpPr>
          <p:spPr>
            <a:xfrm>
              <a:off x="7993918" y="2669981"/>
              <a:ext cx="5254"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a:stCxn id="73" idx="0"/>
              <a:endCxn id="59" idx="4"/>
            </p:cNvCxnSpPr>
            <p:nvPr/>
          </p:nvCxnSpPr>
          <p:spPr>
            <a:xfrm flipH="1" flipV="1">
              <a:off x="9105882" y="2664726"/>
              <a:ext cx="5256"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stCxn id="60" idx="4"/>
              <a:endCxn id="74" idx="0"/>
            </p:cNvCxnSpPr>
            <p:nvPr/>
          </p:nvCxnSpPr>
          <p:spPr>
            <a:xfrm>
              <a:off x="10069710" y="2664726"/>
              <a:ext cx="5256" cy="568266"/>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66" idx="6"/>
              <a:endCxn id="73" idx="2"/>
            </p:cNvCxnSpPr>
            <p:nvPr/>
          </p:nvCxnSpPr>
          <p:spPr>
            <a:xfrm flipV="1">
              <a:off x="8289556" y="3523376"/>
              <a:ext cx="531198"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a:stCxn id="68" idx="6"/>
              <a:endCxn id="75" idx="2"/>
            </p:cNvCxnSpPr>
            <p:nvPr/>
          </p:nvCxnSpPr>
          <p:spPr>
            <a:xfrm flipV="1">
              <a:off x="8289556" y="4602533"/>
              <a:ext cx="531198" cy="5255"/>
            </a:xfrm>
            <a:prstGeom prst="straightConnector1">
              <a:avLst/>
            </a:prstGeom>
            <a:ln w="38100">
              <a:solidFill>
                <a:schemeClr val="accent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545121" y="916033"/>
              <a:ext cx="1970690" cy="1954923"/>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8668211" y="926543"/>
              <a:ext cx="1970690" cy="1954923"/>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566143" y="3065398"/>
              <a:ext cx="1970690" cy="1954923"/>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8689233" y="3091674"/>
              <a:ext cx="1970690" cy="1954923"/>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7215228" y="5396846"/>
              <a:ext cx="2965622"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分级网络</a:t>
              </a:r>
            </a:p>
          </p:txBody>
        </p:sp>
      </p:grpSp>
    </p:spTree>
    <p:extLst>
      <p:ext uri="{BB962C8B-B14F-4D97-AF65-F5344CB8AC3E}">
        <p14:creationId xmlns:p14="http://schemas.microsoft.com/office/powerpoint/2010/main" val="2784405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软件架构</a:t>
            </a:r>
          </a:p>
        </p:txBody>
      </p:sp>
      <p:sp>
        <p:nvSpPr>
          <p:cNvPr id="5" name="矩形 4"/>
          <p:cNvSpPr/>
          <p:nvPr/>
        </p:nvSpPr>
        <p:spPr>
          <a:xfrm>
            <a:off x="1973115" y="1212329"/>
            <a:ext cx="1686912" cy="709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军事应用</a:t>
            </a:r>
          </a:p>
        </p:txBody>
      </p:sp>
      <p:sp>
        <p:nvSpPr>
          <p:cNvPr id="6" name="矩形 5"/>
          <p:cNvSpPr/>
          <p:nvPr/>
        </p:nvSpPr>
        <p:spPr>
          <a:xfrm>
            <a:off x="3733598" y="1207074"/>
            <a:ext cx="1686912" cy="709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环境监测</a:t>
            </a:r>
          </a:p>
        </p:txBody>
      </p:sp>
      <p:sp>
        <p:nvSpPr>
          <p:cNvPr id="7" name="矩形 6"/>
          <p:cNvSpPr/>
          <p:nvPr/>
        </p:nvSpPr>
        <p:spPr>
          <a:xfrm>
            <a:off x="5572908" y="1233351"/>
            <a:ext cx="1686912" cy="709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医疗卫生</a:t>
            </a:r>
          </a:p>
        </p:txBody>
      </p:sp>
      <p:sp>
        <p:nvSpPr>
          <p:cNvPr id="8" name="矩形 7"/>
          <p:cNvSpPr/>
          <p:nvPr/>
        </p:nvSpPr>
        <p:spPr>
          <a:xfrm>
            <a:off x="8342384" y="1196566"/>
            <a:ext cx="1686912" cy="709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物流仓储</a:t>
            </a:r>
          </a:p>
        </p:txBody>
      </p:sp>
      <p:sp>
        <p:nvSpPr>
          <p:cNvPr id="9" name="矩形 8"/>
          <p:cNvSpPr/>
          <p:nvPr/>
        </p:nvSpPr>
        <p:spPr>
          <a:xfrm>
            <a:off x="1069224" y="1222838"/>
            <a:ext cx="762001" cy="5333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系统管理</a:t>
            </a:r>
          </a:p>
        </p:txBody>
      </p:sp>
      <p:sp>
        <p:nvSpPr>
          <p:cNvPr id="10" name="矩形 9"/>
          <p:cNvSpPr/>
          <p:nvPr/>
        </p:nvSpPr>
        <p:spPr>
          <a:xfrm>
            <a:off x="10176438" y="1186052"/>
            <a:ext cx="762001" cy="535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系统安全</a:t>
            </a:r>
          </a:p>
        </p:txBody>
      </p:sp>
      <p:sp>
        <p:nvSpPr>
          <p:cNvPr id="11" name="矩形 10"/>
          <p:cNvSpPr/>
          <p:nvPr/>
        </p:nvSpPr>
        <p:spPr>
          <a:xfrm>
            <a:off x="1894288" y="2005860"/>
            <a:ext cx="8166538" cy="1445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无线传感器网络应用程序</a:t>
            </a:r>
          </a:p>
        </p:txBody>
      </p:sp>
      <p:sp>
        <p:nvSpPr>
          <p:cNvPr id="12" name="矩形 11"/>
          <p:cNvSpPr/>
          <p:nvPr/>
        </p:nvSpPr>
        <p:spPr>
          <a:xfrm>
            <a:off x="1899545" y="3545626"/>
            <a:ext cx="4566743" cy="1445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应用支撑技术</a:t>
            </a:r>
          </a:p>
        </p:txBody>
      </p:sp>
      <p:sp>
        <p:nvSpPr>
          <p:cNvPr id="13" name="矩形 12"/>
          <p:cNvSpPr/>
          <p:nvPr/>
        </p:nvSpPr>
        <p:spPr>
          <a:xfrm>
            <a:off x="1904802" y="5085392"/>
            <a:ext cx="8166538" cy="1445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无线传感器网络操作系统</a:t>
            </a:r>
          </a:p>
        </p:txBody>
      </p:sp>
      <p:sp>
        <p:nvSpPr>
          <p:cNvPr id="14" name="矩形 13"/>
          <p:cNvSpPr/>
          <p:nvPr/>
        </p:nvSpPr>
        <p:spPr>
          <a:xfrm>
            <a:off x="6576648" y="3540371"/>
            <a:ext cx="3468414" cy="1445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中间件</a:t>
            </a:r>
          </a:p>
        </p:txBody>
      </p:sp>
      <p:sp>
        <p:nvSpPr>
          <p:cNvPr id="15" name="文本框 14"/>
          <p:cNvSpPr txBox="1"/>
          <p:nvPr/>
        </p:nvSpPr>
        <p:spPr>
          <a:xfrm>
            <a:off x="7364924" y="1243859"/>
            <a:ext cx="882869"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8662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存在问题</a:t>
            </a:r>
          </a:p>
        </p:txBody>
      </p:sp>
      <p:sp>
        <p:nvSpPr>
          <p:cNvPr id="3" name="内容占位符 2"/>
          <p:cNvSpPr>
            <a:spLocks noGrp="1"/>
          </p:cNvSpPr>
          <p:nvPr>
            <p:ph idx="1"/>
          </p:nvPr>
        </p:nvSpPr>
        <p:spPr>
          <a:xfrm>
            <a:off x="3491345" y="1581525"/>
            <a:ext cx="8246687" cy="4686919"/>
          </a:xfrm>
        </p:spPr>
        <p:txBody>
          <a:bodyPr>
            <a:normAutofit fontScale="92500" lnSpcReduction="20000"/>
          </a:bodyPr>
          <a:lstStyle/>
          <a:p>
            <a:pPr marL="0" indent="0" algn="just">
              <a:lnSpc>
                <a:spcPct val="120000"/>
              </a:lnSpc>
              <a:spcBef>
                <a:spcPts val="2400"/>
              </a:spcBef>
              <a:buNone/>
            </a:pPr>
            <a:r>
              <a:rPr lang="zh-CN" altLang="en-US" sz="3200" b="1" dirty="0">
                <a:solidFill>
                  <a:srgbClr val="333A44"/>
                </a:solidFill>
              </a:rPr>
              <a:t>可扩展性</a:t>
            </a:r>
            <a:endParaRPr lang="en-US" altLang="zh-CN" sz="3200" b="1" dirty="0">
              <a:solidFill>
                <a:srgbClr val="333A44"/>
              </a:solidFill>
            </a:endParaRPr>
          </a:p>
          <a:p>
            <a:pPr marL="0" indent="0" algn="just">
              <a:lnSpc>
                <a:spcPct val="120000"/>
              </a:lnSpc>
              <a:buNone/>
            </a:pPr>
            <a:r>
              <a:rPr lang="zh-CN" altLang="en-US" dirty="0">
                <a:solidFill>
                  <a:schemeClr val="tx1">
                    <a:lumMod val="50000"/>
                    <a:lumOff val="50000"/>
                  </a:schemeClr>
                </a:solidFill>
              </a:rPr>
              <a:t>节点数目高出</a:t>
            </a:r>
            <a:r>
              <a:rPr lang="en-US" altLang="zh-CN" dirty="0">
                <a:solidFill>
                  <a:schemeClr val="tx1">
                    <a:lumMod val="50000"/>
                    <a:lumOff val="50000"/>
                  </a:schemeClr>
                </a:solidFill>
              </a:rPr>
              <a:t>Ad hoc</a:t>
            </a:r>
            <a:r>
              <a:rPr lang="zh-CN" altLang="en-US" dirty="0">
                <a:solidFill>
                  <a:schemeClr val="tx1">
                    <a:lumMod val="50000"/>
                    <a:lumOff val="50000"/>
                  </a:schemeClr>
                </a:solidFill>
              </a:rPr>
              <a:t>网络节点数目几个数量级</a:t>
            </a:r>
            <a:endParaRPr lang="en-US" altLang="zh-CN" dirty="0">
              <a:solidFill>
                <a:schemeClr val="tx1">
                  <a:lumMod val="50000"/>
                  <a:lumOff val="50000"/>
                </a:schemeClr>
              </a:solidFill>
            </a:endParaRPr>
          </a:p>
          <a:p>
            <a:pPr marL="0" indent="0" algn="just" eaLnBrk="1" hangingPunct="1">
              <a:lnSpc>
                <a:spcPct val="120000"/>
              </a:lnSpc>
              <a:spcBef>
                <a:spcPts val="2400"/>
              </a:spcBef>
              <a:buNone/>
            </a:pPr>
            <a:r>
              <a:rPr lang="zh-CN" altLang="en-US" sz="3200" b="1" dirty="0">
                <a:solidFill>
                  <a:srgbClr val="333A44"/>
                </a:solidFill>
              </a:rPr>
              <a:t>能量受限</a:t>
            </a:r>
            <a:endParaRPr lang="en-US" altLang="zh-CN" sz="3200" b="1" dirty="0">
              <a:solidFill>
                <a:srgbClr val="333A44"/>
              </a:solidFill>
            </a:endParaRPr>
          </a:p>
          <a:p>
            <a:pPr marL="0" indent="0" algn="just" eaLnBrk="1" hangingPunct="1">
              <a:buNone/>
            </a:pPr>
            <a:r>
              <a:rPr lang="zh-CN" altLang="en-US" dirty="0">
                <a:solidFill>
                  <a:schemeClr val="tx1">
                    <a:lumMod val="50000"/>
                    <a:lumOff val="50000"/>
                  </a:schemeClr>
                </a:solidFill>
              </a:rPr>
              <a:t>协议设计时是主要考虑目标之一</a:t>
            </a:r>
          </a:p>
          <a:p>
            <a:pPr marL="0" indent="0" algn="just">
              <a:lnSpc>
                <a:spcPct val="120000"/>
              </a:lnSpc>
              <a:spcBef>
                <a:spcPts val="2400"/>
              </a:spcBef>
              <a:buNone/>
            </a:pPr>
            <a:r>
              <a:rPr lang="zh-CN" altLang="en-US" sz="3200" b="1" dirty="0">
                <a:solidFill>
                  <a:srgbClr val="333A44"/>
                </a:solidFill>
              </a:rPr>
              <a:t>健壮性</a:t>
            </a:r>
            <a:endParaRPr lang="en-US" altLang="zh-CN" sz="3200" b="1" dirty="0">
              <a:solidFill>
                <a:srgbClr val="333A44"/>
              </a:solidFill>
            </a:endParaRPr>
          </a:p>
          <a:p>
            <a:pPr marL="0" indent="0" algn="just" eaLnBrk="1" hangingPunct="1">
              <a:lnSpc>
                <a:spcPct val="120000"/>
              </a:lnSpc>
              <a:buNone/>
            </a:pPr>
            <a:r>
              <a:rPr lang="zh-CN" altLang="en-US" dirty="0">
                <a:solidFill>
                  <a:schemeClr val="tx1">
                    <a:lumMod val="50000"/>
                    <a:lumOff val="50000"/>
                  </a:schemeClr>
                </a:solidFill>
              </a:rPr>
              <a:t>节点受损的概率远大于传统网络节点，</a:t>
            </a:r>
            <a:endParaRPr lang="en-US" altLang="zh-CN" dirty="0">
              <a:solidFill>
                <a:schemeClr val="tx1">
                  <a:lumMod val="50000"/>
                  <a:lumOff val="50000"/>
                </a:schemeClr>
              </a:solidFill>
            </a:endParaRPr>
          </a:p>
          <a:p>
            <a:pPr marL="0" indent="0" algn="just">
              <a:lnSpc>
                <a:spcPct val="120000"/>
              </a:lnSpc>
              <a:spcBef>
                <a:spcPts val="2400"/>
              </a:spcBef>
              <a:buNone/>
            </a:pPr>
            <a:r>
              <a:rPr lang="zh-CN" altLang="en-US" sz="3200" b="1" dirty="0">
                <a:solidFill>
                  <a:srgbClr val="333A44"/>
                </a:solidFill>
              </a:rPr>
              <a:t>拓扑结构变化</a:t>
            </a:r>
            <a:endParaRPr lang="en-US" altLang="zh-CN" sz="3200" b="1" dirty="0">
              <a:solidFill>
                <a:srgbClr val="333A44"/>
              </a:solidFill>
            </a:endParaRPr>
          </a:p>
          <a:p>
            <a:pPr marL="0" indent="0" algn="just" eaLnBrk="1" hangingPunct="1">
              <a:buNone/>
            </a:pPr>
            <a:r>
              <a:rPr lang="zh-CN" altLang="en-US" dirty="0">
                <a:solidFill>
                  <a:schemeClr val="tx1">
                    <a:lumMod val="50000"/>
                    <a:lumOff val="50000"/>
                  </a:schemeClr>
                </a:solidFill>
              </a:rPr>
              <a:t>高密度部署，网络拓扑结构变化快</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047" y="3888453"/>
            <a:ext cx="898467" cy="898467"/>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510" y="1581525"/>
            <a:ext cx="891540" cy="891540"/>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640" y="4891769"/>
            <a:ext cx="1097281" cy="1097281"/>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8434" y="2577913"/>
            <a:ext cx="1205692" cy="1205692"/>
          </a:xfrm>
          <a:prstGeom prst="rect">
            <a:avLst/>
          </a:prstGeom>
        </p:spPr>
      </p:pic>
    </p:spTree>
    <p:extLst>
      <p:ext uri="{BB962C8B-B14F-4D97-AF65-F5344CB8AC3E}">
        <p14:creationId xmlns:p14="http://schemas.microsoft.com/office/powerpoint/2010/main" val="3789641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结构</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a:t>
            </a:fld>
            <a:endParaRPr lang="zh-CN" altLang="en-US"/>
          </a:p>
        </p:txBody>
      </p:sp>
      <p:pic>
        <p:nvPicPr>
          <p:cNvPr id="6" name="图片 5"/>
          <p:cNvPicPr>
            <a:picLocks noChangeAspect="1"/>
          </p:cNvPicPr>
          <p:nvPr/>
        </p:nvPicPr>
        <p:blipFill>
          <a:blip r:embed="rId2"/>
          <a:stretch>
            <a:fillRect/>
          </a:stretch>
        </p:blipFill>
        <p:spPr>
          <a:xfrm>
            <a:off x="2275431" y="868651"/>
            <a:ext cx="6988128" cy="4899289"/>
          </a:xfrm>
          <a:prstGeom prst="rect">
            <a:avLst/>
          </a:prstGeom>
        </p:spPr>
      </p:pic>
    </p:spTree>
    <p:extLst>
      <p:ext uri="{BB962C8B-B14F-4D97-AF65-F5344CB8AC3E}">
        <p14:creationId xmlns:p14="http://schemas.microsoft.com/office/powerpoint/2010/main" val="6796496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能量问题</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60</a:t>
            </a:fld>
            <a:endParaRPr lang="zh-CN" altLang="en-US"/>
          </a:p>
        </p:txBody>
      </p:sp>
      <p:graphicFrame>
        <p:nvGraphicFramePr>
          <p:cNvPr id="6" name="图表 5"/>
          <p:cNvGraphicFramePr/>
          <p:nvPr>
            <p:extLst>
              <p:ext uri="{D42A27DB-BD31-4B8C-83A1-F6EECF244321}">
                <p14:modId xmlns:p14="http://schemas.microsoft.com/office/powerpoint/2010/main" val="2546353211"/>
              </p:ext>
            </p:extLst>
          </p:nvPr>
        </p:nvGraphicFramePr>
        <p:xfrm>
          <a:off x="1712492" y="1120245"/>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81987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无效能耗来源</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61</a:t>
            </a:fld>
            <a:endParaRPr lang="zh-CN" altLang="en-US"/>
          </a:p>
        </p:txBody>
      </p:sp>
      <p:sp>
        <p:nvSpPr>
          <p:cNvPr id="5" name="文本框 4"/>
          <p:cNvSpPr txBox="1"/>
          <p:nvPr/>
        </p:nvSpPr>
        <p:spPr>
          <a:xfrm>
            <a:off x="289283" y="3647544"/>
            <a:ext cx="2428647" cy="2616101"/>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空闲监听</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1200"/>
              </a:spcBef>
            </a:pPr>
            <a:r>
              <a:rPr lang="zh-CN" altLang="en-US" sz="2800" dirty="0">
                <a:solidFill>
                  <a:schemeClr val="tx1">
                    <a:lumMod val="50000"/>
                    <a:lumOff val="50000"/>
                  </a:schemeClr>
                </a:solidFill>
              </a:rPr>
              <a:t>射频模块处于活动状态</a:t>
            </a:r>
            <a:endParaRPr lang="en-US" altLang="zh-CN" sz="2800" dirty="0">
              <a:solidFill>
                <a:schemeClr val="tx1">
                  <a:lumMod val="50000"/>
                  <a:lumOff val="50000"/>
                </a:schemeClr>
              </a:solidFill>
            </a:endParaRPr>
          </a:p>
          <a:p>
            <a:pPr algn="ctr">
              <a:spcBef>
                <a:spcPts val="1200"/>
              </a:spcBef>
            </a:pPr>
            <a:r>
              <a:rPr lang="zh-CN" altLang="en-US" sz="2800" dirty="0">
                <a:solidFill>
                  <a:schemeClr val="tx1">
                    <a:lumMod val="50000"/>
                    <a:lumOff val="50000"/>
                  </a:schemeClr>
                </a:solidFill>
              </a:rPr>
              <a:t>能量消耗的最主要来源</a:t>
            </a:r>
          </a:p>
        </p:txBody>
      </p:sp>
      <p:sp>
        <p:nvSpPr>
          <p:cNvPr id="6" name="文本框 5"/>
          <p:cNvSpPr txBox="1"/>
          <p:nvPr/>
        </p:nvSpPr>
        <p:spPr>
          <a:xfrm>
            <a:off x="2973963" y="3647544"/>
            <a:ext cx="3068683" cy="2031325"/>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数据冲突</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1200"/>
              </a:spcBef>
            </a:pPr>
            <a:r>
              <a:rPr lang="zh-CN" altLang="en-US" sz="2800" dirty="0">
                <a:solidFill>
                  <a:schemeClr val="tx1">
                    <a:lumMod val="50000"/>
                    <a:lumOff val="50000"/>
                  </a:schemeClr>
                </a:solidFill>
              </a:rPr>
              <a:t>两个或多个节点在同一时间段向同一个节点发送数据包</a:t>
            </a:r>
          </a:p>
        </p:txBody>
      </p:sp>
      <p:sp>
        <p:nvSpPr>
          <p:cNvPr id="7" name="文本框 6"/>
          <p:cNvSpPr txBox="1"/>
          <p:nvPr/>
        </p:nvSpPr>
        <p:spPr>
          <a:xfrm>
            <a:off x="6338887" y="3647544"/>
            <a:ext cx="2563266" cy="2462213"/>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串扰</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1200"/>
              </a:spcBef>
            </a:pPr>
            <a:r>
              <a:rPr lang="zh-CN" altLang="en-US" sz="2800" dirty="0">
                <a:solidFill>
                  <a:schemeClr val="tx1">
                    <a:lumMod val="50000"/>
                    <a:lumOff val="50000"/>
                  </a:schemeClr>
                </a:solidFill>
              </a:rPr>
              <a:t>节点广播范围内的节点可能接收到发向其他节点的数据</a:t>
            </a:r>
          </a:p>
        </p:txBody>
      </p:sp>
      <p:sp>
        <p:nvSpPr>
          <p:cNvPr id="8" name="文本框 7"/>
          <p:cNvSpPr txBox="1"/>
          <p:nvPr/>
        </p:nvSpPr>
        <p:spPr>
          <a:xfrm>
            <a:off x="9198395" y="3647544"/>
            <a:ext cx="2803833" cy="2031325"/>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控制开销</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1200"/>
              </a:spcBef>
            </a:pPr>
            <a:r>
              <a:rPr lang="en-US" altLang="zh-TW" sz="2800" dirty="0">
                <a:solidFill>
                  <a:schemeClr val="tx1">
                    <a:lumMod val="50000"/>
                    <a:lumOff val="50000"/>
                  </a:schemeClr>
                </a:solidFill>
              </a:rPr>
              <a:t>MAC</a:t>
            </a:r>
            <a:r>
              <a:rPr lang="zh-CN" altLang="en-US" sz="2800" dirty="0">
                <a:solidFill>
                  <a:schemeClr val="tx1">
                    <a:lumMod val="50000"/>
                    <a:lumOff val="50000"/>
                  </a:schemeClr>
                </a:solidFill>
              </a:rPr>
              <a:t>层协议需要节点相互之间交换控制信息</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235" y="1562451"/>
            <a:ext cx="1460405" cy="1460405"/>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391" y="1562451"/>
            <a:ext cx="1511520" cy="1460405"/>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51" y="1562451"/>
            <a:ext cx="2737804" cy="1596387"/>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0111" y="1562451"/>
            <a:ext cx="1460405" cy="1460405"/>
          </a:xfrm>
          <a:prstGeom prst="rect">
            <a:avLst/>
          </a:prstGeom>
        </p:spPr>
      </p:pic>
    </p:spTree>
    <p:extLst>
      <p:ext uri="{BB962C8B-B14F-4D97-AF65-F5344CB8AC3E}">
        <p14:creationId xmlns:p14="http://schemas.microsoft.com/office/powerpoint/2010/main" val="2559564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S-MAC</a:t>
            </a:r>
            <a:r>
              <a:rPr lang="zh-CN" altLang="en-US" dirty="0"/>
              <a:t>协议（</a:t>
            </a:r>
            <a:r>
              <a:rPr lang="en-US" altLang="zh-CN" dirty="0"/>
              <a:t>Sensor MAC)</a:t>
            </a:r>
            <a:endParaRPr lang="zh-CN" altLang="en-US" dirty="0"/>
          </a:p>
        </p:txBody>
      </p:sp>
      <p:sp>
        <p:nvSpPr>
          <p:cNvPr id="3" name="内容占位符 2"/>
          <p:cNvSpPr>
            <a:spLocks noGrp="1"/>
          </p:cNvSpPr>
          <p:nvPr>
            <p:ph idx="1"/>
          </p:nvPr>
        </p:nvSpPr>
        <p:spPr>
          <a:xfrm>
            <a:off x="1412459" y="1187717"/>
            <a:ext cx="9593592" cy="5362712"/>
          </a:xfrm>
        </p:spPr>
        <p:txBody>
          <a:bodyPr>
            <a:normAutofit/>
          </a:bodyPr>
          <a:lstStyle/>
          <a:p>
            <a:pPr marL="0" indent="0">
              <a:buNone/>
            </a:pPr>
            <a:r>
              <a:rPr lang="zh-CN" altLang="en-US" sz="3600" b="1" dirty="0"/>
              <a:t>需求</a:t>
            </a:r>
            <a:endParaRPr lang="en-US" altLang="zh-CN" sz="3600" b="1" dirty="0"/>
          </a:p>
          <a:p>
            <a:pPr marL="0" indent="0">
              <a:buNone/>
            </a:pPr>
            <a:r>
              <a:rPr lang="zh-CN" altLang="en-US" dirty="0">
                <a:solidFill>
                  <a:schemeClr val="tx1">
                    <a:lumMod val="50000"/>
                    <a:lumOff val="50000"/>
                  </a:schemeClr>
                </a:solidFill>
              </a:rPr>
              <a:t>传感器网络的节省能量需求</a:t>
            </a:r>
            <a:endParaRPr lang="en-US" altLang="zh-CN" dirty="0">
              <a:solidFill>
                <a:schemeClr val="tx1">
                  <a:lumMod val="50000"/>
                  <a:lumOff val="50000"/>
                </a:schemeClr>
              </a:solidFill>
            </a:endParaRPr>
          </a:p>
          <a:p>
            <a:pPr marL="0" indent="0">
              <a:buNone/>
            </a:pPr>
            <a:r>
              <a:rPr lang="zh-CN" altLang="en-US" sz="3600" b="1" dirty="0"/>
              <a:t>设计目标</a:t>
            </a:r>
            <a:endParaRPr lang="en-US" altLang="zh-CN" sz="3600" b="1" dirty="0"/>
          </a:p>
          <a:p>
            <a:pPr marL="0" indent="0">
              <a:buNone/>
            </a:pPr>
            <a:r>
              <a:rPr lang="zh-CN" altLang="en-US" dirty="0">
                <a:solidFill>
                  <a:schemeClr val="tx1">
                    <a:lumMod val="50000"/>
                    <a:lumOff val="50000"/>
                  </a:schemeClr>
                </a:solidFill>
              </a:rPr>
              <a:t>提供良好的扩展性，减少节点能耗</a:t>
            </a:r>
            <a:endParaRPr lang="zh-TW" altLang="en-US" dirty="0">
              <a:solidFill>
                <a:schemeClr val="tx1">
                  <a:lumMod val="50000"/>
                  <a:lumOff val="50000"/>
                </a:schemeClr>
              </a:solidFill>
            </a:endParaRPr>
          </a:p>
          <a:p>
            <a:pPr marL="0" indent="0">
              <a:buNone/>
            </a:pPr>
            <a:r>
              <a:rPr lang="zh-CN" altLang="en-US" sz="3600" b="1" dirty="0"/>
              <a:t>适用条件</a:t>
            </a:r>
            <a:endParaRPr lang="en-US" altLang="zh-CN" sz="3600" b="1" dirty="0"/>
          </a:p>
          <a:p>
            <a:pPr marL="457200" lvl="1" indent="0">
              <a:buNone/>
            </a:pPr>
            <a:r>
              <a:rPr lang="zh-CN" altLang="en-US" sz="2800" dirty="0">
                <a:solidFill>
                  <a:schemeClr val="tx1">
                    <a:lumMod val="50000"/>
                    <a:lumOff val="50000"/>
                  </a:schemeClr>
                </a:solidFill>
              </a:rPr>
              <a:t>    数据传输量不大</a:t>
            </a:r>
            <a:endParaRPr lang="en-US" altLang="zh-CN" sz="2800" dirty="0">
              <a:solidFill>
                <a:schemeClr val="tx1">
                  <a:lumMod val="50000"/>
                  <a:lumOff val="50000"/>
                </a:schemeClr>
              </a:solidFill>
            </a:endParaRPr>
          </a:p>
          <a:p>
            <a:pPr marL="457200" lvl="1" indent="0">
              <a:buNone/>
            </a:pPr>
            <a:r>
              <a:rPr lang="zh-CN" altLang="en-US" sz="2800" dirty="0">
                <a:solidFill>
                  <a:schemeClr val="tx1">
                    <a:lumMod val="50000"/>
                    <a:lumOff val="50000"/>
                  </a:schemeClr>
                </a:solidFill>
              </a:rPr>
              <a:t>    网络内部能够进行数据的处理和融合以减少数据通信量</a:t>
            </a:r>
            <a:endParaRPr lang="en-US" altLang="zh-CN" sz="2800" dirty="0">
              <a:solidFill>
                <a:schemeClr val="tx1">
                  <a:lumMod val="50000"/>
                  <a:lumOff val="50000"/>
                </a:schemeClr>
              </a:solidFill>
            </a:endParaRPr>
          </a:p>
          <a:p>
            <a:pPr marL="457200" lvl="1" indent="0">
              <a:buNone/>
            </a:pPr>
            <a:r>
              <a:rPr lang="zh-CN" altLang="en-US" sz="2800" dirty="0">
                <a:solidFill>
                  <a:schemeClr val="tx1">
                    <a:lumMod val="50000"/>
                    <a:lumOff val="50000"/>
                  </a:schemeClr>
                </a:solidFill>
              </a:rPr>
              <a:t>    网络能容忍一定程度的通信延迟</a:t>
            </a:r>
            <a:endParaRPr lang="en-US" altLang="zh-CN" sz="2800" dirty="0">
              <a:solidFill>
                <a:schemeClr val="tx1">
                  <a:lumMod val="50000"/>
                  <a:lumOff val="50000"/>
                </a:schemeClr>
              </a:solidFill>
            </a:endParaRPr>
          </a:p>
          <a:p>
            <a:endParaRPr lang="zh-CN" altLang="en-US" dirty="0"/>
          </a:p>
        </p:txBody>
      </p:sp>
      <p:cxnSp>
        <p:nvCxnSpPr>
          <p:cNvPr id="4" name="直接连接符 3"/>
          <p:cNvCxnSpPr/>
          <p:nvPr/>
        </p:nvCxnSpPr>
        <p:spPr>
          <a:xfrm>
            <a:off x="2033031" y="4614725"/>
            <a:ext cx="0" cy="1453566"/>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648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周期性侦听和睡眠机制</a:t>
            </a:r>
          </a:p>
        </p:txBody>
      </p:sp>
      <p:pic>
        <p:nvPicPr>
          <p:cNvPr id="4" name="图片 3"/>
          <p:cNvPicPr>
            <a:picLocks noChangeAspect="1"/>
          </p:cNvPicPr>
          <p:nvPr/>
        </p:nvPicPr>
        <p:blipFill>
          <a:blip r:embed="rId3"/>
          <a:stretch>
            <a:fillRect/>
          </a:stretch>
        </p:blipFill>
        <p:spPr>
          <a:xfrm>
            <a:off x="1379062" y="2864472"/>
            <a:ext cx="8575863" cy="1574199"/>
          </a:xfrm>
          <a:prstGeom prst="rect">
            <a:avLst/>
          </a:prstGeom>
        </p:spPr>
      </p:pic>
      <p:sp>
        <p:nvSpPr>
          <p:cNvPr id="5" name="文本框 4"/>
          <p:cNvSpPr txBox="1"/>
          <p:nvPr/>
        </p:nvSpPr>
        <p:spPr>
          <a:xfrm>
            <a:off x="1379063" y="1297975"/>
            <a:ext cx="9138309" cy="523220"/>
          </a:xfrm>
          <a:prstGeom prst="rect">
            <a:avLst/>
          </a:prstGeom>
        </p:spPr>
        <p:txBody>
          <a:bodyPr vert="horz"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时间分为帧</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，帧长度由应用程序决定</a:t>
            </a:r>
          </a:p>
        </p:txBody>
      </p:sp>
      <p:sp>
        <p:nvSpPr>
          <p:cNvPr id="6" name="文本框 5"/>
          <p:cNvSpPr txBox="1"/>
          <p:nvPr/>
        </p:nvSpPr>
        <p:spPr>
          <a:xfrm>
            <a:off x="1379062" y="2108799"/>
            <a:ext cx="9138309" cy="523220"/>
          </a:xfrm>
          <a:prstGeom prst="rect">
            <a:avLst/>
          </a:prstGeom>
        </p:spPr>
        <p:txBody>
          <a:bodyPr vert="horz"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帧内分</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监听工作</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阶段和</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睡眠阶段</a:t>
            </a:r>
          </a:p>
        </p:txBody>
      </p:sp>
      <p:sp>
        <p:nvSpPr>
          <p:cNvPr id="7" name="文本框 6"/>
          <p:cNvSpPr txBox="1"/>
          <p:nvPr/>
        </p:nvSpPr>
        <p:spPr>
          <a:xfrm>
            <a:off x="957397" y="4505681"/>
            <a:ext cx="9138309" cy="523220"/>
          </a:xfrm>
          <a:prstGeom prst="rect">
            <a:avLst/>
          </a:prstGeom>
        </p:spPr>
        <p:txBody>
          <a:bodyPr vert="horz" lIns="91440" tIns="45720" rIns="91440" bIns="45720" rtlCol="0">
            <a:spAutoFit/>
          </a:bodyPr>
          <a:lstStyle/>
          <a:p>
            <a:pPr marL="0" indent="0" algn="ctr">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监听</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睡眠阶段的</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持续时间</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根据应用情况进行调整</a:t>
            </a:r>
          </a:p>
        </p:txBody>
      </p:sp>
      <p:sp>
        <p:nvSpPr>
          <p:cNvPr id="8" name="文本框 7"/>
          <p:cNvSpPr txBox="1"/>
          <p:nvPr/>
        </p:nvSpPr>
        <p:spPr>
          <a:xfrm>
            <a:off x="1949905" y="5196615"/>
            <a:ext cx="9138309" cy="523220"/>
          </a:xfrm>
          <a:prstGeom prst="rect">
            <a:avLst/>
          </a:prstGeom>
        </p:spPr>
        <p:txBody>
          <a:bodyPr vert="horz"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当节点处于睡眠阶段时，关闭无线电波，以节省能量</a:t>
            </a:r>
          </a:p>
        </p:txBody>
      </p:sp>
      <p:sp>
        <p:nvSpPr>
          <p:cNvPr id="9" name="文本框 8"/>
          <p:cNvSpPr txBox="1"/>
          <p:nvPr/>
        </p:nvSpPr>
        <p:spPr>
          <a:xfrm>
            <a:off x="1949905" y="5935897"/>
            <a:ext cx="9603360" cy="523220"/>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节点缓存这期间收到的数据，以便工作阶段集中发送</a:t>
            </a:r>
          </a:p>
        </p:txBody>
      </p:sp>
      <p:cxnSp>
        <p:nvCxnSpPr>
          <p:cNvPr id="12" name="直接连接符 11"/>
          <p:cNvCxnSpPr/>
          <p:nvPr/>
        </p:nvCxnSpPr>
        <p:spPr>
          <a:xfrm>
            <a:off x="1733774" y="5196615"/>
            <a:ext cx="0" cy="118756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04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周期性的侦听和睡眠</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64</a:t>
            </a:fld>
            <a:endParaRPr lang="zh-CN" altLang="en-US"/>
          </a:p>
        </p:txBody>
      </p:sp>
      <p:grpSp>
        <p:nvGrpSpPr>
          <p:cNvPr id="13" name="组合 12"/>
          <p:cNvGrpSpPr/>
          <p:nvPr/>
        </p:nvGrpSpPr>
        <p:grpSpPr>
          <a:xfrm>
            <a:off x="690418" y="1837734"/>
            <a:ext cx="10916458" cy="1402080"/>
            <a:chOff x="422102" y="2269793"/>
            <a:chExt cx="10916458" cy="1402080"/>
          </a:xfrm>
        </p:grpSpPr>
        <p:sp>
          <p:nvSpPr>
            <p:cNvPr id="6" name="矩形 5"/>
            <p:cNvSpPr/>
            <p:nvPr/>
          </p:nvSpPr>
          <p:spPr>
            <a:xfrm>
              <a:off x="422102" y="2269793"/>
              <a:ext cx="105156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SYNC</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7" name="矩形 6"/>
            <p:cNvSpPr/>
            <p:nvPr/>
          </p:nvSpPr>
          <p:spPr>
            <a:xfrm>
              <a:off x="1473662" y="2269793"/>
              <a:ext cx="105156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DATA</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2525222" y="2269793"/>
              <a:ext cx="335280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SLEEP</a:t>
              </a:r>
            </a:p>
            <a:p>
              <a:pPr algn="ct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en-US" altLang="zh-CN" sz="2400" dirty="0">
                  <a:latin typeface="Arial" panose="020B0604020202020204" pitchFamily="34" charset="0"/>
                  <a:ea typeface="微软雅黑" panose="020B0503020204020204" pitchFamily="34" charset="-122"/>
                  <a:cs typeface="Arial" panose="020B0604020202020204" pitchFamily="34" charset="0"/>
                </a:rPr>
                <a:t>if no transmissions</a:t>
              </a:r>
              <a:r>
                <a:rPr lang="zh-CN" altLang="en-US" sz="2400" dirty="0">
                  <a:latin typeface="Arial" panose="020B0604020202020204" pitchFamily="34" charset="0"/>
                  <a:ea typeface="微软雅黑" panose="020B0503020204020204" pitchFamily="34" charset="-122"/>
                  <a:cs typeface="Arial" panose="020B0604020202020204" pitchFamily="34" charset="0"/>
                </a:rPr>
                <a:t>）</a:t>
              </a:r>
            </a:p>
          </p:txBody>
        </p:sp>
        <p:grpSp>
          <p:nvGrpSpPr>
            <p:cNvPr id="12" name="组合 11"/>
            <p:cNvGrpSpPr/>
            <p:nvPr/>
          </p:nvGrpSpPr>
          <p:grpSpPr>
            <a:xfrm>
              <a:off x="5882640" y="2269793"/>
              <a:ext cx="5455920" cy="1402080"/>
              <a:chOff x="7441738" y="2301240"/>
              <a:chExt cx="5455920" cy="1402080"/>
            </a:xfrm>
          </p:grpSpPr>
          <p:sp>
            <p:nvSpPr>
              <p:cNvPr id="9" name="矩形 8"/>
              <p:cNvSpPr/>
              <p:nvPr/>
            </p:nvSpPr>
            <p:spPr>
              <a:xfrm>
                <a:off x="7441738" y="2301240"/>
                <a:ext cx="105156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SYNC</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8493298" y="2301240"/>
                <a:ext cx="105156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DATA</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9544858" y="2301240"/>
                <a:ext cx="3352800" cy="1402080"/>
              </a:xfrm>
              <a:prstGeom prst="rect">
                <a:avLst/>
              </a:prstGeom>
              <a:noFill/>
              <a:ln>
                <a:solidFill>
                  <a:schemeClr val="accent1"/>
                </a:solidFill>
              </a:ln>
            </p:spPr>
            <p:txBody>
              <a:bodyPr wrap="square" rtlCol="0" anchor="ctr">
                <a:no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SLEEP</a:t>
                </a:r>
              </a:p>
              <a:p>
                <a:pPr algn="ct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en-US" altLang="zh-CN" sz="2400" dirty="0">
                    <a:latin typeface="Arial" panose="020B0604020202020204" pitchFamily="34" charset="0"/>
                    <a:ea typeface="微软雅黑" panose="020B0503020204020204" pitchFamily="34" charset="-122"/>
                    <a:cs typeface="Arial" panose="020B0604020202020204" pitchFamily="34" charset="0"/>
                  </a:rPr>
                  <a:t>if no transmissions</a:t>
                </a:r>
                <a:r>
                  <a:rPr lang="zh-CN" altLang="en-US" sz="2400" dirty="0">
                    <a:latin typeface="Arial" panose="020B0604020202020204" pitchFamily="34" charset="0"/>
                    <a:ea typeface="微软雅黑" panose="020B0503020204020204" pitchFamily="34" charset="-122"/>
                    <a:cs typeface="Arial" panose="020B0604020202020204" pitchFamily="34" charset="0"/>
                  </a:rPr>
                  <a:t>）</a:t>
                </a:r>
              </a:p>
            </p:txBody>
          </p:sp>
        </p:grpSp>
      </p:grpSp>
      <p:sp>
        <p:nvSpPr>
          <p:cNvPr id="14" name="矩形 13"/>
          <p:cNvSpPr/>
          <p:nvPr/>
        </p:nvSpPr>
        <p:spPr>
          <a:xfrm>
            <a:off x="459236" y="3467070"/>
            <a:ext cx="2565482" cy="461665"/>
          </a:xfrm>
          <a:prstGeom prst="rect">
            <a:avLst/>
          </a:prstGeom>
        </p:spPr>
        <p:txBody>
          <a:bodyPr wrap="square">
            <a:sp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Listen Interval</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6" name="直接箭头连接符 15"/>
          <p:cNvCxnSpPr/>
          <p:nvPr/>
        </p:nvCxnSpPr>
        <p:spPr>
          <a:xfrm>
            <a:off x="690417" y="3959512"/>
            <a:ext cx="2103121"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90417" y="3436292"/>
            <a:ext cx="0" cy="659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793538" y="3436292"/>
            <a:ext cx="0" cy="659404"/>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93538" y="3436292"/>
            <a:ext cx="3352799" cy="461665"/>
          </a:xfrm>
          <a:prstGeom prst="rect">
            <a:avLst/>
          </a:prstGeom>
        </p:spPr>
        <p:txBody>
          <a:bodyPr wrap="square">
            <a:spAutoFit/>
          </a:bodyPr>
          <a:lstStyle/>
          <a:p>
            <a:pPr algn="ctr"/>
            <a:r>
              <a:rPr lang="en-US" altLang="zh-CN" sz="2400" dirty="0">
                <a:latin typeface="Arial" panose="020B0604020202020204" pitchFamily="34" charset="0"/>
                <a:ea typeface="微软雅黑" panose="020B0503020204020204" pitchFamily="34" charset="-122"/>
                <a:cs typeface="Arial" panose="020B0604020202020204" pitchFamily="34" charset="0"/>
              </a:rPr>
              <a:t>Sleep Interval</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23" name="直接箭头连接符 22"/>
          <p:cNvCxnSpPr/>
          <p:nvPr/>
        </p:nvCxnSpPr>
        <p:spPr>
          <a:xfrm>
            <a:off x="2793537" y="3959512"/>
            <a:ext cx="3352800" cy="0"/>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93537" y="3436292"/>
            <a:ext cx="0" cy="659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40948" y="3436292"/>
            <a:ext cx="0" cy="659404"/>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743064" y="4923850"/>
            <a:ext cx="10863812" cy="1126462"/>
          </a:xfrm>
          <a:prstGeom prst="rect">
            <a:avLst/>
          </a:prstGeom>
        </p:spPr>
        <p:txBody>
          <a:bodyPr wrap="square">
            <a:spAutoFit/>
          </a:bodyPr>
          <a:lstStyle/>
          <a:p>
            <a:pPr algn="ctr">
              <a:lnSpc>
                <a:spcPct val="120000"/>
              </a:lnSpc>
            </a:pPr>
            <a:r>
              <a:rPr lang="zh-CN" altLang="en-US" sz="2800" dirty="0">
                <a:solidFill>
                  <a:srgbClr val="333333"/>
                </a:solidFill>
                <a:latin typeface="Microsoft YaHei" panose="020B0503020204020204" pitchFamily="34" charset="-122"/>
                <a:ea typeface="Microsoft YaHei" panose="020B0503020204020204" pitchFamily="34" charset="-122"/>
              </a:rPr>
              <a:t>每个节点使用</a:t>
            </a:r>
            <a:r>
              <a:rPr lang="en-US" altLang="zh-CN" sz="2800" b="1" dirty="0">
                <a:solidFill>
                  <a:srgbClr val="333333"/>
                </a:solidFill>
                <a:latin typeface="Microsoft YaHei" panose="020B0503020204020204" pitchFamily="34" charset="-122"/>
                <a:ea typeface="Microsoft YaHei" panose="020B0503020204020204" pitchFamily="34" charset="-122"/>
              </a:rPr>
              <a:t>SYNC</a:t>
            </a:r>
            <a:r>
              <a:rPr lang="zh-CN" altLang="en-US" sz="2800" b="1" dirty="0">
                <a:solidFill>
                  <a:srgbClr val="333333"/>
                </a:solidFill>
                <a:latin typeface="Microsoft YaHei" panose="020B0503020204020204" pitchFamily="34" charset="-122"/>
                <a:ea typeface="Microsoft YaHei" panose="020B0503020204020204" pitchFamily="34" charset="-122"/>
              </a:rPr>
              <a:t>消息</a:t>
            </a:r>
            <a:r>
              <a:rPr lang="zh-CN" altLang="en-US" sz="2800" dirty="0">
                <a:solidFill>
                  <a:srgbClr val="333333"/>
                </a:solidFill>
                <a:latin typeface="Microsoft YaHei" panose="020B0503020204020204" pitchFamily="34" charset="-122"/>
                <a:ea typeface="Microsoft YaHei" panose="020B0503020204020204" pitchFamily="34" charset="-122"/>
              </a:rPr>
              <a:t>通告自己的调度信息，同时维护一个</a:t>
            </a:r>
            <a:r>
              <a:rPr lang="zh-CN" altLang="en-US" sz="2800" b="1" dirty="0">
                <a:solidFill>
                  <a:srgbClr val="333333"/>
                </a:solidFill>
                <a:latin typeface="Microsoft YaHei" panose="020B0503020204020204" pitchFamily="34" charset="-122"/>
                <a:ea typeface="Microsoft YaHei" panose="020B0503020204020204" pitchFamily="34" charset="-122"/>
              </a:rPr>
              <a:t>调度表</a:t>
            </a:r>
            <a:r>
              <a:rPr lang="zh-CN" altLang="en-US" sz="2800" dirty="0">
                <a:solidFill>
                  <a:srgbClr val="333333"/>
                </a:solidFill>
                <a:latin typeface="Microsoft YaHei" panose="020B0503020204020204" pitchFamily="34" charset="-122"/>
                <a:ea typeface="Microsoft YaHei" panose="020B0503020204020204" pitchFamily="34" charset="-122"/>
              </a:rPr>
              <a:t>，保存所有节点的调度信息</a:t>
            </a:r>
            <a:endParaRPr lang="zh-CN" altLang="en-US" sz="2800" dirty="0"/>
          </a:p>
        </p:txBody>
      </p:sp>
    </p:spTree>
    <p:extLst>
      <p:ext uri="{BB962C8B-B14F-4D97-AF65-F5344CB8AC3E}">
        <p14:creationId xmlns:p14="http://schemas.microsoft.com/office/powerpoint/2010/main" val="894772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同步机制</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65</a:t>
            </a:fld>
            <a:endParaRPr lang="zh-CN" altLang="en-US"/>
          </a:p>
        </p:txBody>
      </p:sp>
      <p:grpSp>
        <p:nvGrpSpPr>
          <p:cNvPr id="6" name="组合 5"/>
          <p:cNvGrpSpPr/>
          <p:nvPr/>
        </p:nvGrpSpPr>
        <p:grpSpPr>
          <a:xfrm>
            <a:off x="822932" y="3985199"/>
            <a:ext cx="1066800" cy="1066800"/>
            <a:chOff x="6515100" y="3017838"/>
            <a:chExt cx="1066800" cy="1066800"/>
          </a:xfrm>
        </p:grpSpPr>
        <p:sp>
          <p:nvSpPr>
            <p:cNvPr id="7" name="MH_Other_3"/>
            <p:cNvSpPr/>
            <p:nvPr>
              <p:custDataLst>
                <p:tags r:id="rId5"/>
              </p:custDataLst>
            </p:nvPr>
          </p:nvSpPr>
          <p:spPr>
            <a:xfrm>
              <a:off x="6515100" y="3017838"/>
              <a:ext cx="1066800" cy="1066800"/>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8" name="MH_Other_4"/>
            <p:cNvSpPr/>
            <p:nvPr>
              <p:custDataLst>
                <p:tags r:id="rId6"/>
              </p:custDataLst>
            </p:nvPr>
          </p:nvSpPr>
          <p:spPr>
            <a:xfrm>
              <a:off x="6609068" y="3112796"/>
              <a:ext cx="877670" cy="877671"/>
            </a:xfrm>
            <a:prstGeom prst="ellipse">
              <a:avLst/>
            </a:prstGeom>
            <a:solidFill>
              <a:schemeClr val="accent2"/>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a:solidFill>
                    <a:srgbClr val="FFFFFF"/>
                  </a:solidFill>
                  <a:latin typeface="Agency FB" panose="020B0503020202020204" pitchFamily="34" charset="0"/>
                  <a:ea typeface="黑体" panose="02010609060101010101" pitchFamily="49" charset="-122"/>
                </a:rPr>
                <a:t>02</a:t>
              </a:r>
              <a:endParaRPr lang="zh-CN" altLang="en-US" sz="3600" b="1">
                <a:solidFill>
                  <a:srgbClr val="FFFFFF"/>
                </a:solidFill>
                <a:latin typeface="Agency FB" panose="020B0503020202020204" pitchFamily="34" charset="0"/>
                <a:ea typeface="黑体" panose="02010609060101010101" pitchFamily="49" charset="-122"/>
              </a:endParaRPr>
            </a:p>
          </p:txBody>
        </p:sp>
      </p:grpSp>
      <p:grpSp>
        <p:nvGrpSpPr>
          <p:cNvPr id="9" name="组合 8"/>
          <p:cNvGrpSpPr/>
          <p:nvPr/>
        </p:nvGrpSpPr>
        <p:grpSpPr>
          <a:xfrm>
            <a:off x="822932" y="2128027"/>
            <a:ext cx="1065212" cy="1065213"/>
            <a:chOff x="4764088" y="2063751"/>
            <a:chExt cx="1065212" cy="1065213"/>
          </a:xfrm>
        </p:grpSpPr>
        <p:sp>
          <p:nvSpPr>
            <p:cNvPr id="10" name="MH_Other_5"/>
            <p:cNvSpPr/>
            <p:nvPr>
              <p:custDataLst>
                <p:tags r:id="rId3"/>
              </p:custDataLst>
            </p:nvPr>
          </p:nvSpPr>
          <p:spPr>
            <a:xfrm>
              <a:off x="4764088" y="2063751"/>
              <a:ext cx="1065212" cy="1065213"/>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11" name="MH_Other_6"/>
            <p:cNvSpPr/>
            <p:nvPr>
              <p:custDataLst>
                <p:tags r:id="rId4"/>
              </p:custDataLst>
            </p:nvPr>
          </p:nvSpPr>
          <p:spPr>
            <a:xfrm>
              <a:off x="4857817" y="2157552"/>
              <a:ext cx="877670" cy="877671"/>
            </a:xfrm>
            <a:prstGeom prst="ellipse">
              <a:avLst/>
            </a:prstGeom>
            <a:solidFill>
              <a:schemeClr val="accent1"/>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dirty="0">
                  <a:solidFill>
                    <a:srgbClr val="FFFFFF"/>
                  </a:solidFill>
                  <a:latin typeface="Agency FB" panose="020B0503020202020204" pitchFamily="34" charset="0"/>
                  <a:ea typeface="黑体" panose="02010609060101010101" pitchFamily="49" charset="-122"/>
                </a:rPr>
                <a:t>01</a:t>
              </a:r>
              <a:endParaRPr lang="zh-CN" altLang="en-US" sz="3600" b="1" dirty="0">
                <a:solidFill>
                  <a:srgbClr val="FFFFFF"/>
                </a:solidFill>
                <a:latin typeface="Agency FB" panose="020B0503020202020204" pitchFamily="34" charset="0"/>
                <a:ea typeface="黑体" panose="02010609060101010101" pitchFamily="49" charset="-122"/>
              </a:endParaRPr>
            </a:p>
          </p:txBody>
        </p:sp>
      </p:grpSp>
      <p:grpSp>
        <p:nvGrpSpPr>
          <p:cNvPr id="12" name="组合 11"/>
          <p:cNvGrpSpPr/>
          <p:nvPr/>
        </p:nvGrpSpPr>
        <p:grpSpPr>
          <a:xfrm>
            <a:off x="822932" y="5569132"/>
            <a:ext cx="1066800" cy="1066800"/>
            <a:chOff x="4770438" y="3973513"/>
            <a:chExt cx="1066800" cy="1066800"/>
          </a:xfrm>
        </p:grpSpPr>
        <p:sp>
          <p:nvSpPr>
            <p:cNvPr id="13" name="MH_Other_7"/>
            <p:cNvSpPr/>
            <p:nvPr>
              <p:custDataLst>
                <p:tags r:id="rId1"/>
              </p:custDataLst>
            </p:nvPr>
          </p:nvSpPr>
          <p:spPr>
            <a:xfrm flipH="1">
              <a:off x="4770438" y="3973513"/>
              <a:ext cx="1066800" cy="1066800"/>
            </a:xfrm>
            <a:prstGeom prst="ellipse">
              <a:avLst/>
            </a:prstGeom>
            <a:solidFill>
              <a:srgbClr val="FFFFFF"/>
            </a:solidFill>
            <a:ln w="3175">
              <a:solidFill>
                <a:srgbClr val="DDDDDD"/>
              </a:solidFill>
            </a:ln>
            <a:effectLst>
              <a:outerShdw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黑体" panose="02010609060101010101" pitchFamily="49" charset="-122"/>
              </a:endParaRPr>
            </a:p>
          </p:txBody>
        </p:sp>
        <p:sp>
          <p:nvSpPr>
            <p:cNvPr id="14" name="MH_Other_8"/>
            <p:cNvSpPr/>
            <p:nvPr>
              <p:custDataLst>
                <p:tags r:id="rId2"/>
              </p:custDataLst>
            </p:nvPr>
          </p:nvSpPr>
          <p:spPr>
            <a:xfrm>
              <a:off x="4865367" y="4068040"/>
              <a:ext cx="877670" cy="877671"/>
            </a:xfrm>
            <a:prstGeom prst="ellipse">
              <a:avLst/>
            </a:prstGeom>
            <a:solidFill>
              <a:schemeClr val="accent3"/>
            </a:solidFill>
            <a:ln>
              <a:noFill/>
            </a:ln>
            <a:effectLst>
              <a:innerShdw dist="76200" dir="13500000">
                <a:prstClr val="black">
                  <a:alpha val="12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en-US" altLang="zh-CN" sz="3600" b="1">
                  <a:solidFill>
                    <a:srgbClr val="FFFFFF"/>
                  </a:solidFill>
                  <a:latin typeface="Agency FB" panose="020B0503020202020204" pitchFamily="34" charset="0"/>
                  <a:ea typeface="黑体" panose="02010609060101010101" pitchFamily="49" charset="-122"/>
                </a:rPr>
                <a:t>03</a:t>
              </a:r>
              <a:endParaRPr lang="zh-CN" altLang="en-US" sz="3600" b="1">
                <a:solidFill>
                  <a:srgbClr val="FFFFFF"/>
                </a:solidFill>
                <a:latin typeface="Agency FB" panose="020B0503020202020204" pitchFamily="34" charset="0"/>
                <a:ea typeface="黑体" panose="02010609060101010101" pitchFamily="49" charset="-122"/>
              </a:endParaRPr>
            </a:p>
          </p:txBody>
        </p:sp>
      </p:grpSp>
      <p:sp>
        <p:nvSpPr>
          <p:cNvPr id="15" name="矩形 14"/>
          <p:cNvSpPr/>
          <p:nvPr/>
        </p:nvSpPr>
        <p:spPr>
          <a:xfrm>
            <a:off x="2323275" y="1861120"/>
            <a:ext cx="8882743" cy="1599027"/>
          </a:xfrm>
          <a:prstGeom prst="rect">
            <a:avLst/>
          </a:prstGeom>
        </p:spPr>
        <p:txBody>
          <a:bodyPr wrap="square">
            <a:spAutoFit/>
          </a:bodyPr>
          <a:lstStyle/>
          <a:p>
            <a:pPr>
              <a:lnSpc>
                <a:spcPct val="120000"/>
              </a:lnSpc>
            </a:pPr>
            <a:r>
              <a:rPr lang="zh-CN" altLang="en-US" sz="2800" dirty="0"/>
              <a:t>侦听时间接收到其他节点的调度信息，将自己的调度信息调整和其他相邻节点一致，经过一段随机的时间广播自己的调度信息</a:t>
            </a:r>
          </a:p>
        </p:txBody>
      </p:sp>
      <p:sp>
        <p:nvSpPr>
          <p:cNvPr id="16" name="矩形 15"/>
          <p:cNvSpPr/>
          <p:nvPr/>
        </p:nvSpPr>
        <p:spPr>
          <a:xfrm>
            <a:off x="2323274" y="3719086"/>
            <a:ext cx="8882743" cy="1599027"/>
          </a:xfrm>
          <a:prstGeom prst="rect">
            <a:avLst/>
          </a:prstGeom>
        </p:spPr>
        <p:txBody>
          <a:bodyPr wrap="square">
            <a:spAutoFit/>
          </a:bodyPr>
          <a:lstStyle/>
          <a:p>
            <a:pPr>
              <a:lnSpc>
                <a:spcPct val="120000"/>
              </a:lnSpc>
            </a:pPr>
            <a:r>
              <a:rPr lang="zh-CN" altLang="en-US" sz="2800" dirty="0"/>
              <a:t>节点在侦听时间收到的调度信息不一致时，可选择将自己的调度信息调整为和第一个接收到的邻居节点的调度信息一致，并记录其他邻居节点的调度信息</a:t>
            </a:r>
          </a:p>
        </p:txBody>
      </p:sp>
      <p:sp>
        <p:nvSpPr>
          <p:cNvPr id="17" name="矩形 16"/>
          <p:cNvSpPr/>
          <p:nvPr/>
        </p:nvSpPr>
        <p:spPr>
          <a:xfrm>
            <a:off x="2208974" y="5539301"/>
            <a:ext cx="8882743" cy="1126462"/>
          </a:xfrm>
          <a:prstGeom prst="rect">
            <a:avLst/>
          </a:prstGeom>
        </p:spPr>
        <p:txBody>
          <a:bodyPr wrap="square">
            <a:spAutoFit/>
          </a:bodyPr>
          <a:lstStyle/>
          <a:p>
            <a:pPr>
              <a:lnSpc>
                <a:spcPct val="120000"/>
              </a:lnSpc>
            </a:pPr>
            <a:r>
              <a:rPr lang="zh-CN" altLang="en-US" sz="2800" dirty="0"/>
              <a:t>如果在侦听的这段时间没有接收到任何节点发送来的调度信息，则自己产生一个调度信息，并进行广播</a:t>
            </a:r>
          </a:p>
        </p:txBody>
      </p:sp>
      <p:sp>
        <p:nvSpPr>
          <p:cNvPr id="18" name="矩形 17"/>
          <p:cNvSpPr/>
          <p:nvPr/>
        </p:nvSpPr>
        <p:spPr>
          <a:xfrm>
            <a:off x="916661" y="1109877"/>
            <a:ext cx="6647974" cy="523220"/>
          </a:xfrm>
          <a:prstGeom prst="rect">
            <a:avLst/>
          </a:prstGeom>
        </p:spPr>
        <p:txBody>
          <a:bodyPr wrap="none">
            <a:spAutoFit/>
          </a:bodyPr>
          <a:lstStyle/>
          <a:p>
            <a:r>
              <a:rPr lang="zh-CN" altLang="en-US" sz="2800" dirty="0"/>
              <a:t>当节点进入工作时：先侦听一段固定时间</a:t>
            </a:r>
          </a:p>
        </p:txBody>
      </p:sp>
      <p:cxnSp>
        <p:nvCxnSpPr>
          <p:cNvPr id="20" name="直接连接符 19"/>
          <p:cNvCxnSpPr/>
          <p:nvPr/>
        </p:nvCxnSpPr>
        <p:spPr>
          <a:xfrm>
            <a:off x="916661" y="1633097"/>
            <a:ext cx="6779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778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网络分配矢量（</a:t>
            </a:r>
            <a:r>
              <a:rPr lang="en-US" altLang="zh-CN"/>
              <a:t>NAV</a:t>
            </a:r>
            <a:r>
              <a:rPr lang="zh-CN" altLang="en-US"/>
              <a:t>）</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66</a:t>
            </a:fld>
            <a:endParaRPr lang="zh-CN" altLang="en-US"/>
          </a:p>
        </p:txBody>
      </p:sp>
      <p:sp>
        <p:nvSpPr>
          <p:cNvPr id="15" name="矩形 14"/>
          <p:cNvSpPr/>
          <p:nvPr/>
        </p:nvSpPr>
        <p:spPr>
          <a:xfrm>
            <a:off x="1495697" y="2331228"/>
            <a:ext cx="9141823" cy="3964162"/>
          </a:xfrm>
          <a:prstGeom prst="rect">
            <a:avLst/>
          </a:prstGeom>
        </p:spPr>
        <p:txBody>
          <a:bodyPr wrap="square">
            <a:spAutoFit/>
          </a:bodyPr>
          <a:lstStyle/>
          <a:p>
            <a:pPr>
              <a:lnSpc>
                <a:spcPct val="120000"/>
              </a:lnSpc>
              <a:spcBef>
                <a:spcPts val="1200"/>
              </a:spcBef>
            </a:pPr>
            <a:r>
              <a:rPr lang="zh-CN" altLang="en-US" sz="2800" b="1" dirty="0"/>
              <a:t>每个数据包中都包含一个持续时间指示值</a:t>
            </a:r>
            <a:endParaRPr lang="en-US" altLang="zh-CN" sz="2800" b="1" dirty="0"/>
          </a:p>
          <a:p>
            <a:pPr>
              <a:lnSpc>
                <a:spcPct val="120000"/>
              </a:lnSpc>
              <a:spcBef>
                <a:spcPts val="1200"/>
              </a:spcBef>
            </a:pPr>
            <a:r>
              <a:rPr lang="zh-CN" altLang="en-US" sz="2800" dirty="0">
                <a:solidFill>
                  <a:schemeClr val="tx1">
                    <a:lumMod val="50000"/>
                    <a:lumOff val="50000"/>
                  </a:schemeClr>
                </a:solidFill>
              </a:rPr>
              <a:t>持续时间指示值表示目前这个通信需要持续的时间</a:t>
            </a:r>
            <a:endParaRPr lang="en-US" altLang="zh-CN" sz="2800" dirty="0">
              <a:solidFill>
                <a:schemeClr val="tx1">
                  <a:lumMod val="50000"/>
                  <a:lumOff val="50000"/>
                </a:schemeClr>
              </a:solidFill>
            </a:endParaRPr>
          </a:p>
          <a:p>
            <a:pPr>
              <a:lnSpc>
                <a:spcPct val="120000"/>
              </a:lnSpc>
              <a:spcBef>
                <a:spcPts val="1200"/>
              </a:spcBef>
            </a:pPr>
            <a:r>
              <a:rPr lang="zh-CN" altLang="en-US" sz="2800" b="1" dirty="0"/>
              <a:t>睡眠时间</a:t>
            </a:r>
            <a:endParaRPr lang="en-US" altLang="zh-CN" sz="2800" b="1" dirty="0"/>
          </a:p>
          <a:p>
            <a:pPr>
              <a:lnSpc>
                <a:spcPct val="120000"/>
              </a:lnSpc>
              <a:spcBef>
                <a:spcPts val="1200"/>
              </a:spcBef>
            </a:pPr>
            <a:r>
              <a:rPr lang="zh-CN" altLang="en-US" sz="2800" dirty="0">
                <a:solidFill>
                  <a:schemeClr val="tx1">
                    <a:lumMod val="50000"/>
                    <a:lumOff val="50000"/>
                  </a:schemeClr>
                </a:solidFill>
              </a:rPr>
              <a:t>用数据包中的持续时间更新</a:t>
            </a:r>
            <a:r>
              <a:rPr lang="en-US" altLang="zh-CN" sz="2800" dirty="0">
                <a:solidFill>
                  <a:schemeClr val="tx1">
                    <a:lumMod val="50000"/>
                    <a:lumOff val="50000"/>
                  </a:schemeClr>
                </a:solidFill>
              </a:rPr>
              <a:t>NAV</a:t>
            </a:r>
            <a:r>
              <a:rPr lang="zh-CN" altLang="en-US" sz="2800" dirty="0">
                <a:solidFill>
                  <a:schemeClr val="tx1">
                    <a:lumMod val="50000"/>
                    <a:lumOff val="50000"/>
                  </a:schemeClr>
                </a:solidFill>
              </a:rPr>
              <a:t>值</a:t>
            </a:r>
            <a:endParaRPr lang="en-US" altLang="zh-CN" sz="2800" dirty="0">
              <a:solidFill>
                <a:schemeClr val="tx1">
                  <a:lumMod val="50000"/>
                  <a:lumOff val="50000"/>
                </a:schemeClr>
              </a:solidFill>
            </a:endParaRPr>
          </a:p>
          <a:p>
            <a:pPr>
              <a:lnSpc>
                <a:spcPct val="120000"/>
              </a:lnSpc>
              <a:spcBef>
                <a:spcPts val="1200"/>
              </a:spcBef>
            </a:pPr>
            <a:r>
              <a:rPr lang="zh-CN" altLang="en-US" sz="2800" b="1" dirty="0"/>
              <a:t>当</a:t>
            </a:r>
            <a:r>
              <a:rPr lang="en-US" altLang="zh-CN" sz="2800" b="1" dirty="0"/>
              <a:t>NAV</a:t>
            </a:r>
            <a:r>
              <a:rPr lang="zh-CN" altLang="en-US" sz="2800" b="1" dirty="0"/>
              <a:t>的值不为零时</a:t>
            </a:r>
            <a:r>
              <a:rPr lang="zh-CN" altLang="en-US" sz="2800" dirty="0"/>
              <a:t>，节点应该进入睡眠状态来避免串音</a:t>
            </a:r>
            <a:endParaRPr lang="en-US" altLang="zh-CN" sz="2800" dirty="0"/>
          </a:p>
          <a:p>
            <a:pPr>
              <a:lnSpc>
                <a:spcPct val="120000"/>
              </a:lnSpc>
              <a:spcBef>
                <a:spcPts val="1200"/>
              </a:spcBef>
            </a:pPr>
            <a:r>
              <a:rPr lang="zh-CN" altLang="en-US" sz="2800" b="1" dirty="0"/>
              <a:t>当</a:t>
            </a:r>
            <a:r>
              <a:rPr lang="en-US" altLang="zh-CN" sz="2800" b="1" dirty="0"/>
              <a:t>NAV</a:t>
            </a:r>
            <a:r>
              <a:rPr lang="zh-CN" altLang="en-US" sz="2800" b="1" dirty="0"/>
              <a:t>变为零时</a:t>
            </a:r>
            <a:r>
              <a:rPr lang="zh-CN" altLang="en-US" sz="2800" dirty="0"/>
              <a:t>，它就马上醒来，准备进行通信</a:t>
            </a:r>
            <a:endParaRPr lang="zh-CN" altLang="en-US" sz="4000" dirty="0"/>
          </a:p>
        </p:txBody>
      </p:sp>
      <p:cxnSp>
        <p:nvCxnSpPr>
          <p:cNvPr id="20" name="直接连接符 19"/>
          <p:cNvCxnSpPr/>
          <p:nvPr/>
        </p:nvCxnSpPr>
        <p:spPr>
          <a:xfrm>
            <a:off x="1495697" y="4968391"/>
            <a:ext cx="87585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495697" y="3612031"/>
            <a:ext cx="8758521"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1234440"/>
            <a:ext cx="6537960" cy="609398"/>
          </a:xfrm>
          <a:prstGeom prst="rect">
            <a:avLst/>
          </a:prstGeom>
          <a:solidFill>
            <a:schemeClr val="accent1"/>
          </a:solidFill>
        </p:spPr>
        <p:txBody>
          <a:bodyPr wrap="square">
            <a:spAutoFit/>
          </a:bodyPr>
          <a:lstStyle/>
          <a:p>
            <a:pPr algn="ctr">
              <a:lnSpc>
                <a:spcPct val="120000"/>
              </a:lnSpc>
              <a:spcBef>
                <a:spcPts val="1200"/>
              </a:spcBef>
            </a:pPr>
            <a:r>
              <a:rPr lang="en-US" altLang="zh-CN" sz="2800" dirty="0">
                <a:solidFill>
                  <a:schemeClr val="bg1"/>
                </a:solidFill>
              </a:rPr>
              <a:t>NAV</a:t>
            </a:r>
            <a:r>
              <a:rPr lang="zh-CN" altLang="en-US" sz="2800" dirty="0">
                <a:solidFill>
                  <a:schemeClr val="bg1"/>
                </a:solidFill>
              </a:rPr>
              <a:t>表示邻居节点的活动时间</a:t>
            </a:r>
            <a:endParaRPr lang="en-US" altLang="zh-CN" sz="2800" dirty="0">
              <a:solidFill>
                <a:schemeClr val="bg1"/>
              </a:solidFill>
            </a:endParaRPr>
          </a:p>
        </p:txBody>
      </p:sp>
    </p:spTree>
    <p:extLst>
      <p:ext uri="{BB962C8B-B14F-4D97-AF65-F5344CB8AC3E}">
        <p14:creationId xmlns:p14="http://schemas.microsoft.com/office/powerpoint/2010/main" val="13431077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消息传递</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67</a:t>
            </a:fld>
            <a:endParaRPr lang="zh-CN" altLang="en-US"/>
          </a:p>
        </p:txBody>
      </p:sp>
      <p:pic>
        <p:nvPicPr>
          <p:cNvPr id="5" name="图片 4"/>
          <p:cNvPicPr>
            <a:picLocks noChangeAspect="1"/>
          </p:cNvPicPr>
          <p:nvPr/>
        </p:nvPicPr>
        <p:blipFill>
          <a:blip r:embed="rId3"/>
          <a:stretch>
            <a:fillRect/>
          </a:stretch>
        </p:blipFill>
        <p:spPr>
          <a:xfrm>
            <a:off x="690418" y="1685216"/>
            <a:ext cx="10714286" cy="4314286"/>
          </a:xfrm>
          <a:prstGeom prst="rect">
            <a:avLst/>
          </a:prstGeom>
        </p:spPr>
      </p:pic>
    </p:spTree>
    <p:extLst>
      <p:ext uri="{BB962C8B-B14F-4D97-AF65-F5344CB8AC3E}">
        <p14:creationId xmlns:p14="http://schemas.microsoft.com/office/powerpoint/2010/main" val="4051974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a:t>
            </a:r>
          </a:p>
        </p:txBody>
      </p:sp>
      <p:sp>
        <p:nvSpPr>
          <p:cNvPr id="3" name="内容占位符 2"/>
          <p:cNvSpPr>
            <a:spLocks noGrp="1"/>
          </p:cNvSpPr>
          <p:nvPr>
            <p:ph idx="1"/>
          </p:nvPr>
        </p:nvSpPr>
        <p:spPr>
          <a:xfrm>
            <a:off x="838199" y="1040860"/>
            <a:ext cx="10783957" cy="5680615"/>
          </a:xfrm>
        </p:spPr>
        <p:txBody>
          <a:bodyPr>
            <a:normAutofit/>
          </a:bodyPr>
          <a:lstStyle/>
          <a:p>
            <a:pPr marL="0" indent="0" algn="just">
              <a:spcBef>
                <a:spcPts val="600"/>
              </a:spcBef>
              <a:buNone/>
            </a:pPr>
            <a:r>
              <a:rPr lang="zh-CN" altLang="en-US" sz="3200" b="1" dirty="0"/>
              <a:t>自组织</a:t>
            </a:r>
            <a:endParaRPr lang="en-US" altLang="zh-CN" sz="3200" b="1" dirty="0"/>
          </a:p>
          <a:p>
            <a:pPr marL="0" indent="0" algn="just">
              <a:spcBef>
                <a:spcPts val="600"/>
              </a:spcBef>
              <a:buNone/>
            </a:pPr>
            <a:r>
              <a:rPr lang="zh-CN" altLang="en-US" dirty="0"/>
              <a:t>寻找邻居节点 </a:t>
            </a:r>
            <a:r>
              <a:rPr lang="en-US" altLang="zh-CN" dirty="0"/>
              <a:t>  </a:t>
            </a:r>
            <a:r>
              <a:rPr lang="zh-CN" altLang="en-US" dirty="0"/>
              <a:t>多跳传输方式   节点随时加入和退出</a:t>
            </a:r>
            <a:endParaRPr lang="en-US" altLang="zh-CN" dirty="0"/>
          </a:p>
          <a:p>
            <a:pPr marL="0" indent="0" algn="just">
              <a:spcBef>
                <a:spcPts val="600"/>
              </a:spcBef>
              <a:buNone/>
            </a:pPr>
            <a:r>
              <a:rPr lang="zh-CN" altLang="en-US" sz="3200" b="1" dirty="0">
                <a:solidFill>
                  <a:srgbClr val="000000"/>
                </a:solidFill>
                <a:latin typeface="Times New Roman" panose="02020603050405020304" pitchFamily="18" charset="0"/>
                <a:cs typeface="Times New Roman" panose="02020603050405020304" pitchFamily="18" charset="0"/>
              </a:rPr>
              <a:t>分布式</a:t>
            </a:r>
            <a:endParaRPr lang="en-US" altLang="zh-CN" sz="3200" b="1"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dirty="0">
                <a:solidFill>
                  <a:srgbClr val="000000"/>
                </a:solidFill>
                <a:latin typeface="Times New Roman" panose="02020603050405020304" pitchFamily="18" charset="0"/>
                <a:cs typeface="Times New Roman" panose="02020603050405020304" pitchFamily="18" charset="0"/>
              </a:rPr>
              <a:t>网络由若干节点共同完成   抗击毁能力强</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sz="3200" b="1" dirty="0"/>
              <a:t>节点平等</a:t>
            </a:r>
            <a:endParaRPr lang="en-US" altLang="zh-CN" sz="3200" b="1"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dirty="0"/>
              <a:t>没有优先级之间的差别   具有相同的通信能力</a:t>
            </a:r>
            <a:endParaRPr lang="en-US" altLang="zh-CN" dirty="0"/>
          </a:p>
          <a:p>
            <a:pPr marL="0" indent="0" algn="just">
              <a:lnSpc>
                <a:spcPct val="110000"/>
              </a:lnSpc>
              <a:spcBef>
                <a:spcPts val="600"/>
              </a:spcBef>
              <a:buNone/>
            </a:pPr>
            <a:r>
              <a:rPr lang="zh-CN" altLang="en-US" sz="3200" b="1" dirty="0"/>
              <a:t>可靠性要求高</a:t>
            </a:r>
            <a:endParaRPr lang="en-US" altLang="zh-CN" sz="3200" b="1"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dirty="0"/>
              <a:t>信道容易受到干扰、窃听   保密性能差</a:t>
            </a:r>
            <a:endParaRPr lang="en-US" altLang="zh-CN" dirty="0"/>
          </a:p>
          <a:p>
            <a:pPr marL="0" indent="0" algn="just">
              <a:spcBef>
                <a:spcPts val="600"/>
              </a:spcBef>
              <a:buNone/>
            </a:pPr>
            <a:endParaRPr lang="en-US" altLang="zh-CN"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68</a:t>
            </a:fld>
            <a:endParaRPr lang="zh-CN" altLang="en-US"/>
          </a:p>
        </p:txBody>
      </p:sp>
      <p:cxnSp>
        <p:nvCxnSpPr>
          <p:cNvPr id="6" name="直接连接符 5"/>
          <p:cNvCxnSpPr/>
          <p:nvPr/>
        </p:nvCxnSpPr>
        <p:spPr>
          <a:xfrm>
            <a:off x="3238348" y="187867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55064" y="187867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009271" y="321208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648323" y="458368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009271" y="5794866"/>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723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特征</a:t>
            </a:r>
          </a:p>
        </p:txBody>
      </p:sp>
      <p:sp>
        <p:nvSpPr>
          <p:cNvPr id="3" name="内容占位符 2"/>
          <p:cNvSpPr>
            <a:spLocks noGrp="1"/>
          </p:cNvSpPr>
          <p:nvPr>
            <p:ph idx="1"/>
          </p:nvPr>
        </p:nvSpPr>
        <p:spPr>
          <a:xfrm>
            <a:off x="838199" y="1040860"/>
            <a:ext cx="10783957" cy="5680615"/>
          </a:xfrm>
        </p:spPr>
        <p:txBody>
          <a:bodyPr>
            <a:normAutofit/>
          </a:bodyPr>
          <a:lstStyle/>
          <a:p>
            <a:pPr marL="0" indent="0" algn="just">
              <a:spcBef>
                <a:spcPts val="600"/>
              </a:spcBef>
              <a:buNone/>
            </a:pPr>
            <a:r>
              <a:rPr lang="zh-CN" altLang="en-US" sz="3200" b="1" dirty="0"/>
              <a:t>节点资源有限</a:t>
            </a:r>
            <a:endParaRPr lang="en-US" altLang="zh-CN" sz="3200" b="1" dirty="0"/>
          </a:p>
          <a:p>
            <a:pPr marL="0" indent="0" algn="just">
              <a:spcBef>
                <a:spcPts val="600"/>
              </a:spcBef>
              <a:buNone/>
            </a:pPr>
            <a:r>
              <a:rPr lang="zh-CN" altLang="en-US" dirty="0"/>
              <a:t>电源能量   通信能力   计算存储能力有限</a:t>
            </a:r>
            <a:endParaRPr lang="en-US" altLang="zh-CN" dirty="0"/>
          </a:p>
          <a:p>
            <a:pPr marL="0" indent="0" algn="just">
              <a:spcBef>
                <a:spcPts val="600"/>
              </a:spcBef>
              <a:buNone/>
            </a:pPr>
            <a:r>
              <a:rPr lang="zh-CN" altLang="en-US" sz="3200" b="1" dirty="0"/>
              <a:t>网络规模大</a:t>
            </a:r>
            <a:endParaRPr lang="en-US" altLang="zh-CN" sz="3200" b="1"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dirty="0"/>
              <a:t>网络覆盖范围很大   部署密集</a:t>
            </a:r>
            <a:endParaRPr lang="en-US" altLang="zh-CN" dirty="0">
              <a:solidFill>
                <a:srgbClr val="000000"/>
              </a:solidFill>
              <a:latin typeface="Times New Roman" panose="02020603050405020304" pitchFamily="18" charset="0"/>
              <a:cs typeface="Times New Roman" panose="02020603050405020304" pitchFamily="18" charset="0"/>
            </a:endParaRPr>
          </a:p>
          <a:p>
            <a:pPr marL="0" indent="0" algn="just">
              <a:spcBef>
                <a:spcPts val="600"/>
              </a:spcBef>
              <a:buNone/>
            </a:pPr>
            <a:r>
              <a:rPr lang="zh-CN" altLang="en-US" sz="3200" b="1" dirty="0"/>
              <a:t>时效性</a:t>
            </a:r>
            <a:endParaRPr lang="en-US" altLang="zh-CN" sz="3200" b="1" dirty="0">
              <a:solidFill>
                <a:srgbClr val="000000"/>
              </a:solidFill>
              <a:latin typeface="Times New Roman" panose="02020603050405020304" pitchFamily="18" charset="0"/>
              <a:cs typeface="Times New Roman" panose="02020603050405020304" pitchFamily="18" charset="0"/>
            </a:endParaRPr>
          </a:p>
          <a:p>
            <a:pPr marL="0" algn="just">
              <a:spcBef>
                <a:spcPts val="600"/>
              </a:spcBef>
              <a:buFont typeface="Wingdings" panose="05000000000000000000" pitchFamily="2" charset="2"/>
              <a:buNone/>
            </a:pPr>
            <a:r>
              <a:rPr lang="zh-CN" altLang="en-US" dirty="0"/>
              <a:t>在一定时间内及时送达观察者或是数据处理中心  对可能发生的事故和危险情况进行及时预告和提醒</a:t>
            </a:r>
          </a:p>
          <a:p>
            <a:pPr marL="0" indent="0" algn="just">
              <a:spcBef>
                <a:spcPts val="600"/>
              </a:spcBef>
              <a:buNone/>
            </a:pPr>
            <a:endParaRPr lang="en-US" altLang="zh-CN"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69</a:t>
            </a:fld>
            <a:endParaRPr lang="zh-CN" altLang="en-US"/>
          </a:p>
        </p:txBody>
      </p:sp>
      <p:cxnSp>
        <p:nvCxnSpPr>
          <p:cNvPr id="6" name="直接连接符 5"/>
          <p:cNvCxnSpPr/>
          <p:nvPr/>
        </p:nvCxnSpPr>
        <p:spPr>
          <a:xfrm>
            <a:off x="2516453" y="187867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227316" y="1878677"/>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918408" y="3228129"/>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530390" y="4551602"/>
            <a:ext cx="0" cy="432262"/>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97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CSMA/CD</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7</a:t>
            </a:fld>
            <a:endParaRPr lang="zh-CN" altLang="en-US"/>
          </a:p>
        </p:txBody>
      </p:sp>
      <p:sp>
        <p:nvSpPr>
          <p:cNvPr id="14" name="矩形 13"/>
          <p:cNvSpPr/>
          <p:nvPr/>
        </p:nvSpPr>
        <p:spPr>
          <a:xfrm>
            <a:off x="5157604" y="1108035"/>
            <a:ext cx="2031325" cy="646331"/>
          </a:xfrm>
          <a:prstGeom prst="rect">
            <a:avLst/>
          </a:prstGeom>
        </p:spPr>
        <p:txBody>
          <a:bodyPr wrap="none">
            <a:spAutoFit/>
          </a:bodyPr>
          <a:lstStyle/>
          <a:p>
            <a:r>
              <a:rPr lang="zh-CN" altLang="en-US" sz="3600" b="1" dirty="0">
                <a:solidFill>
                  <a:srgbClr val="000000"/>
                </a:solidFill>
                <a:latin typeface="微软雅黑" panose="020B0503020204020204" pitchFamily="34" charset="-122"/>
                <a:ea typeface="微软雅黑" panose="020B0503020204020204" pitchFamily="34" charset="-122"/>
              </a:rPr>
              <a:t>载波侦听</a:t>
            </a:r>
            <a:endParaRPr lang="zh-CN" altLang="en-US" sz="3600" b="1" dirty="0">
              <a:latin typeface="微软雅黑" panose="020B0503020204020204" pitchFamily="34" charset="-122"/>
              <a:ea typeface="微软雅黑" panose="020B0503020204020204" pitchFamily="34" charset="-122"/>
            </a:endParaRPr>
          </a:p>
        </p:txBody>
      </p:sp>
      <p:sp>
        <p:nvSpPr>
          <p:cNvPr id="15" name="矩形 14"/>
          <p:cNvSpPr/>
          <p:nvPr/>
        </p:nvSpPr>
        <p:spPr>
          <a:xfrm>
            <a:off x="3919284" y="1692810"/>
            <a:ext cx="4507965" cy="461665"/>
          </a:xfrm>
          <a:prstGeom prst="rect">
            <a:avLst/>
          </a:prstGeom>
        </p:spPr>
        <p:txBody>
          <a:bodyPr wrap="none">
            <a:spAutoFit/>
          </a:bodyPr>
          <a:lstStyle/>
          <a:p>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Carrier Sense Multiple Access</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268" y="2912413"/>
            <a:ext cx="1891863" cy="1891863"/>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5972" y="4328765"/>
            <a:ext cx="654628" cy="65462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5953" y="2410310"/>
            <a:ext cx="654628" cy="65462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338" y="3203717"/>
            <a:ext cx="654628" cy="654628"/>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883" y="5029842"/>
            <a:ext cx="654628" cy="65462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1417" y="5467992"/>
            <a:ext cx="654628" cy="65462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6472" y="3506905"/>
            <a:ext cx="654628" cy="654628"/>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0128" y="3290014"/>
            <a:ext cx="439695" cy="832279"/>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693165" y="4749520"/>
            <a:ext cx="439695" cy="832279"/>
          </a:xfrm>
          <a:prstGeom prst="rect">
            <a:avLst/>
          </a:prstGeom>
        </p:spPr>
      </p:pic>
      <p:cxnSp>
        <p:nvCxnSpPr>
          <p:cNvPr id="7" name="直接连接符 6"/>
          <p:cNvCxnSpPr>
            <a:stCxn id="17" idx="3"/>
            <a:endCxn id="13" idx="1"/>
          </p:cNvCxnSpPr>
          <p:nvPr/>
        </p:nvCxnSpPr>
        <p:spPr>
          <a:xfrm>
            <a:off x="5209823" y="3706154"/>
            <a:ext cx="809710" cy="556150"/>
          </a:xfrm>
          <a:prstGeom prst="line">
            <a:avLst/>
          </a:prstGeom>
          <a:ln w="381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5993157" y="4235928"/>
            <a:ext cx="180109" cy="180109"/>
          </a:xfrm>
          <a:prstGeom prst="ellipse">
            <a:avLst/>
          </a:prstGeom>
          <a:ln>
            <a:solidFill>
              <a:schemeClr val="tx1"/>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连接符 18"/>
          <p:cNvCxnSpPr>
            <a:stCxn id="13" idx="5"/>
            <a:endCxn id="18" idx="3"/>
          </p:cNvCxnSpPr>
          <p:nvPr/>
        </p:nvCxnSpPr>
        <p:spPr>
          <a:xfrm>
            <a:off x="6146890" y="4389661"/>
            <a:ext cx="766123" cy="556151"/>
          </a:xfrm>
          <a:prstGeom prst="line">
            <a:avLst/>
          </a:prstGeom>
          <a:ln w="38100">
            <a:solidFill>
              <a:schemeClr val="accent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9671553" y="3835059"/>
            <a:ext cx="2031325" cy="646331"/>
          </a:xfrm>
          <a:prstGeom prst="rect">
            <a:avLst/>
          </a:prstGeom>
        </p:spPr>
        <p:txBody>
          <a:bodyPr wrap="none">
            <a:spAutoFit/>
          </a:bodyPr>
          <a:lstStyle/>
          <a:p>
            <a:r>
              <a:rPr lang="en-US" altLang="zh-CN" sz="3600" b="1" dirty="0">
                <a:solidFill>
                  <a:srgbClr val="000000"/>
                </a:solidFill>
                <a:latin typeface="微软雅黑" panose="020B0503020204020204" pitchFamily="34" charset="-122"/>
                <a:ea typeface="微软雅黑" panose="020B0503020204020204" pitchFamily="34" charset="-122"/>
              </a:rPr>
              <a:t>冲突检测</a:t>
            </a:r>
            <a:endParaRPr lang="zh-CN" altLang="en-US" sz="3600" b="1" dirty="0">
              <a:solidFill>
                <a:srgbClr val="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9205559" y="4491135"/>
            <a:ext cx="2963312" cy="461665"/>
          </a:xfrm>
          <a:prstGeom prst="rect">
            <a:avLst/>
          </a:prstGeom>
        </p:spPr>
        <p:txBody>
          <a:bodyPr wrap="none">
            <a:spAutoFit/>
          </a:bodyPr>
          <a:lstStyle/>
          <a:p>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Collision Detection</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65803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a:t>
            </a:r>
          </a:p>
        </p:txBody>
      </p:sp>
      <p:sp>
        <p:nvSpPr>
          <p:cNvPr id="6" name="MH_Other_1"/>
          <p:cNvSpPr/>
          <p:nvPr>
            <p:custDataLst>
              <p:tags r:id="rId1"/>
            </p:custDataLst>
          </p:nvPr>
        </p:nvSpPr>
        <p:spPr>
          <a:xfrm flipV="1">
            <a:off x="4988132" y="4238409"/>
            <a:ext cx="1587432" cy="1260476"/>
          </a:xfrm>
          <a:prstGeom prst="triangle">
            <a:avLst/>
          </a:prstGeom>
          <a:solidFill>
            <a:schemeClr val="accent4"/>
          </a:solidFill>
          <a:ln w="12700" cap="flat" cmpd="sng" algn="ctr">
            <a:noFill/>
            <a:prstDash val="solid"/>
            <a:miter lim="800000"/>
          </a:ln>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7" name="MH_Other_2"/>
          <p:cNvSpPr>
            <a:spLocks noEditPoints="1"/>
          </p:cNvSpPr>
          <p:nvPr>
            <p:custDataLst>
              <p:tags r:id="rId2"/>
            </p:custDataLst>
          </p:nvPr>
        </p:nvSpPr>
        <p:spPr bwMode="auto">
          <a:xfrm>
            <a:off x="4519711" y="3888754"/>
            <a:ext cx="2524273" cy="2200762"/>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rgbClr val="29ABE2">
                  <a:lumMod val="5000"/>
                  <a:lumOff val="95000"/>
                </a:srgbClr>
              </a:gs>
              <a:gs pos="100000">
                <a:sysClr val="window" lastClr="FFFFFF">
                  <a:lumMod val="75000"/>
                </a:sysClr>
              </a:gs>
            </a:gsLst>
            <a:lin ang="13500000" scaled="1"/>
            <a:tileRect/>
          </a:gradFill>
          <a:ln w="34925" cap="flat" cmpd="sng" algn="ctr">
            <a:gradFill flip="none" rotWithShape="1">
              <a:gsLst>
                <a:gs pos="0">
                  <a:srgbClr val="BE309C">
                    <a:lumMod val="5000"/>
                    <a:lumOff val="95000"/>
                  </a:srgbClr>
                </a:gs>
                <a:gs pos="100000">
                  <a:sysClr val="window" lastClr="FFFFFF">
                    <a:lumMod val="65000"/>
                  </a:sysClr>
                </a:gs>
              </a:gsLst>
              <a:lin ang="2700000" scaled="1"/>
              <a:tileRect/>
            </a:gradFill>
            <a:prstDash val="solid"/>
            <a:miter lim="800000"/>
          </a:ln>
          <a:effectLst>
            <a:outerShdw blurRad="177800" dist="127000" dir="2700000" algn="tl" rotWithShape="0">
              <a:prstClr val="black">
                <a:alpha val="40000"/>
              </a:prstClr>
            </a:outerShdw>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8" name="MH_Other_3"/>
          <p:cNvSpPr/>
          <p:nvPr>
            <p:custDataLst>
              <p:tags r:id="rId3"/>
            </p:custDataLst>
          </p:nvPr>
        </p:nvSpPr>
        <p:spPr>
          <a:xfrm flipV="1">
            <a:off x="6449291" y="1836966"/>
            <a:ext cx="1589688" cy="1260475"/>
          </a:xfrm>
          <a:prstGeom prst="triangle">
            <a:avLst/>
          </a:prstGeom>
          <a:solidFill>
            <a:schemeClr val="accent3"/>
          </a:solidFill>
          <a:ln w="12700" cap="flat" cmpd="sng" algn="ctr">
            <a:noFill/>
            <a:prstDash val="solid"/>
            <a:miter lim="800000"/>
          </a:ln>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9" name="MH_Other_4"/>
          <p:cNvSpPr>
            <a:spLocks noEditPoints="1"/>
          </p:cNvSpPr>
          <p:nvPr>
            <p:custDataLst>
              <p:tags r:id="rId4"/>
            </p:custDataLst>
          </p:nvPr>
        </p:nvSpPr>
        <p:spPr bwMode="auto">
          <a:xfrm>
            <a:off x="5982433" y="1487440"/>
            <a:ext cx="2524273" cy="2200762"/>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rgbClr val="29ABE2">
                  <a:lumMod val="5000"/>
                  <a:lumOff val="95000"/>
                </a:srgbClr>
              </a:gs>
              <a:gs pos="100000">
                <a:sysClr val="window" lastClr="FFFFFF">
                  <a:lumMod val="75000"/>
                </a:sysClr>
              </a:gs>
            </a:gsLst>
            <a:lin ang="13500000" scaled="1"/>
            <a:tileRect/>
          </a:gradFill>
          <a:ln w="34925" cap="flat" cmpd="sng" algn="ctr">
            <a:gradFill flip="none" rotWithShape="1">
              <a:gsLst>
                <a:gs pos="0">
                  <a:srgbClr val="BE309C">
                    <a:lumMod val="5000"/>
                    <a:lumOff val="95000"/>
                  </a:srgbClr>
                </a:gs>
                <a:gs pos="100000">
                  <a:sysClr val="window" lastClr="FFFFFF">
                    <a:lumMod val="65000"/>
                  </a:sysClr>
                </a:gs>
              </a:gsLst>
              <a:lin ang="2700000" scaled="1"/>
              <a:tileRect/>
            </a:gradFill>
            <a:prstDash val="solid"/>
            <a:miter lim="800000"/>
          </a:ln>
          <a:effectLst>
            <a:outerShdw blurRad="177800" dist="127000" dir="2700000" algn="tl" rotWithShape="0">
              <a:prstClr val="black">
                <a:alpha val="40000"/>
              </a:prstClr>
            </a:outerShdw>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10" name="MH_Other_5"/>
          <p:cNvSpPr/>
          <p:nvPr>
            <p:custDataLst>
              <p:tags r:id="rId5"/>
            </p:custDataLst>
          </p:nvPr>
        </p:nvSpPr>
        <p:spPr>
          <a:xfrm>
            <a:off x="4965583" y="2245098"/>
            <a:ext cx="1589688" cy="1262730"/>
          </a:xfrm>
          <a:prstGeom prst="triangle">
            <a:avLst/>
          </a:prstGeom>
          <a:solidFill>
            <a:schemeClr val="accent2"/>
          </a:solidFill>
          <a:ln w="12700" cap="flat" cmpd="sng" algn="ctr">
            <a:noFill/>
            <a:prstDash val="solid"/>
            <a:miter lim="800000"/>
          </a:ln>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11" name="MH_Other_6"/>
          <p:cNvSpPr>
            <a:spLocks noEditPoints="1"/>
          </p:cNvSpPr>
          <p:nvPr>
            <p:custDataLst>
              <p:tags r:id="rId6"/>
            </p:custDataLst>
          </p:nvPr>
        </p:nvSpPr>
        <p:spPr bwMode="auto">
          <a:xfrm flipV="1">
            <a:off x="4519711" y="1634904"/>
            <a:ext cx="2524273" cy="2200762"/>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rgbClr val="29ABE2">
                  <a:lumMod val="5000"/>
                  <a:lumOff val="95000"/>
                </a:srgbClr>
              </a:gs>
              <a:gs pos="100000">
                <a:sysClr val="window" lastClr="FFFFFF">
                  <a:lumMod val="75000"/>
                </a:sysClr>
              </a:gs>
            </a:gsLst>
            <a:lin ang="13500000" scaled="1"/>
            <a:tileRect/>
          </a:gradFill>
          <a:ln w="34925" cap="flat" cmpd="sng" algn="ctr">
            <a:gradFill flip="none" rotWithShape="1">
              <a:gsLst>
                <a:gs pos="0">
                  <a:srgbClr val="BE309C">
                    <a:lumMod val="5000"/>
                    <a:lumOff val="95000"/>
                  </a:srgbClr>
                </a:gs>
                <a:gs pos="100000">
                  <a:sysClr val="window" lastClr="FFFFFF">
                    <a:lumMod val="65000"/>
                  </a:sysClr>
                </a:gs>
              </a:gsLst>
              <a:lin ang="2700000" scaled="1"/>
              <a:tileRect/>
            </a:gradFill>
            <a:prstDash val="solid"/>
            <a:miter lim="800000"/>
          </a:ln>
          <a:effectLst>
            <a:outerShdw blurRad="177800" dist="127000" dir="2700000" algn="tl" rotWithShape="0">
              <a:prstClr val="black">
                <a:alpha val="40000"/>
              </a:prstClr>
            </a:outerShdw>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12" name="MH_Other_7"/>
          <p:cNvSpPr/>
          <p:nvPr>
            <p:custDataLst>
              <p:tags r:id="rId7"/>
            </p:custDataLst>
          </p:nvPr>
        </p:nvSpPr>
        <p:spPr>
          <a:xfrm flipV="1">
            <a:off x="3479622" y="1836966"/>
            <a:ext cx="1589686" cy="1260475"/>
          </a:xfrm>
          <a:prstGeom prst="triangle">
            <a:avLst/>
          </a:prstGeom>
          <a:solidFill>
            <a:schemeClr val="accent1"/>
          </a:solidFill>
          <a:ln w="12700" cap="flat" cmpd="sng" algn="ctr">
            <a:noFill/>
            <a:prstDash val="solid"/>
            <a:miter lim="800000"/>
          </a:ln>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13" name="MH_Other_8"/>
          <p:cNvSpPr>
            <a:spLocks noEditPoints="1"/>
          </p:cNvSpPr>
          <p:nvPr>
            <p:custDataLst>
              <p:tags r:id="rId8"/>
            </p:custDataLst>
          </p:nvPr>
        </p:nvSpPr>
        <p:spPr bwMode="auto">
          <a:xfrm>
            <a:off x="3012786" y="1487440"/>
            <a:ext cx="2524273" cy="2200762"/>
          </a:xfrm>
          <a:custGeom>
            <a:avLst/>
            <a:gdLst>
              <a:gd name="T0" fmla="*/ 0 w 733"/>
              <a:gd name="T1" fmla="*/ 56 h 639"/>
              <a:gd name="T2" fmla="*/ 4 w 733"/>
              <a:gd name="T3" fmla="*/ 71 h 639"/>
              <a:gd name="T4" fmla="*/ 326 w 733"/>
              <a:gd name="T5" fmla="*/ 628 h 639"/>
              <a:gd name="T6" fmla="*/ 337 w 733"/>
              <a:gd name="T7" fmla="*/ 639 h 639"/>
              <a:gd name="T8" fmla="*/ 396 w 733"/>
              <a:gd name="T9" fmla="*/ 639 h 639"/>
              <a:gd name="T10" fmla="*/ 407 w 733"/>
              <a:gd name="T11" fmla="*/ 628 h 639"/>
              <a:gd name="T12" fmla="*/ 729 w 733"/>
              <a:gd name="T13" fmla="*/ 71 h 639"/>
              <a:gd name="T14" fmla="*/ 733 w 733"/>
              <a:gd name="T15" fmla="*/ 56 h 639"/>
              <a:gd name="T16" fmla="*/ 703 w 733"/>
              <a:gd name="T17" fmla="*/ 4 h 639"/>
              <a:gd name="T18" fmla="*/ 688 w 733"/>
              <a:gd name="T19" fmla="*/ 0 h 639"/>
              <a:gd name="T20" fmla="*/ 44 w 733"/>
              <a:gd name="T21" fmla="*/ 0 h 639"/>
              <a:gd name="T22" fmla="*/ 29 w 733"/>
              <a:gd name="T23" fmla="*/ 4 h 639"/>
              <a:gd name="T24" fmla="*/ 0 w 733"/>
              <a:gd name="T25" fmla="*/ 56 h 639"/>
              <a:gd name="T26" fmla="*/ 182 w 733"/>
              <a:gd name="T27" fmla="*/ 109 h 639"/>
              <a:gd name="T28" fmla="*/ 197 w 733"/>
              <a:gd name="T29" fmla="*/ 106 h 639"/>
              <a:gd name="T30" fmla="*/ 536 w 733"/>
              <a:gd name="T31" fmla="*/ 106 h 639"/>
              <a:gd name="T32" fmla="*/ 551 w 733"/>
              <a:gd name="T33" fmla="*/ 109 h 639"/>
              <a:gd name="T34" fmla="*/ 564 w 733"/>
              <a:gd name="T35" fmla="*/ 132 h 639"/>
              <a:gd name="T36" fmla="*/ 559 w 733"/>
              <a:gd name="T37" fmla="*/ 147 h 639"/>
              <a:gd name="T38" fmla="*/ 390 w 733"/>
              <a:gd name="T39" fmla="*/ 440 h 639"/>
              <a:gd name="T40" fmla="*/ 379 w 733"/>
              <a:gd name="T41" fmla="*/ 451 h 639"/>
              <a:gd name="T42" fmla="*/ 353 w 733"/>
              <a:gd name="T43" fmla="*/ 451 h 639"/>
              <a:gd name="T44" fmla="*/ 343 w 733"/>
              <a:gd name="T45" fmla="*/ 440 h 639"/>
              <a:gd name="T46" fmla="*/ 173 w 733"/>
              <a:gd name="T47" fmla="*/ 147 h 639"/>
              <a:gd name="T48" fmla="*/ 169 w 733"/>
              <a:gd name="T49" fmla="*/ 132 h 639"/>
              <a:gd name="T50" fmla="*/ 182 w 733"/>
              <a:gd name="T51" fmla="*/ 10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3" h="639">
                <a:moveTo>
                  <a:pt x="0" y="56"/>
                </a:moveTo>
                <a:cubicBezTo>
                  <a:pt x="0" y="60"/>
                  <a:pt x="2" y="67"/>
                  <a:pt x="4" y="71"/>
                </a:cubicBezTo>
                <a:cubicBezTo>
                  <a:pt x="326" y="628"/>
                  <a:pt x="326" y="628"/>
                  <a:pt x="326" y="628"/>
                </a:cubicBezTo>
                <a:cubicBezTo>
                  <a:pt x="328" y="632"/>
                  <a:pt x="333" y="637"/>
                  <a:pt x="337" y="639"/>
                </a:cubicBezTo>
                <a:cubicBezTo>
                  <a:pt x="396" y="639"/>
                  <a:pt x="396" y="639"/>
                  <a:pt x="396" y="639"/>
                </a:cubicBezTo>
                <a:cubicBezTo>
                  <a:pt x="400" y="637"/>
                  <a:pt x="405" y="632"/>
                  <a:pt x="407" y="628"/>
                </a:cubicBezTo>
                <a:cubicBezTo>
                  <a:pt x="729" y="71"/>
                  <a:pt x="729" y="71"/>
                  <a:pt x="729" y="71"/>
                </a:cubicBezTo>
                <a:cubicBezTo>
                  <a:pt x="731" y="67"/>
                  <a:pt x="733" y="60"/>
                  <a:pt x="733" y="56"/>
                </a:cubicBezTo>
                <a:cubicBezTo>
                  <a:pt x="703" y="4"/>
                  <a:pt x="703" y="4"/>
                  <a:pt x="703" y="4"/>
                </a:cubicBezTo>
                <a:cubicBezTo>
                  <a:pt x="699" y="2"/>
                  <a:pt x="692" y="0"/>
                  <a:pt x="688" y="0"/>
                </a:cubicBezTo>
                <a:cubicBezTo>
                  <a:pt x="44" y="0"/>
                  <a:pt x="44" y="0"/>
                  <a:pt x="44" y="0"/>
                </a:cubicBezTo>
                <a:cubicBezTo>
                  <a:pt x="40" y="0"/>
                  <a:pt x="33" y="2"/>
                  <a:pt x="29" y="4"/>
                </a:cubicBezTo>
                <a:cubicBezTo>
                  <a:pt x="0" y="56"/>
                  <a:pt x="0" y="56"/>
                  <a:pt x="0" y="56"/>
                </a:cubicBezTo>
                <a:moveTo>
                  <a:pt x="182" y="109"/>
                </a:moveTo>
                <a:cubicBezTo>
                  <a:pt x="186" y="107"/>
                  <a:pt x="193" y="106"/>
                  <a:pt x="197" y="106"/>
                </a:cubicBezTo>
                <a:cubicBezTo>
                  <a:pt x="536" y="106"/>
                  <a:pt x="536" y="106"/>
                  <a:pt x="536" y="106"/>
                </a:cubicBezTo>
                <a:cubicBezTo>
                  <a:pt x="540" y="106"/>
                  <a:pt x="547" y="107"/>
                  <a:pt x="551" y="109"/>
                </a:cubicBezTo>
                <a:cubicBezTo>
                  <a:pt x="564" y="132"/>
                  <a:pt x="564" y="132"/>
                  <a:pt x="564" y="132"/>
                </a:cubicBezTo>
                <a:cubicBezTo>
                  <a:pt x="563" y="136"/>
                  <a:pt x="561" y="143"/>
                  <a:pt x="559" y="147"/>
                </a:cubicBezTo>
                <a:cubicBezTo>
                  <a:pt x="390" y="440"/>
                  <a:pt x="390" y="440"/>
                  <a:pt x="390" y="440"/>
                </a:cubicBezTo>
                <a:cubicBezTo>
                  <a:pt x="388" y="444"/>
                  <a:pt x="383" y="449"/>
                  <a:pt x="379" y="451"/>
                </a:cubicBezTo>
                <a:cubicBezTo>
                  <a:pt x="353" y="451"/>
                  <a:pt x="353" y="451"/>
                  <a:pt x="353" y="451"/>
                </a:cubicBezTo>
                <a:cubicBezTo>
                  <a:pt x="350" y="449"/>
                  <a:pt x="345" y="444"/>
                  <a:pt x="343" y="440"/>
                </a:cubicBezTo>
                <a:cubicBezTo>
                  <a:pt x="173" y="147"/>
                  <a:pt x="173" y="147"/>
                  <a:pt x="173" y="147"/>
                </a:cubicBezTo>
                <a:cubicBezTo>
                  <a:pt x="171" y="143"/>
                  <a:pt x="169" y="136"/>
                  <a:pt x="169" y="132"/>
                </a:cubicBezTo>
                <a:cubicBezTo>
                  <a:pt x="182" y="109"/>
                  <a:pt x="182" y="109"/>
                  <a:pt x="182" y="109"/>
                </a:cubicBezTo>
              </a:path>
            </a:pathLst>
          </a:custGeom>
          <a:gradFill flip="none" rotWithShape="1">
            <a:gsLst>
              <a:gs pos="0">
                <a:srgbClr val="29ABE2">
                  <a:lumMod val="5000"/>
                  <a:lumOff val="95000"/>
                </a:srgbClr>
              </a:gs>
              <a:gs pos="100000">
                <a:sysClr val="window" lastClr="FFFFFF">
                  <a:lumMod val="75000"/>
                </a:sysClr>
              </a:gs>
            </a:gsLst>
            <a:lin ang="13500000" scaled="1"/>
            <a:tileRect/>
          </a:gradFill>
          <a:ln w="34925" cap="flat" cmpd="sng" algn="ctr">
            <a:gradFill flip="none" rotWithShape="1">
              <a:gsLst>
                <a:gs pos="0">
                  <a:srgbClr val="BE309C">
                    <a:lumMod val="5000"/>
                    <a:lumOff val="95000"/>
                  </a:srgbClr>
                </a:gs>
                <a:gs pos="100000">
                  <a:sysClr val="window" lastClr="FFFFFF">
                    <a:lumMod val="65000"/>
                  </a:sysClr>
                </a:gs>
              </a:gsLst>
              <a:lin ang="2700000" scaled="1"/>
              <a:tileRect/>
            </a:gradFill>
            <a:prstDash val="solid"/>
            <a:miter lim="800000"/>
          </a:ln>
          <a:effectLst>
            <a:outerShdw blurRad="177800" dist="127000" dir="2700000" algn="tl" rotWithShape="0">
              <a:prstClr val="black">
                <a:alpha val="40000"/>
              </a:prstClr>
            </a:outerShdw>
          </a:effectLst>
        </p:spPr>
        <p:txBody>
          <a:bodyPr anchor="ctr"/>
          <a:lstStyle/>
          <a:p>
            <a:pPr algn="ctr">
              <a:lnSpc>
                <a:spcPct val="120000"/>
              </a:lnSpc>
              <a:defRPr/>
            </a:pPr>
            <a:endParaRPr lang="zh-CN" altLang="en-US" b="1" kern="0">
              <a:solidFill>
                <a:prstClr val="white"/>
              </a:solidFill>
              <a:ea typeface="微软雅黑" panose="020B0503020204020204" pitchFamily="34" charset="-122"/>
            </a:endParaRPr>
          </a:p>
        </p:txBody>
      </p:sp>
      <p:sp>
        <p:nvSpPr>
          <p:cNvPr id="14" name="MH_Other_10"/>
          <p:cNvSpPr>
            <a:spLocks/>
          </p:cNvSpPr>
          <p:nvPr>
            <p:custDataLst>
              <p:tags r:id="rId9"/>
            </p:custDataLst>
          </p:nvPr>
        </p:nvSpPr>
        <p:spPr bwMode="auto">
          <a:xfrm>
            <a:off x="6999777" y="2075732"/>
            <a:ext cx="357939" cy="308379"/>
          </a:xfrm>
          <a:custGeom>
            <a:avLst/>
            <a:gdLst>
              <a:gd name="T0" fmla="*/ 92 w 110"/>
              <a:gd name="T1" fmla="*/ 29 h 95"/>
              <a:gd name="T2" fmla="*/ 110 w 110"/>
              <a:gd name="T3" fmla="*/ 17 h 95"/>
              <a:gd name="T4" fmla="*/ 66 w 110"/>
              <a:gd name="T5" fmla="*/ 17 h 95"/>
              <a:gd name="T6" fmla="*/ 53 w 110"/>
              <a:gd name="T7" fmla="*/ 0 h 95"/>
              <a:gd name="T8" fmla="*/ 21 w 110"/>
              <a:gd name="T9" fmla="*/ 0 h 95"/>
              <a:gd name="T10" fmla="*/ 1 w 110"/>
              <a:gd name="T11" fmla="*/ 20 h 95"/>
              <a:gd name="T12" fmla="*/ 0 w 110"/>
              <a:gd name="T13" fmla="*/ 95 h 95"/>
              <a:gd name="T14" fmla="*/ 82 w 110"/>
              <a:gd name="T15" fmla="*/ 95 h 95"/>
              <a:gd name="T16" fmla="*/ 92 w 110"/>
              <a:gd name="T17" fmla="*/ 2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95">
                <a:moveTo>
                  <a:pt x="92" y="29"/>
                </a:moveTo>
                <a:cubicBezTo>
                  <a:pt x="98" y="23"/>
                  <a:pt x="104" y="19"/>
                  <a:pt x="110" y="17"/>
                </a:cubicBezTo>
                <a:cubicBezTo>
                  <a:pt x="66" y="17"/>
                  <a:pt x="66" y="17"/>
                  <a:pt x="66" y="17"/>
                </a:cubicBezTo>
                <a:cubicBezTo>
                  <a:pt x="53" y="0"/>
                  <a:pt x="53" y="0"/>
                  <a:pt x="53" y="0"/>
                </a:cubicBezTo>
                <a:cubicBezTo>
                  <a:pt x="53" y="0"/>
                  <a:pt x="35" y="0"/>
                  <a:pt x="21" y="0"/>
                </a:cubicBezTo>
                <a:cubicBezTo>
                  <a:pt x="7" y="0"/>
                  <a:pt x="1" y="3"/>
                  <a:pt x="1" y="20"/>
                </a:cubicBezTo>
                <a:cubicBezTo>
                  <a:pt x="1" y="38"/>
                  <a:pt x="0" y="95"/>
                  <a:pt x="0" y="95"/>
                </a:cubicBezTo>
                <a:cubicBezTo>
                  <a:pt x="82" y="95"/>
                  <a:pt x="82" y="95"/>
                  <a:pt x="82" y="95"/>
                </a:cubicBezTo>
                <a:cubicBezTo>
                  <a:pt x="70" y="74"/>
                  <a:pt x="74" y="47"/>
                  <a:pt x="92" y="29"/>
                </a:cubicBezTo>
                <a:close/>
              </a:path>
            </a:pathLst>
          </a:custGeom>
          <a:solidFill>
            <a:srgbClr val="FFFFFF"/>
          </a:solidFill>
          <a:ln w="14288" cap="flat">
            <a:noFill/>
            <a:prstDash val="solid"/>
            <a:miter lim="800000"/>
            <a:headEnd/>
            <a:tailEnd/>
          </a:ln>
          <a:effectLst>
            <a:innerShdw blurRad="63500" dist="50800" dir="13500000">
              <a:prstClr val="black">
                <a:alpha val="50000"/>
              </a:prstClr>
            </a:innerShdw>
          </a:effectLst>
          <a:extLst/>
        </p:spPr>
        <p:txBody>
          <a:bodyPr lIns="68580" tIns="34290" rIns="68580" bIns="34290"/>
          <a:lstStyle/>
          <a:p>
            <a:pPr>
              <a:lnSpc>
                <a:spcPct val="120000"/>
              </a:lnSpc>
              <a:defRPr/>
            </a:pPr>
            <a:endParaRPr lang="zh-CN" altLang="en-US" b="1" kern="0">
              <a:solidFill>
                <a:prstClr val="black"/>
              </a:solidFill>
              <a:ea typeface="微软雅黑" panose="020B0503020204020204" pitchFamily="34" charset="-122"/>
            </a:endParaRPr>
          </a:p>
        </p:txBody>
      </p:sp>
      <p:sp>
        <p:nvSpPr>
          <p:cNvPr id="15" name="MH_Other_11"/>
          <p:cNvSpPr>
            <a:spLocks noEditPoints="1"/>
          </p:cNvSpPr>
          <p:nvPr>
            <p:custDataLst>
              <p:tags r:id="rId10"/>
            </p:custDataLst>
          </p:nvPr>
        </p:nvSpPr>
        <p:spPr bwMode="auto">
          <a:xfrm>
            <a:off x="7269610" y="2137682"/>
            <a:ext cx="329030" cy="322145"/>
          </a:xfrm>
          <a:custGeom>
            <a:avLst/>
            <a:gdLst>
              <a:gd name="T0" fmla="*/ 83 w 101"/>
              <a:gd name="T1" fmla="*/ 18 h 99"/>
              <a:gd name="T2" fmla="*/ 18 w 101"/>
              <a:gd name="T3" fmla="*/ 18 h 99"/>
              <a:gd name="T4" fmla="*/ 18 w 101"/>
              <a:gd name="T5" fmla="*/ 81 h 99"/>
              <a:gd name="T6" fmla="*/ 83 w 101"/>
              <a:gd name="T7" fmla="*/ 81 h 99"/>
              <a:gd name="T8" fmla="*/ 83 w 101"/>
              <a:gd name="T9" fmla="*/ 18 h 99"/>
              <a:gd name="T10" fmla="*/ 28 w 101"/>
              <a:gd name="T11" fmla="*/ 71 h 99"/>
              <a:gd name="T12" fmla="*/ 28 w 101"/>
              <a:gd name="T13" fmla="*/ 27 h 99"/>
              <a:gd name="T14" fmla="*/ 73 w 101"/>
              <a:gd name="T15" fmla="*/ 27 h 99"/>
              <a:gd name="T16" fmla="*/ 73 w 101"/>
              <a:gd name="T17" fmla="*/ 71 h 99"/>
              <a:gd name="T18" fmla="*/ 28 w 101"/>
              <a:gd name="T19" fmla="*/ 7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99">
                <a:moveTo>
                  <a:pt x="83" y="18"/>
                </a:moveTo>
                <a:cubicBezTo>
                  <a:pt x="65" y="0"/>
                  <a:pt x="36" y="0"/>
                  <a:pt x="18" y="18"/>
                </a:cubicBezTo>
                <a:cubicBezTo>
                  <a:pt x="0" y="35"/>
                  <a:pt x="0" y="63"/>
                  <a:pt x="18" y="81"/>
                </a:cubicBezTo>
                <a:cubicBezTo>
                  <a:pt x="36" y="99"/>
                  <a:pt x="65" y="99"/>
                  <a:pt x="83" y="81"/>
                </a:cubicBezTo>
                <a:cubicBezTo>
                  <a:pt x="101" y="63"/>
                  <a:pt x="101" y="35"/>
                  <a:pt x="83" y="18"/>
                </a:cubicBezTo>
                <a:close/>
                <a:moveTo>
                  <a:pt x="28" y="71"/>
                </a:moveTo>
                <a:cubicBezTo>
                  <a:pt x="16" y="59"/>
                  <a:pt x="16" y="39"/>
                  <a:pt x="28" y="27"/>
                </a:cubicBezTo>
                <a:cubicBezTo>
                  <a:pt x="41" y="15"/>
                  <a:pt x="61" y="15"/>
                  <a:pt x="73" y="27"/>
                </a:cubicBezTo>
                <a:cubicBezTo>
                  <a:pt x="86" y="39"/>
                  <a:pt x="86" y="59"/>
                  <a:pt x="73" y="71"/>
                </a:cubicBezTo>
                <a:cubicBezTo>
                  <a:pt x="61" y="84"/>
                  <a:pt x="41" y="84"/>
                  <a:pt x="28" y="71"/>
                </a:cubicBezTo>
                <a:close/>
              </a:path>
            </a:pathLst>
          </a:custGeom>
          <a:solidFill>
            <a:srgbClr val="FFFFFF"/>
          </a:solidFill>
          <a:ln w="14288" cap="flat">
            <a:noFill/>
            <a:prstDash val="solid"/>
            <a:miter lim="800000"/>
            <a:headEnd/>
            <a:tailEnd/>
          </a:ln>
          <a:effectLst>
            <a:innerShdw blurRad="63500" dist="50800" dir="13500000">
              <a:prstClr val="black">
                <a:alpha val="50000"/>
              </a:prstClr>
            </a:innerShdw>
          </a:effectLst>
          <a:extLst/>
        </p:spPr>
        <p:txBody>
          <a:bodyPr lIns="68580" tIns="34290" rIns="68580" bIns="34290"/>
          <a:lstStyle/>
          <a:p>
            <a:pPr>
              <a:lnSpc>
                <a:spcPct val="120000"/>
              </a:lnSpc>
              <a:defRPr/>
            </a:pPr>
            <a:endParaRPr lang="zh-CN" altLang="en-US" b="1" kern="0">
              <a:solidFill>
                <a:prstClr val="black"/>
              </a:solidFill>
              <a:ea typeface="微软雅黑" panose="020B0503020204020204" pitchFamily="34" charset="-122"/>
            </a:endParaRPr>
          </a:p>
        </p:txBody>
      </p:sp>
      <p:sp>
        <p:nvSpPr>
          <p:cNvPr id="16" name="MH_Other_12"/>
          <p:cNvSpPr>
            <a:spLocks noEditPoints="1"/>
          </p:cNvSpPr>
          <p:nvPr>
            <p:custDataLst>
              <p:tags r:id="rId11"/>
            </p:custDataLst>
          </p:nvPr>
        </p:nvSpPr>
        <p:spPr bwMode="auto">
          <a:xfrm>
            <a:off x="7109913" y="2407513"/>
            <a:ext cx="212011" cy="205128"/>
          </a:xfrm>
          <a:custGeom>
            <a:avLst/>
            <a:gdLst>
              <a:gd name="T0" fmla="*/ 61 w 65"/>
              <a:gd name="T1" fmla="*/ 3 h 63"/>
              <a:gd name="T2" fmla="*/ 48 w 65"/>
              <a:gd name="T3" fmla="*/ 3 h 63"/>
              <a:gd name="T4" fmla="*/ 47 w 65"/>
              <a:gd name="T5" fmla="*/ 4 h 63"/>
              <a:gd name="T6" fmla="*/ 61 w 65"/>
              <a:gd name="T7" fmla="*/ 17 h 63"/>
              <a:gd name="T8" fmla="*/ 61 w 65"/>
              <a:gd name="T9" fmla="*/ 16 h 63"/>
              <a:gd name="T10" fmla="*/ 61 w 65"/>
              <a:gd name="T11" fmla="*/ 3 h 63"/>
              <a:gd name="T12" fmla="*/ 4 w 65"/>
              <a:gd name="T13" fmla="*/ 46 h 63"/>
              <a:gd name="T14" fmla="*/ 4 w 65"/>
              <a:gd name="T15" fmla="*/ 59 h 63"/>
              <a:gd name="T16" fmla="*/ 17 w 65"/>
              <a:gd name="T17" fmla="*/ 59 h 63"/>
              <a:gd name="T18" fmla="*/ 56 w 65"/>
              <a:gd name="T19" fmla="*/ 21 h 63"/>
              <a:gd name="T20" fmla="*/ 43 w 65"/>
              <a:gd name="T21" fmla="*/ 8 h 63"/>
              <a:gd name="T22" fmla="*/ 4 w 65"/>
              <a:gd name="T23" fmla="*/ 4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63">
                <a:moveTo>
                  <a:pt x="61" y="3"/>
                </a:moveTo>
                <a:cubicBezTo>
                  <a:pt x="58" y="0"/>
                  <a:pt x="52" y="0"/>
                  <a:pt x="48" y="3"/>
                </a:cubicBezTo>
                <a:cubicBezTo>
                  <a:pt x="47" y="4"/>
                  <a:pt x="47" y="4"/>
                  <a:pt x="47" y="4"/>
                </a:cubicBezTo>
                <a:cubicBezTo>
                  <a:pt x="61" y="17"/>
                  <a:pt x="61" y="17"/>
                  <a:pt x="61" y="17"/>
                </a:cubicBezTo>
                <a:cubicBezTo>
                  <a:pt x="61" y="16"/>
                  <a:pt x="61" y="16"/>
                  <a:pt x="61" y="16"/>
                </a:cubicBezTo>
                <a:cubicBezTo>
                  <a:pt x="65" y="13"/>
                  <a:pt x="65" y="7"/>
                  <a:pt x="61" y="3"/>
                </a:cubicBezTo>
                <a:close/>
                <a:moveTo>
                  <a:pt x="4" y="46"/>
                </a:moveTo>
                <a:cubicBezTo>
                  <a:pt x="0" y="50"/>
                  <a:pt x="0" y="55"/>
                  <a:pt x="4" y="59"/>
                </a:cubicBezTo>
                <a:cubicBezTo>
                  <a:pt x="8" y="63"/>
                  <a:pt x="14" y="63"/>
                  <a:pt x="17" y="59"/>
                </a:cubicBezTo>
                <a:cubicBezTo>
                  <a:pt x="56" y="21"/>
                  <a:pt x="56" y="21"/>
                  <a:pt x="56" y="21"/>
                </a:cubicBezTo>
                <a:cubicBezTo>
                  <a:pt x="43" y="8"/>
                  <a:pt x="43" y="8"/>
                  <a:pt x="43" y="8"/>
                </a:cubicBezTo>
                <a:lnTo>
                  <a:pt x="4" y="46"/>
                </a:lnTo>
                <a:close/>
              </a:path>
            </a:pathLst>
          </a:custGeom>
          <a:solidFill>
            <a:srgbClr val="FFFFFF"/>
          </a:solidFill>
          <a:ln w="14288" cap="flat">
            <a:noFill/>
            <a:prstDash val="solid"/>
            <a:miter lim="800000"/>
            <a:headEnd/>
            <a:tailEnd/>
          </a:ln>
          <a:effectLst>
            <a:innerShdw blurRad="63500" dist="50800" dir="13500000">
              <a:prstClr val="black">
                <a:alpha val="50000"/>
              </a:prstClr>
            </a:innerShdw>
          </a:effectLst>
          <a:extLst/>
        </p:spPr>
        <p:txBody>
          <a:bodyPr lIns="68580" tIns="34290" rIns="68580" bIns="34290"/>
          <a:lstStyle/>
          <a:p>
            <a:pPr>
              <a:lnSpc>
                <a:spcPct val="120000"/>
              </a:lnSpc>
              <a:defRPr/>
            </a:pPr>
            <a:endParaRPr lang="zh-CN" altLang="en-US" b="1" kern="0">
              <a:solidFill>
                <a:prstClr val="black"/>
              </a:solidFill>
              <a:ea typeface="微软雅黑" panose="020B0503020204020204" pitchFamily="34" charset="-122"/>
            </a:endParaRPr>
          </a:p>
        </p:txBody>
      </p:sp>
      <p:sp>
        <p:nvSpPr>
          <p:cNvPr id="17" name="MH_Other_13"/>
          <p:cNvSpPr>
            <a:spLocks noChangeAspect="1" noEditPoints="1"/>
          </p:cNvSpPr>
          <p:nvPr>
            <p:custDataLst>
              <p:tags r:id="rId12"/>
            </p:custDataLst>
          </p:nvPr>
        </p:nvSpPr>
        <p:spPr bwMode="auto">
          <a:xfrm>
            <a:off x="5494445" y="2760718"/>
            <a:ext cx="530597" cy="536909"/>
          </a:xfrm>
          <a:custGeom>
            <a:avLst/>
            <a:gdLst>
              <a:gd name="T0" fmla="*/ 26 w 71"/>
              <a:gd name="T1" fmla="*/ 11 h 72"/>
              <a:gd name="T2" fmla="*/ 11 w 71"/>
              <a:gd name="T3" fmla="*/ 17 h 72"/>
              <a:gd name="T4" fmla="*/ 16 w 71"/>
              <a:gd name="T5" fmla="*/ 32 h 72"/>
              <a:gd name="T6" fmla="*/ 32 w 71"/>
              <a:gd name="T7" fmla="*/ 26 h 72"/>
              <a:gd name="T8" fmla="*/ 31 w 71"/>
              <a:gd name="T9" fmla="*/ 7 h 72"/>
              <a:gd name="T10" fmla="*/ 36 w 71"/>
              <a:gd name="T11" fmla="*/ 7 h 72"/>
              <a:gd name="T12" fmla="*/ 37 w 71"/>
              <a:gd name="T13" fmla="*/ 14 h 72"/>
              <a:gd name="T14" fmla="*/ 38 w 71"/>
              <a:gd name="T15" fmla="*/ 17 h 72"/>
              <a:gd name="T16" fmla="*/ 42 w 71"/>
              <a:gd name="T17" fmla="*/ 22 h 72"/>
              <a:gd name="T18" fmla="*/ 38 w 71"/>
              <a:gd name="T19" fmla="*/ 26 h 72"/>
              <a:gd name="T20" fmla="*/ 39 w 71"/>
              <a:gd name="T21" fmla="*/ 32 h 72"/>
              <a:gd name="T22" fmla="*/ 33 w 71"/>
              <a:gd name="T23" fmla="*/ 34 h 72"/>
              <a:gd name="T24" fmla="*/ 31 w 71"/>
              <a:gd name="T25" fmla="*/ 40 h 72"/>
              <a:gd name="T26" fmla="*/ 27 w 71"/>
              <a:gd name="T27" fmla="*/ 38 h 72"/>
              <a:gd name="T28" fmla="*/ 26 w 71"/>
              <a:gd name="T29" fmla="*/ 42 h 72"/>
              <a:gd name="T30" fmla="*/ 20 w 71"/>
              <a:gd name="T31" fmla="*/ 39 h 72"/>
              <a:gd name="T32" fmla="*/ 15 w 71"/>
              <a:gd name="T33" fmla="*/ 41 h 72"/>
              <a:gd name="T34" fmla="*/ 11 w 71"/>
              <a:gd name="T35" fmla="*/ 36 h 72"/>
              <a:gd name="T36" fmla="*/ 6 w 71"/>
              <a:gd name="T37" fmla="*/ 35 h 72"/>
              <a:gd name="T38" fmla="*/ 5 w 71"/>
              <a:gd name="T39" fmla="*/ 29 h 72"/>
              <a:gd name="T40" fmla="*/ 4 w 71"/>
              <a:gd name="T41" fmla="*/ 26 h 72"/>
              <a:gd name="T42" fmla="*/ 0 w 71"/>
              <a:gd name="T43" fmla="*/ 21 h 72"/>
              <a:gd name="T44" fmla="*/ 4 w 71"/>
              <a:gd name="T45" fmla="*/ 17 h 72"/>
              <a:gd name="T46" fmla="*/ 3 w 71"/>
              <a:gd name="T47" fmla="*/ 10 h 72"/>
              <a:gd name="T48" fmla="*/ 9 w 71"/>
              <a:gd name="T49" fmla="*/ 9 h 72"/>
              <a:gd name="T50" fmla="*/ 11 w 71"/>
              <a:gd name="T51" fmla="*/ 3 h 72"/>
              <a:gd name="T52" fmla="*/ 15 w 71"/>
              <a:gd name="T53" fmla="*/ 5 h 72"/>
              <a:gd name="T54" fmla="*/ 17 w 71"/>
              <a:gd name="T55" fmla="*/ 1 h 72"/>
              <a:gd name="T56" fmla="*/ 22 w 71"/>
              <a:gd name="T57" fmla="*/ 4 h 72"/>
              <a:gd name="T58" fmla="*/ 27 w 71"/>
              <a:gd name="T59" fmla="*/ 2 h 72"/>
              <a:gd name="T60" fmla="*/ 31 w 71"/>
              <a:gd name="T61" fmla="*/ 7 h 72"/>
              <a:gd name="T62" fmla="*/ 54 w 71"/>
              <a:gd name="T63" fmla="*/ 41 h 72"/>
              <a:gd name="T64" fmla="*/ 39 w 71"/>
              <a:gd name="T65" fmla="*/ 46 h 72"/>
              <a:gd name="T66" fmla="*/ 45 w 71"/>
              <a:gd name="T67" fmla="*/ 62 h 72"/>
              <a:gd name="T68" fmla="*/ 60 w 71"/>
              <a:gd name="T69" fmla="*/ 56 h 72"/>
              <a:gd name="T70" fmla="*/ 59 w 71"/>
              <a:gd name="T71" fmla="*/ 37 h 72"/>
              <a:gd name="T72" fmla="*/ 65 w 71"/>
              <a:gd name="T73" fmla="*/ 37 h 72"/>
              <a:gd name="T74" fmla="*/ 65 w 71"/>
              <a:gd name="T75" fmla="*/ 44 h 72"/>
              <a:gd name="T76" fmla="*/ 66 w 71"/>
              <a:gd name="T77" fmla="*/ 47 h 72"/>
              <a:gd name="T78" fmla="*/ 70 w 71"/>
              <a:gd name="T79" fmla="*/ 52 h 72"/>
              <a:gd name="T80" fmla="*/ 66 w 71"/>
              <a:gd name="T81" fmla="*/ 56 h 72"/>
              <a:gd name="T82" fmla="*/ 67 w 71"/>
              <a:gd name="T83" fmla="*/ 62 h 72"/>
              <a:gd name="T84" fmla="*/ 62 w 71"/>
              <a:gd name="T85" fmla="*/ 63 h 72"/>
              <a:gd name="T86" fmla="*/ 59 w 71"/>
              <a:gd name="T87" fmla="*/ 69 h 72"/>
              <a:gd name="T88" fmla="*/ 56 w 71"/>
              <a:gd name="T89" fmla="*/ 67 h 72"/>
              <a:gd name="T90" fmla="*/ 54 w 71"/>
              <a:gd name="T91" fmla="*/ 71 h 72"/>
              <a:gd name="T92" fmla="*/ 48 w 71"/>
              <a:gd name="T93" fmla="*/ 69 h 72"/>
              <a:gd name="T94" fmla="*/ 43 w 71"/>
              <a:gd name="T95" fmla="*/ 71 h 72"/>
              <a:gd name="T96" fmla="*/ 40 w 71"/>
              <a:gd name="T97" fmla="*/ 66 h 72"/>
              <a:gd name="T98" fmla="*/ 34 w 71"/>
              <a:gd name="T99" fmla="*/ 65 h 72"/>
              <a:gd name="T100" fmla="*/ 34 w 71"/>
              <a:gd name="T101" fmla="*/ 59 h 72"/>
              <a:gd name="T102" fmla="*/ 33 w 71"/>
              <a:gd name="T103" fmla="*/ 56 h 72"/>
              <a:gd name="T104" fmla="*/ 29 w 71"/>
              <a:gd name="T105" fmla="*/ 51 h 72"/>
              <a:gd name="T106" fmla="*/ 33 w 71"/>
              <a:gd name="T107" fmla="*/ 47 h 72"/>
              <a:gd name="T108" fmla="*/ 32 w 71"/>
              <a:gd name="T109" fmla="*/ 40 h 72"/>
              <a:gd name="T110" fmla="*/ 37 w 71"/>
              <a:gd name="T111" fmla="*/ 39 h 72"/>
              <a:gd name="T112" fmla="*/ 40 w 71"/>
              <a:gd name="T113" fmla="*/ 33 h 72"/>
              <a:gd name="T114" fmla="*/ 43 w 71"/>
              <a:gd name="T115" fmla="*/ 35 h 72"/>
              <a:gd name="T116" fmla="*/ 45 w 71"/>
              <a:gd name="T117" fmla="*/ 31 h 72"/>
              <a:gd name="T118" fmla="*/ 51 w 71"/>
              <a:gd name="T119" fmla="*/ 34 h 72"/>
              <a:gd name="T120" fmla="*/ 56 w 71"/>
              <a:gd name="T121" fmla="*/ 31 h 72"/>
              <a:gd name="T122" fmla="*/ 59 w 71"/>
              <a:gd name="T123"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solidFill>
            <a:srgbClr val="FFFFFF"/>
          </a:solidFill>
          <a:ln w="14288" cap="flat">
            <a:noFill/>
            <a:prstDash val="solid"/>
            <a:miter lim="800000"/>
            <a:headEnd/>
            <a:tailEnd/>
          </a:ln>
          <a:effectLst>
            <a:innerShdw blurRad="63500" dist="50800" dir="13500000">
              <a:prstClr val="black">
                <a:alpha val="50000"/>
              </a:prstClr>
            </a:innerShdw>
          </a:effectLst>
          <a:extLst/>
        </p:spPr>
        <p:txBody>
          <a:bodyPr lIns="68580" tIns="34290" rIns="68580" bIns="34290"/>
          <a:lstStyle/>
          <a:p>
            <a:pPr>
              <a:lnSpc>
                <a:spcPct val="120000"/>
              </a:lnSpc>
              <a:defRPr/>
            </a:pPr>
            <a:endParaRPr lang="zh-CN" altLang="en-US" b="1">
              <a:solidFill>
                <a:prstClr val="black"/>
              </a:solidFill>
              <a:ea typeface="微软雅黑" panose="020B0503020204020204" pitchFamily="34" charset="-122"/>
            </a:endParaRPr>
          </a:p>
        </p:txBody>
      </p:sp>
      <p:sp>
        <p:nvSpPr>
          <p:cNvPr id="18" name="MH_Other_14"/>
          <p:cNvSpPr>
            <a:spLocks noChangeAspect="1"/>
          </p:cNvSpPr>
          <p:nvPr>
            <p:custDataLst>
              <p:tags r:id="rId13"/>
            </p:custDataLst>
          </p:nvPr>
        </p:nvSpPr>
        <p:spPr bwMode="auto">
          <a:xfrm>
            <a:off x="5459703" y="4445826"/>
            <a:ext cx="644291" cy="536909"/>
          </a:xfrm>
          <a:custGeom>
            <a:avLst/>
            <a:gdLst>
              <a:gd name="T0" fmla="*/ 35 w 66"/>
              <a:gd name="T1" fmla="*/ 35 h 55"/>
              <a:gd name="T2" fmla="*/ 5 w 66"/>
              <a:gd name="T3" fmla="*/ 28 h 55"/>
              <a:gd name="T4" fmla="*/ 0 w 66"/>
              <a:gd name="T5" fmla="*/ 25 h 55"/>
              <a:gd name="T6" fmla="*/ 55 w 66"/>
              <a:gd name="T7" fmla="*/ 35 h 55"/>
              <a:gd name="T8" fmla="*/ 66 w 66"/>
              <a:gd name="T9" fmla="*/ 35 h 55"/>
              <a:gd name="T10" fmla="*/ 56 w 66"/>
              <a:gd name="T11" fmla="*/ 45 h 55"/>
              <a:gd name="T12" fmla="*/ 45 w 66"/>
              <a:gd name="T13" fmla="*/ 55 h 55"/>
              <a:gd name="T14" fmla="*/ 34 w 66"/>
              <a:gd name="T15" fmla="*/ 45 h 55"/>
              <a:gd name="T16" fmla="*/ 23 w 66"/>
              <a:gd name="T17" fmla="*/ 35 h 55"/>
              <a:gd name="T18" fmla="*/ 35 w 66"/>
              <a:gd name="T19"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55">
                <a:moveTo>
                  <a:pt x="35" y="35"/>
                </a:moveTo>
                <a:cubicBezTo>
                  <a:pt x="32" y="25"/>
                  <a:pt x="17" y="18"/>
                  <a:pt x="5" y="28"/>
                </a:cubicBezTo>
                <a:cubicBezTo>
                  <a:pt x="0" y="25"/>
                  <a:pt x="0" y="25"/>
                  <a:pt x="0" y="25"/>
                </a:cubicBezTo>
                <a:cubicBezTo>
                  <a:pt x="19" y="0"/>
                  <a:pt x="52" y="11"/>
                  <a:pt x="55" y="35"/>
                </a:cubicBezTo>
                <a:cubicBezTo>
                  <a:pt x="66" y="35"/>
                  <a:pt x="66" y="35"/>
                  <a:pt x="66" y="35"/>
                </a:cubicBezTo>
                <a:cubicBezTo>
                  <a:pt x="56" y="45"/>
                  <a:pt x="56" y="45"/>
                  <a:pt x="56" y="45"/>
                </a:cubicBezTo>
                <a:cubicBezTo>
                  <a:pt x="45" y="55"/>
                  <a:pt x="45" y="55"/>
                  <a:pt x="45" y="55"/>
                </a:cubicBezTo>
                <a:cubicBezTo>
                  <a:pt x="34" y="45"/>
                  <a:pt x="34" y="45"/>
                  <a:pt x="34" y="45"/>
                </a:cubicBezTo>
                <a:cubicBezTo>
                  <a:pt x="23" y="35"/>
                  <a:pt x="23" y="35"/>
                  <a:pt x="23" y="35"/>
                </a:cubicBezTo>
                <a:lnTo>
                  <a:pt x="35" y="35"/>
                </a:lnTo>
                <a:close/>
              </a:path>
            </a:pathLst>
          </a:custGeom>
          <a:solidFill>
            <a:srgbClr val="FFFFFF"/>
          </a:solidFill>
          <a:ln w="14288" cap="flat">
            <a:noFill/>
            <a:prstDash val="solid"/>
            <a:miter lim="800000"/>
            <a:headEnd/>
            <a:tailEnd/>
          </a:ln>
          <a:effectLst>
            <a:innerShdw blurRad="63500" dist="50800" dir="13500000">
              <a:prstClr val="black">
                <a:alpha val="50000"/>
              </a:prstClr>
            </a:innerShdw>
          </a:effectLst>
          <a:extLst/>
        </p:spPr>
        <p:txBody>
          <a:bodyPr lIns="68580" tIns="34290" rIns="68580" bIns="34290"/>
          <a:lstStyle/>
          <a:p>
            <a:pPr>
              <a:lnSpc>
                <a:spcPct val="120000"/>
              </a:lnSpc>
              <a:defRPr/>
            </a:pPr>
            <a:endParaRPr lang="zh-CN" altLang="en-US" b="1">
              <a:solidFill>
                <a:prstClr val="black"/>
              </a:solidFill>
              <a:ea typeface="微软雅黑" panose="020B0503020204020204" pitchFamily="34" charset="-122"/>
            </a:endParaRPr>
          </a:p>
        </p:txBody>
      </p:sp>
      <p:sp>
        <p:nvSpPr>
          <p:cNvPr id="19" name="MH_Other_15"/>
          <p:cNvSpPr txBox="1">
            <a:spLocks noChangeArrowheads="1"/>
          </p:cNvSpPr>
          <p:nvPr>
            <p:custDataLst>
              <p:tags r:id="rId14"/>
            </p:custDataLst>
          </p:nvPr>
        </p:nvSpPr>
        <p:spPr bwMode="auto">
          <a:xfrm>
            <a:off x="2636299" y="1958391"/>
            <a:ext cx="861362" cy="85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en-US" altLang="zh-CN" sz="3300" b="1" dirty="0">
                <a:solidFill>
                  <a:schemeClr val="accent1"/>
                </a:solidFill>
                <a:latin typeface="+mn-lt"/>
              </a:rPr>
              <a:t>01</a:t>
            </a:r>
            <a:endParaRPr lang="zh-CN" altLang="en-US" sz="3300" b="1" dirty="0">
              <a:solidFill>
                <a:schemeClr val="accent1"/>
              </a:solidFill>
              <a:latin typeface="+mn-lt"/>
            </a:endParaRPr>
          </a:p>
        </p:txBody>
      </p:sp>
      <p:sp>
        <p:nvSpPr>
          <p:cNvPr id="20" name="MH_Other_17"/>
          <p:cNvSpPr txBox="1">
            <a:spLocks noChangeArrowheads="1"/>
          </p:cNvSpPr>
          <p:nvPr>
            <p:custDataLst>
              <p:tags r:id="rId15"/>
            </p:custDataLst>
          </p:nvPr>
        </p:nvSpPr>
        <p:spPr bwMode="auto">
          <a:xfrm>
            <a:off x="8499145" y="1958391"/>
            <a:ext cx="863618" cy="85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en-US" altLang="zh-CN" sz="3300" b="1" dirty="0">
                <a:solidFill>
                  <a:schemeClr val="accent3"/>
                </a:solidFill>
                <a:latin typeface="+mn-lt"/>
              </a:rPr>
              <a:t>02</a:t>
            </a:r>
            <a:endParaRPr lang="zh-CN" altLang="en-US" sz="3300" b="1" dirty="0">
              <a:solidFill>
                <a:schemeClr val="accent3"/>
              </a:solidFill>
              <a:latin typeface="+mn-lt"/>
            </a:endParaRPr>
          </a:p>
        </p:txBody>
      </p:sp>
      <p:sp>
        <p:nvSpPr>
          <p:cNvPr id="21" name="MH_Other_18"/>
          <p:cNvSpPr txBox="1">
            <a:spLocks noChangeArrowheads="1"/>
          </p:cNvSpPr>
          <p:nvPr>
            <p:custDataLst>
              <p:tags r:id="rId16"/>
            </p:custDataLst>
          </p:nvPr>
        </p:nvSpPr>
        <p:spPr bwMode="auto">
          <a:xfrm>
            <a:off x="6555271" y="4906876"/>
            <a:ext cx="863618" cy="85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lnSpc>
                <a:spcPct val="120000"/>
              </a:lnSpc>
            </a:pPr>
            <a:r>
              <a:rPr lang="en-US" altLang="zh-CN" sz="3300" b="1" dirty="0">
                <a:solidFill>
                  <a:schemeClr val="accent4"/>
                </a:solidFill>
                <a:latin typeface="+mn-lt"/>
              </a:rPr>
              <a:t>03</a:t>
            </a:r>
            <a:endParaRPr lang="zh-CN" altLang="en-US" sz="3300" b="1" dirty="0">
              <a:solidFill>
                <a:schemeClr val="accent4"/>
              </a:solidFill>
              <a:latin typeface="+mn-lt"/>
            </a:endParaRPr>
          </a:p>
        </p:txBody>
      </p:sp>
      <p:sp>
        <p:nvSpPr>
          <p:cNvPr id="22" name="矩形 21"/>
          <p:cNvSpPr/>
          <p:nvPr/>
        </p:nvSpPr>
        <p:spPr>
          <a:xfrm>
            <a:off x="228310" y="1866531"/>
            <a:ext cx="2339102" cy="1081963"/>
          </a:xfrm>
          <a:prstGeom prst="rect">
            <a:avLst/>
          </a:prstGeom>
        </p:spPr>
        <p:txBody>
          <a:bodyPr wrap="none">
            <a:spAutoFit/>
          </a:bodyPr>
          <a:lstStyle/>
          <a:p>
            <a:pPr algn="r">
              <a:lnSpc>
                <a:spcPct val="120000"/>
              </a:lnSpc>
            </a:pPr>
            <a:r>
              <a:rPr lang="zh-CN" altLang="en-US" sz="2800" b="1" dirty="0">
                <a:ea typeface="微软雅黑" panose="020B0503020204020204" pitchFamily="34" charset="-122"/>
              </a:rPr>
              <a:t>空间探索领域</a:t>
            </a:r>
            <a:endParaRPr lang="en-US" altLang="zh-CN" sz="2800" b="1" dirty="0">
              <a:ea typeface="微软雅黑" panose="020B0503020204020204" pitchFamily="34" charset="-122"/>
            </a:endParaRPr>
          </a:p>
          <a:p>
            <a:pPr algn="r">
              <a:lnSpc>
                <a:spcPct val="120000"/>
              </a:lnSpc>
            </a:pPr>
            <a:r>
              <a:rPr lang="zh-CN" altLang="en-US" sz="2800" b="1" dirty="0">
                <a:ea typeface="微软雅黑" panose="020B0503020204020204" pitchFamily="34" charset="-122"/>
              </a:rPr>
              <a:t>军事领域</a:t>
            </a:r>
          </a:p>
        </p:txBody>
      </p:sp>
      <p:sp>
        <p:nvSpPr>
          <p:cNvPr id="23" name="矩形 22"/>
          <p:cNvSpPr/>
          <p:nvPr/>
        </p:nvSpPr>
        <p:spPr>
          <a:xfrm>
            <a:off x="9177866" y="1532345"/>
            <a:ext cx="2861733" cy="2160591"/>
          </a:xfrm>
          <a:prstGeom prst="rect">
            <a:avLst/>
          </a:prstGeom>
        </p:spPr>
        <p:txBody>
          <a:bodyPr wrap="square">
            <a:spAutoFit/>
          </a:bodyPr>
          <a:lstStyle/>
          <a:p>
            <a:pPr algn="just">
              <a:lnSpc>
                <a:spcPct val="120000"/>
              </a:lnSpc>
            </a:pPr>
            <a:r>
              <a:rPr lang="zh-CN" altLang="en-US" sz="2800" b="1" dirty="0">
                <a:ea typeface="微软雅黑" panose="020B0503020204020204" pitchFamily="34" charset="-122"/>
              </a:rPr>
              <a:t>环境监测和保护</a:t>
            </a:r>
            <a:endParaRPr lang="en-US" altLang="zh-CN" sz="2800" b="1" dirty="0">
              <a:ea typeface="微软雅黑" panose="020B0503020204020204" pitchFamily="34" charset="-122"/>
            </a:endParaRPr>
          </a:p>
          <a:p>
            <a:pPr algn="just">
              <a:lnSpc>
                <a:spcPct val="120000"/>
              </a:lnSpc>
            </a:pPr>
            <a:r>
              <a:rPr lang="zh-CN" altLang="en-US" sz="2800" b="1" dirty="0">
                <a:ea typeface="微软雅黑" panose="020B0503020204020204" pitchFamily="34" charset="-122"/>
              </a:rPr>
              <a:t>监控与故障诊断</a:t>
            </a:r>
            <a:endParaRPr lang="en-US" altLang="zh-CN" sz="2800" b="1" dirty="0">
              <a:ea typeface="微软雅黑" panose="020B0503020204020204" pitchFamily="34" charset="-122"/>
            </a:endParaRPr>
          </a:p>
          <a:p>
            <a:pPr algn="just">
              <a:lnSpc>
                <a:spcPct val="120000"/>
              </a:lnSpc>
            </a:pPr>
            <a:r>
              <a:rPr lang="zh-CN" altLang="en-US" sz="2800" b="1" dirty="0">
                <a:ea typeface="微软雅黑" panose="020B0503020204020204" pitchFamily="34" charset="-122"/>
              </a:rPr>
              <a:t>智能农业</a:t>
            </a:r>
            <a:endParaRPr lang="en-US" altLang="zh-CN" sz="2800" b="1" dirty="0">
              <a:ea typeface="微软雅黑" panose="020B0503020204020204" pitchFamily="34" charset="-122"/>
            </a:endParaRPr>
          </a:p>
          <a:p>
            <a:pPr algn="just">
              <a:lnSpc>
                <a:spcPct val="120000"/>
              </a:lnSpc>
            </a:pPr>
            <a:r>
              <a:rPr lang="zh-CN" altLang="en-US" sz="2800" b="1" dirty="0">
                <a:ea typeface="微软雅黑" panose="020B0503020204020204" pitchFamily="34" charset="-122"/>
              </a:rPr>
              <a:t>智能家居</a:t>
            </a:r>
          </a:p>
        </p:txBody>
      </p:sp>
      <p:sp>
        <p:nvSpPr>
          <p:cNvPr id="24" name="矩形 23"/>
          <p:cNvSpPr/>
          <p:nvPr/>
        </p:nvSpPr>
        <p:spPr>
          <a:xfrm>
            <a:off x="7290362" y="4275002"/>
            <a:ext cx="3528392" cy="2116092"/>
          </a:xfrm>
          <a:prstGeom prst="rect">
            <a:avLst/>
          </a:prstGeom>
        </p:spPr>
        <p:txBody>
          <a:bodyPr wrap="square">
            <a:spAutoFit/>
          </a:bodyPr>
          <a:lstStyle/>
          <a:p>
            <a:pPr algn="just" eaLnBrk="1" hangingPunct="1">
              <a:lnSpc>
                <a:spcPct val="120000"/>
              </a:lnSpc>
            </a:pPr>
            <a:r>
              <a:rPr lang="zh-CN" altLang="en-US" sz="2800" b="1" dirty="0">
                <a:ea typeface="微软雅黑" panose="020B0503020204020204" pitchFamily="34" charset="-122"/>
              </a:rPr>
              <a:t>医疗健康与监护</a:t>
            </a:r>
            <a:endParaRPr lang="en-US" altLang="zh-CN" sz="2800" b="1" dirty="0">
              <a:ea typeface="微软雅黑" panose="020B0503020204020204" pitchFamily="34" charset="-122"/>
            </a:endParaRPr>
          </a:p>
          <a:p>
            <a:pPr algn="just" eaLnBrk="1" hangingPunct="1">
              <a:lnSpc>
                <a:spcPct val="120000"/>
              </a:lnSpc>
            </a:pPr>
            <a:r>
              <a:rPr lang="zh-CN" altLang="en-US" sz="2800" b="1" dirty="0">
                <a:ea typeface="微软雅黑" panose="020B0503020204020204" pitchFamily="34" charset="-122"/>
              </a:rPr>
              <a:t>智能交通系统</a:t>
            </a:r>
            <a:endParaRPr lang="en-US" altLang="zh-CN" sz="2800" b="1" dirty="0">
              <a:ea typeface="微软雅黑" panose="020B0503020204020204" pitchFamily="34" charset="-122"/>
            </a:endParaRPr>
          </a:p>
          <a:p>
            <a:pPr algn="just" eaLnBrk="1" hangingPunct="1">
              <a:lnSpc>
                <a:spcPct val="120000"/>
              </a:lnSpc>
            </a:pPr>
            <a:r>
              <a:rPr lang="zh-CN" altLang="en-US" sz="2800" b="1" dirty="0">
                <a:ea typeface="微软雅黑" panose="020B0503020204020204" pitchFamily="34" charset="-122"/>
              </a:rPr>
              <a:t>智能仓储物流</a:t>
            </a:r>
            <a:endParaRPr lang="en-US" altLang="zh-CN" sz="2800" b="1" dirty="0">
              <a:ea typeface="微软雅黑" panose="020B0503020204020204" pitchFamily="34" charset="-122"/>
            </a:endParaRPr>
          </a:p>
          <a:p>
            <a:pPr algn="just" eaLnBrk="1" hangingPunct="1">
              <a:lnSpc>
                <a:spcPct val="120000"/>
              </a:lnSpc>
            </a:pPr>
            <a:r>
              <a:rPr lang="zh-CN" altLang="en-US" sz="2800" b="1" dirty="0">
                <a:ea typeface="微软雅黑" panose="020B0503020204020204" pitchFamily="34" charset="-122"/>
              </a:rPr>
              <a:t>智慧城市</a:t>
            </a:r>
          </a:p>
        </p:txBody>
      </p:sp>
      <p:pic>
        <p:nvPicPr>
          <p:cNvPr id="25" name="图片 24"/>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52744" y="1958391"/>
            <a:ext cx="696516" cy="696516"/>
          </a:xfrm>
          <a:prstGeom prst="rect">
            <a:avLst/>
          </a:prstGeom>
        </p:spPr>
      </p:pic>
    </p:spTree>
    <p:extLst>
      <p:ext uri="{BB962C8B-B14F-4D97-AF65-F5344CB8AC3E}">
        <p14:creationId xmlns:p14="http://schemas.microsoft.com/office/powerpoint/2010/main" val="515478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729127" y="4529297"/>
            <a:ext cx="50292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729127" y="2805284"/>
            <a:ext cx="5313218" cy="1360728"/>
          </a:xfrm>
        </p:spPr>
        <p:txBody>
          <a:bodyPr>
            <a:noAutofit/>
          </a:bodyPr>
          <a:lstStyle/>
          <a:p>
            <a:pPr>
              <a:lnSpc>
                <a:spcPct val="110000"/>
              </a:lnSpc>
            </a:pPr>
            <a:r>
              <a:rPr lang="zh-CN" altLang="en-US" sz="4800" b="1" dirty="0"/>
              <a:t>如何临时快速自动地组建移动网络？</a:t>
            </a:r>
          </a:p>
        </p:txBody>
      </p:sp>
      <p:sp>
        <p:nvSpPr>
          <p:cNvPr id="4" name="矩形 3"/>
          <p:cNvSpPr/>
          <p:nvPr/>
        </p:nvSpPr>
        <p:spPr>
          <a:xfrm>
            <a:off x="6435033" y="1579088"/>
            <a:ext cx="1107996" cy="646331"/>
          </a:xfrm>
          <a:prstGeom prst="rect">
            <a:avLst/>
          </a:prstGeom>
        </p:spPr>
        <p:txBody>
          <a:bodyPr wrap="none">
            <a:spAutoFit/>
          </a:bodyPr>
          <a:lstStyle/>
          <a:p>
            <a:r>
              <a:rPr lang="zh-CN" altLang="en-US" sz="3600" b="1" dirty="0"/>
              <a:t>战场</a:t>
            </a:r>
          </a:p>
        </p:txBody>
      </p:sp>
      <p:sp>
        <p:nvSpPr>
          <p:cNvPr id="5" name="矩形 4"/>
          <p:cNvSpPr/>
          <p:nvPr/>
        </p:nvSpPr>
        <p:spPr>
          <a:xfrm>
            <a:off x="6435033" y="3556768"/>
            <a:ext cx="1107996" cy="646331"/>
          </a:xfrm>
          <a:prstGeom prst="rect">
            <a:avLst/>
          </a:prstGeom>
        </p:spPr>
        <p:txBody>
          <a:bodyPr wrap="none">
            <a:spAutoFit/>
          </a:bodyPr>
          <a:lstStyle/>
          <a:p>
            <a:r>
              <a:rPr lang="zh-CN" altLang="en-US" sz="3600" b="1" dirty="0"/>
              <a:t>地震</a:t>
            </a:r>
          </a:p>
        </p:txBody>
      </p:sp>
      <p:sp>
        <p:nvSpPr>
          <p:cNvPr id="6" name="矩形 5"/>
          <p:cNvSpPr/>
          <p:nvPr/>
        </p:nvSpPr>
        <p:spPr>
          <a:xfrm>
            <a:off x="6435033" y="5534447"/>
            <a:ext cx="1107996" cy="646331"/>
          </a:xfrm>
          <a:prstGeom prst="rect">
            <a:avLst/>
          </a:prstGeom>
        </p:spPr>
        <p:txBody>
          <a:bodyPr wrap="none">
            <a:spAutoFit/>
          </a:bodyPr>
          <a:lstStyle/>
          <a:p>
            <a:r>
              <a:rPr lang="zh-CN" altLang="en-US" sz="3600" b="1" dirty="0"/>
              <a:t>水灾</a:t>
            </a:r>
          </a:p>
        </p:txBody>
      </p:sp>
      <p:sp>
        <p:nvSpPr>
          <p:cNvPr id="8" name="矩形 7"/>
          <p:cNvSpPr/>
          <p:nvPr/>
        </p:nvSpPr>
        <p:spPr>
          <a:xfrm>
            <a:off x="2235200" y="4257860"/>
            <a:ext cx="1798235" cy="646331"/>
          </a:xfrm>
          <a:prstGeom prst="rect">
            <a:avLst/>
          </a:prstGeom>
          <a:solidFill>
            <a:schemeClr val="bg1"/>
          </a:solidFill>
        </p:spPr>
        <p:txBody>
          <a:bodyPr wrap="square">
            <a:spAutoFit/>
          </a:bodyPr>
          <a:lstStyle/>
          <a:p>
            <a:pPr algn="ctr"/>
            <a:r>
              <a:rPr lang="en-US" altLang="zh-CN" sz="3600" b="1" dirty="0">
                <a:solidFill>
                  <a:srgbClr val="FF0000"/>
                </a:solidFill>
                <a:latin typeface="Arial" panose="020B0604020202020204" pitchFamily="34" charset="0"/>
                <a:ea typeface="微软雅黑" panose="020B0503020204020204" pitchFamily="34" charset="-122"/>
                <a:cs typeface="Arial" panose="020B0604020202020204" pitchFamily="34" charset="0"/>
              </a:rPr>
              <a:t>Ad Hoc</a:t>
            </a:r>
            <a:endParaRPr lang="zh-CN" altLang="en-US" sz="3600"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p:nvPr/>
        </p:nvCxnSpPr>
        <p:spPr>
          <a:xfrm>
            <a:off x="729127" y="2454810"/>
            <a:ext cx="5029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164" t="-2671" r="18275" b="2671"/>
          <a:stretch/>
        </p:blipFill>
        <p:spPr>
          <a:xfrm>
            <a:off x="7955996" y="1076113"/>
            <a:ext cx="1652280" cy="1652280"/>
          </a:xfrm>
          <a:prstGeom prst="ellipse">
            <a:avLst/>
          </a:prstGeom>
          <a:ln>
            <a:solidFill>
              <a:schemeClr val="accent1"/>
            </a:solidFill>
          </a:ln>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6823" r="16823"/>
          <a:stretch/>
        </p:blipFill>
        <p:spPr>
          <a:xfrm>
            <a:off x="7955996" y="3053793"/>
            <a:ext cx="1652280" cy="1652280"/>
          </a:xfrm>
          <a:prstGeom prst="ellipse">
            <a:avLst/>
          </a:prstGeom>
          <a:ln>
            <a:solidFill>
              <a:schemeClr val="accent1"/>
            </a:solidFill>
          </a:ln>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12500" r="12500"/>
          <a:stretch/>
        </p:blipFill>
        <p:spPr>
          <a:xfrm>
            <a:off x="7955996" y="5031472"/>
            <a:ext cx="1652280" cy="1652280"/>
          </a:xfrm>
          <a:prstGeom prst="ellipse">
            <a:avLst/>
          </a:prstGeom>
          <a:ln>
            <a:solidFill>
              <a:schemeClr val="accent1"/>
            </a:solidFill>
          </a:ln>
        </p:spPr>
      </p:pic>
    </p:spTree>
    <p:extLst>
      <p:ext uri="{BB962C8B-B14F-4D97-AF65-F5344CB8AC3E}">
        <p14:creationId xmlns:p14="http://schemas.microsoft.com/office/powerpoint/2010/main" val="3985624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grpSp>
        <p:nvGrpSpPr>
          <p:cNvPr id="18" name="组合 17"/>
          <p:cNvGrpSpPr/>
          <p:nvPr/>
        </p:nvGrpSpPr>
        <p:grpSpPr>
          <a:xfrm>
            <a:off x="0" y="923772"/>
            <a:ext cx="12117245" cy="5934228"/>
            <a:chOff x="0" y="785612"/>
            <a:chExt cx="12117245" cy="6072388"/>
          </a:xfrm>
        </p:grpSpPr>
        <p:sp>
          <p:nvSpPr>
            <p:cNvPr id="4" name="椭圆 3"/>
            <p:cNvSpPr/>
            <p:nvPr/>
          </p:nvSpPr>
          <p:spPr>
            <a:xfrm>
              <a:off x="2361220" y="785612"/>
              <a:ext cx="1261849" cy="126184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1972</a:t>
              </a:r>
              <a:r>
                <a:rPr lang="zh-CN" altLang="en-US" sz="2400" dirty="0">
                  <a:solidFill>
                    <a:schemeClr val="tx1"/>
                  </a:solidFill>
                </a:rPr>
                <a:t>年</a:t>
              </a:r>
              <a:endParaRPr lang="zh-CN" altLang="en-US" sz="2400" dirty="0">
                <a:latin typeface="微软雅黑" panose="020B0503020204020204" pitchFamily="34" charset="-122"/>
                <a:ea typeface="微软雅黑" panose="020B0503020204020204" pitchFamily="34" charset="-122"/>
              </a:endParaRPr>
            </a:p>
          </p:txBody>
        </p:sp>
        <p:cxnSp>
          <p:nvCxnSpPr>
            <p:cNvPr id="5" name="直接连接符 4"/>
            <p:cNvCxnSpPr>
              <a:endCxn id="4" idx="2"/>
            </p:cNvCxnSpPr>
            <p:nvPr/>
          </p:nvCxnSpPr>
          <p:spPr>
            <a:xfrm>
              <a:off x="0" y="1416536"/>
              <a:ext cx="2361220" cy="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3893806" y="3037269"/>
              <a:ext cx="1261849" cy="1261849"/>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1991</a:t>
              </a:r>
              <a:r>
                <a:rPr lang="zh-CN" altLang="en-US" sz="2400" dirty="0">
                  <a:solidFill>
                    <a:schemeClr val="tx1"/>
                  </a:solidFill>
                </a:rPr>
                <a:t>年</a:t>
              </a:r>
              <a:endParaRPr lang="zh-CN" altLang="en-US" sz="2400" dirty="0">
                <a:latin typeface="微软雅黑" panose="020B0503020204020204" pitchFamily="34" charset="-122"/>
                <a:ea typeface="微软雅黑" panose="020B0503020204020204" pitchFamily="34" charset="-122"/>
              </a:endParaRPr>
            </a:p>
          </p:txBody>
        </p:sp>
        <p:sp>
          <p:nvSpPr>
            <p:cNvPr id="7" name="椭圆 6"/>
            <p:cNvSpPr/>
            <p:nvPr/>
          </p:nvSpPr>
          <p:spPr>
            <a:xfrm>
              <a:off x="6048962" y="816654"/>
              <a:ext cx="1261849" cy="1261849"/>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1994</a:t>
              </a:r>
              <a:r>
                <a:rPr lang="zh-CN" altLang="en-US" sz="2400" dirty="0">
                  <a:solidFill>
                    <a:schemeClr val="tx1"/>
                  </a:solidFill>
                </a:rPr>
                <a:t>年</a:t>
              </a:r>
              <a:endParaRPr lang="zh-CN" altLang="en-US" sz="2400" dirty="0">
                <a:latin typeface="微软雅黑" panose="020B0503020204020204" pitchFamily="34" charset="-122"/>
                <a:ea typeface="微软雅黑" panose="020B0503020204020204" pitchFamily="34" charset="-122"/>
              </a:endParaRPr>
            </a:p>
          </p:txBody>
        </p:sp>
        <p:sp>
          <p:nvSpPr>
            <p:cNvPr id="8" name="椭圆 7"/>
            <p:cNvSpPr/>
            <p:nvPr/>
          </p:nvSpPr>
          <p:spPr>
            <a:xfrm>
              <a:off x="8101086" y="3037269"/>
              <a:ext cx="1261849" cy="126184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1996-2000</a:t>
              </a:r>
              <a:endParaRPr lang="zh-CN" altLang="en-US" sz="2400" dirty="0">
                <a:latin typeface="微软雅黑" panose="020B0503020204020204" pitchFamily="34" charset="-122"/>
                <a:ea typeface="微软雅黑" panose="020B0503020204020204" pitchFamily="34" charset="-122"/>
              </a:endParaRPr>
            </a:p>
          </p:txBody>
        </p:sp>
        <p:cxnSp>
          <p:nvCxnSpPr>
            <p:cNvPr id="9" name="肘形连接符 8"/>
            <p:cNvCxnSpPr>
              <a:stCxn id="4" idx="4"/>
              <a:endCxn id="6" idx="2"/>
            </p:cNvCxnSpPr>
            <p:nvPr/>
          </p:nvCxnSpPr>
          <p:spPr>
            <a:xfrm rot="16200000" flipH="1">
              <a:off x="2632609" y="2406996"/>
              <a:ext cx="1620733" cy="901661"/>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6" idx="6"/>
              <a:endCxn id="7" idx="4"/>
            </p:cNvCxnSpPr>
            <p:nvPr/>
          </p:nvCxnSpPr>
          <p:spPr>
            <a:xfrm flipV="1">
              <a:off x="5155655" y="2078503"/>
              <a:ext cx="1524232" cy="1589691"/>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8" idx="0"/>
              <a:endCxn id="7" idx="6"/>
            </p:cNvCxnSpPr>
            <p:nvPr/>
          </p:nvCxnSpPr>
          <p:spPr>
            <a:xfrm rot="16200000" flipV="1">
              <a:off x="7226566" y="1531824"/>
              <a:ext cx="1589690" cy="1421200"/>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4"/>
            </p:cNvCxnSpPr>
            <p:nvPr/>
          </p:nvCxnSpPr>
          <p:spPr>
            <a:xfrm flipH="1">
              <a:off x="8732010" y="4299118"/>
              <a:ext cx="1" cy="255888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6215" y="1794977"/>
              <a:ext cx="2317885" cy="2385268"/>
            </a:xfrm>
            <a:prstGeom prst="rect">
              <a:avLst/>
            </a:prstGeom>
            <a:noFill/>
          </p:spPr>
          <p:txBody>
            <a:bodyPr wrap="square" rtlCol="0">
              <a:spAutoFit/>
            </a:bodyPr>
            <a:lstStyle/>
            <a:p>
              <a:pPr algn="r">
                <a:lnSpc>
                  <a:spcPct val="120000"/>
                </a:lnSpc>
                <a:spcBef>
                  <a:spcPts val="600"/>
                </a:spcBef>
              </a:pPr>
              <a:r>
                <a:rPr lang="zh-CN" altLang="en-US" sz="2400" b="1" dirty="0">
                  <a:latin typeface="微软雅黑" panose="020B0503020204020204" pitchFamily="34" charset="-122"/>
                  <a:ea typeface="微软雅黑" panose="020B0503020204020204" pitchFamily="34" charset="-122"/>
                </a:rPr>
                <a:t>美国</a:t>
              </a:r>
              <a:r>
                <a:rPr lang="en-US" altLang="zh-CN" sz="2400" b="1" dirty="0">
                  <a:latin typeface="微软雅黑" panose="020B0503020204020204" pitchFamily="34" charset="-122"/>
                  <a:ea typeface="微软雅黑" panose="020B0503020204020204" pitchFamily="34" charset="-122"/>
                </a:rPr>
                <a:t>DARPA</a:t>
              </a:r>
            </a:p>
            <a:p>
              <a:pPr algn="r">
                <a:lnSpc>
                  <a:spcPct val="120000"/>
                </a:lnSpc>
                <a:spcBef>
                  <a:spcPts val="60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启动分组无线网项目，研究分组无线网在战场环境下的应用</a:t>
              </a:r>
            </a:p>
          </p:txBody>
        </p:sp>
        <p:sp>
          <p:nvSpPr>
            <p:cNvPr id="14" name="矩形 13"/>
            <p:cNvSpPr/>
            <p:nvPr/>
          </p:nvSpPr>
          <p:spPr>
            <a:xfrm>
              <a:off x="4506551" y="4463771"/>
              <a:ext cx="3514859" cy="1942070"/>
            </a:xfrm>
            <a:prstGeom prst="rect">
              <a:avLst/>
            </a:prstGeom>
          </p:spPr>
          <p:txBody>
            <a:bodyPr wrap="square">
              <a:spAutoFit/>
            </a:bodyPr>
            <a:lstStyle/>
            <a:p>
              <a:pPr lvl="0">
                <a:lnSpc>
                  <a:spcPct val="120000"/>
                </a:lnSpc>
                <a:spcBef>
                  <a:spcPts val="600"/>
                </a:spcBef>
                <a:defRPr/>
              </a:pPr>
              <a:r>
                <a:rPr lang="en-US" altLang="zh-CN" sz="2400" b="1" dirty="0">
                  <a:latin typeface="微软雅黑" panose="020B0503020204020204" pitchFamily="34" charset="-122"/>
                  <a:ea typeface="微软雅黑" panose="020B0503020204020204" pitchFamily="34" charset="-122"/>
                </a:rPr>
                <a:t>IEEE802.11</a:t>
              </a:r>
              <a:r>
                <a:rPr lang="zh-CN" altLang="en-US" sz="2400" b="1" dirty="0">
                  <a:latin typeface="微软雅黑" panose="020B0503020204020204" pitchFamily="34" charset="-122"/>
                  <a:ea typeface="微软雅黑" panose="020B0503020204020204" pitchFamily="34" charset="-122"/>
                </a:rPr>
                <a:t>标准委员会</a:t>
              </a:r>
              <a:endParaRPr lang="en-US" altLang="zh-CN" sz="2400" b="1" dirty="0">
                <a:latin typeface="微软雅黑" panose="020B0503020204020204" pitchFamily="34" charset="-122"/>
                <a:ea typeface="微软雅黑" panose="020B0503020204020204" pitchFamily="34" charset="-122"/>
              </a:endParaRPr>
            </a:p>
            <a:p>
              <a:pPr lvl="0">
                <a:lnSpc>
                  <a:spcPct val="120000"/>
                </a:lnSpc>
                <a:spcBef>
                  <a:spcPts val="600"/>
                </a:spcBef>
                <a:defRPr/>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采用了“</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Ad hoc</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网络”来描述这种特殊的对等式无线移动网络</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3785949" y="847414"/>
              <a:ext cx="2226925" cy="1498872"/>
            </a:xfrm>
            <a:prstGeom prst="rect">
              <a:avLst/>
            </a:prstGeom>
          </p:spPr>
          <p:txBody>
            <a:bodyPr wrap="square">
              <a:spAutoFit/>
            </a:bodyPr>
            <a:lstStyle/>
            <a:p>
              <a:pPr algn="r">
                <a:lnSpc>
                  <a:spcPct val="120000"/>
                </a:lnSpc>
                <a:spcBef>
                  <a:spcPts val="600"/>
                </a:spcBef>
              </a:pPr>
              <a:r>
                <a:rPr lang="en-US" altLang="zh-CN" sz="2400" b="1" dirty="0">
                  <a:latin typeface="微软雅黑" panose="020B0503020204020204" pitchFamily="34" charset="-122"/>
                  <a:ea typeface="微软雅黑" panose="020B0503020204020204" pitchFamily="34" charset="-122"/>
                </a:rPr>
                <a:t>DARPA</a:t>
              </a:r>
            </a:p>
            <a:p>
              <a:pPr algn="r">
                <a:lnSpc>
                  <a:spcPct val="120000"/>
                </a:lnSpc>
                <a:spcBef>
                  <a:spcPts val="60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启动全球移动信息系统项目</a:t>
              </a:r>
            </a:p>
          </p:txBody>
        </p:sp>
        <p:sp>
          <p:nvSpPr>
            <p:cNvPr id="16" name="矩形 15"/>
            <p:cNvSpPr/>
            <p:nvPr/>
          </p:nvSpPr>
          <p:spPr>
            <a:xfrm>
              <a:off x="9625318" y="2078503"/>
              <a:ext cx="2491927" cy="2385268"/>
            </a:xfrm>
            <a:prstGeom prst="rect">
              <a:avLst/>
            </a:prstGeom>
          </p:spPr>
          <p:txBody>
            <a:bodyPr wrap="square">
              <a:spAutoFit/>
            </a:bodyPr>
            <a:lstStyle/>
            <a:p>
              <a:pPr>
                <a:lnSpc>
                  <a:spcPct val="120000"/>
                </a:lnSpc>
                <a:spcBef>
                  <a:spcPts val="600"/>
                </a:spcBef>
              </a:pPr>
              <a:r>
                <a:rPr lang="en-US" altLang="zh-CN" sz="2400" b="1" dirty="0">
                  <a:latin typeface="微软雅黑" panose="020B0503020204020204" pitchFamily="34" charset="-122"/>
                  <a:ea typeface="微软雅黑" panose="020B0503020204020204" pitchFamily="34" charset="-122"/>
                </a:rPr>
                <a:t>WINGs</a:t>
              </a:r>
              <a:r>
                <a:rPr lang="zh-CN" altLang="en-US" sz="2400" b="1" dirty="0">
                  <a:latin typeface="微软雅黑" panose="020B0503020204020204" pitchFamily="34" charset="-122"/>
                  <a:ea typeface="微软雅黑" panose="020B0503020204020204" pitchFamily="34" charset="-122"/>
                </a:rPr>
                <a:t>研究项目</a:t>
              </a:r>
              <a:endParaRPr lang="en-US" altLang="zh-CN" sz="2400" b="1" dirty="0">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多跳、移动环境下支持实时多媒体业务的高速分组无线网络</a:t>
              </a:r>
            </a:p>
          </p:txBody>
        </p:sp>
        <p:sp>
          <p:nvSpPr>
            <p:cNvPr id="17" name="矩形 16"/>
            <p:cNvSpPr/>
            <p:nvPr/>
          </p:nvSpPr>
          <p:spPr>
            <a:xfrm>
              <a:off x="9586935" y="4463771"/>
              <a:ext cx="2389384" cy="2362066"/>
            </a:xfrm>
            <a:prstGeom prst="rect">
              <a:avLst/>
            </a:prstGeom>
          </p:spPr>
          <p:txBody>
            <a:bodyPr wrap="square">
              <a:spAutoFit/>
            </a:bodyPr>
            <a:lstStyle/>
            <a:p>
              <a:pPr>
                <a:lnSpc>
                  <a:spcPct val="120000"/>
                </a:lnSpc>
              </a:pP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IETF1997</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年成立</a:t>
              </a:r>
              <a:r>
                <a:rPr lang="en-US" altLang="zh-CN" sz="2400" b="1" dirty="0">
                  <a:latin typeface="微软雅黑" panose="020B0503020204020204" pitchFamily="34" charset="-122"/>
                  <a:ea typeface="微软雅黑" panose="020B0503020204020204" pitchFamily="34" charset="-122"/>
                </a:rPr>
                <a:t>MANET</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工作组，利用多跳无线网构造基于</a:t>
              </a:r>
              <a:r>
                <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的移动互联网</a:t>
              </a:r>
              <a:endParaRPr lang="en-US" altLang="zh-CN" sz="2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005789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 hoc</a:t>
            </a:r>
            <a:r>
              <a:rPr lang="zh-CN" altLang="en-US" dirty="0"/>
              <a:t> 网络</a:t>
            </a:r>
          </a:p>
        </p:txBody>
      </p:sp>
      <p:sp>
        <p:nvSpPr>
          <p:cNvPr id="4" name="文本框 3"/>
          <p:cNvSpPr txBox="1"/>
          <p:nvPr/>
        </p:nvSpPr>
        <p:spPr>
          <a:xfrm>
            <a:off x="1005143" y="1269727"/>
            <a:ext cx="9647829" cy="9541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一组带有无线收发装置的</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移动节点</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组成的一个多跳的、临时性的自治网络系统</a:t>
            </a:r>
          </a:p>
        </p:txBody>
      </p:sp>
      <p:sp>
        <p:nvSpPr>
          <p:cNvPr id="5" name="文本框 4"/>
          <p:cNvSpPr txBox="1"/>
          <p:nvPr/>
        </p:nvSpPr>
        <p:spPr>
          <a:xfrm>
            <a:off x="1479277" y="2709186"/>
            <a:ext cx="4765966" cy="2547685"/>
          </a:xfrm>
          <a:prstGeom prst="rect">
            <a:avLst/>
          </a:prstGeom>
        </p:spPr>
        <p:txBody>
          <a:bodyPr vert="horz" wrap="square" lIns="91440" tIns="45720" rIns="91440" bIns="45720" rtlCol="0">
            <a:spAutoFit/>
          </a:bodyPr>
          <a:lstStyle/>
          <a:p>
            <a:pPr marL="0" indent="0">
              <a:lnSpc>
                <a:spcPct val="200000"/>
              </a:lnSpc>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Multi-hop Network</a:t>
            </a:r>
          </a:p>
          <a:p>
            <a:pPr marL="0" indent="0">
              <a:lnSpc>
                <a:spcPct val="200000"/>
              </a:lnSpc>
              <a:buFont typeface="Arial" panose="020B0604020202020204" pitchFamily="34" charset="0"/>
              <a:buNone/>
            </a:pPr>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Infrastructureless</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 Network</a:t>
            </a:r>
          </a:p>
          <a:p>
            <a:pPr marL="0" indent="0">
              <a:lnSpc>
                <a:spcPct val="200000"/>
              </a:lnSpc>
              <a:buFont typeface="Arial" panose="020B0604020202020204" pitchFamily="34" charset="0"/>
              <a:buNone/>
            </a:pP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Self-organizing Network</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7277158" y="2958331"/>
            <a:ext cx="2651285" cy="9541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不需要使用通讯基础设施</a:t>
            </a:r>
          </a:p>
        </p:txBody>
      </p:sp>
      <p:sp>
        <p:nvSpPr>
          <p:cNvPr id="7" name="文本框 6"/>
          <p:cNvSpPr txBox="1"/>
          <p:nvPr/>
        </p:nvSpPr>
        <p:spPr>
          <a:xfrm>
            <a:off x="7172880" y="4302764"/>
            <a:ext cx="2755563" cy="9541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每个节点既是终端也是路由器</a:t>
            </a:r>
          </a:p>
        </p:txBody>
      </p:sp>
      <p:sp>
        <p:nvSpPr>
          <p:cNvPr id="9" name="文本框 8"/>
          <p:cNvSpPr txBox="1"/>
          <p:nvPr/>
        </p:nvSpPr>
        <p:spPr>
          <a:xfrm>
            <a:off x="2544171" y="5256872"/>
            <a:ext cx="7772400" cy="523220"/>
          </a:xfrm>
          <a:prstGeom prst="rect">
            <a:avLst/>
          </a:prstGeom>
        </p:spPr>
        <p:txBody>
          <a:bodyPr vert="horz" lIns="91440" tIns="45720" rIns="91440" bIns="45720" rtlCol="0">
            <a:spAutoFit/>
          </a:bodyPr>
          <a:lstStyle/>
          <a:p>
            <a:pPr marL="0" indent="0" algn="ctr">
              <a:buFont typeface="Arial" panose="020B0604020202020204" pitchFamily="34" charset="0"/>
              <a:buNone/>
            </a:pP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1169735" y="3077468"/>
            <a:ext cx="0" cy="20747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343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移动自组织网络与无线传感器网络</a:t>
            </a:r>
          </a:p>
        </p:txBody>
      </p:sp>
      <p:sp>
        <p:nvSpPr>
          <p:cNvPr id="4" name="矩形 3"/>
          <p:cNvSpPr/>
          <p:nvPr/>
        </p:nvSpPr>
        <p:spPr>
          <a:xfrm>
            <a:off x="0" y="1273503"/>
            <a:ext cx="12562478" cy="523220"/>
          </a:xfrm>
          <a:prstGeom prst="rect">
            <a:avLst/>
          </a:prstGeom>
        </p:spPr>
        <p:txBody>
          <a:bodyPr wrap="none">
            <a:spAutoFit/>
          </a:bodyPr>
          <a:lstStyle/>
          <a:p>
            <a:pPr algn="ctr"/>
            <a:r>
              <a:rPr lang="en-US" altLang="zh-CN" sz="2800" dirty="0">
                <a:latin typeface="Arial" panose="020B0604020202020204" pitchFamily="34" charset="0"/>
                <a:ea typeface="微软雅黑" panose="020B0503020204020204" pitchFamily="34" charset="-122"/>
                <a:cs typeface="Arial" panose="020B0604020202020204" pitchFamily="34" charset="0"/>
              </a:rPr>
              <a:t>Mobile Ad Hoc Network</a:t>
            </a:r>
            <a:r>
              <a:rPr lang="zh-CN" altLang="en-US" sz="2800" dirty="0">
                <a:latin typeface="Arial" panose="020B0604020202020204" pitchFamily="34" charset="0"/>
                <a:ea typeface="微软雅黑" panose="020B0503020204020204" pitchFamily="34" charset="-122"/>
                <a:cs typeface="Arial" panose="020B0604020202020204" pitchFamily="34" charset="0"/>
              </a:rPr>
              <a:t>（</a:t>
            </a:r>
            <a:r>
              <a:rPr lang="en-US" altLang="zh-CN" sz="2800" dirty="0">
                <a:latin typeface="Arial" panose="020B0604020202020204" pitchFamily="34" charset="0"/>
                <a:ea typeface="微软雅黑" panose="020B0503020204020204" pitchFamily="34" charset="-122"/>
                <a:cs typeface="Arial" panose="020B0604020202020204" pitchFamily="34" charset="0"/>
              </a:rPr>
              <a:t>MANET</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vs  Wireless Sensor Network</a:t>
            </a:r>
            <a:r>
              <a:rPr lang="zh-CN" altLang="en-US" sz="2800" dirty="0">
                <a:latin typeface="Arial" panose="020B0604020202020204" pitchFamily="34" charset="0"/>
                <a:ea typeface="微软雅黑" panose="020B0503020204020204" pitchFamily="34" charset="-122"/>
                <a:cs typeface="Arial" panose="020B0604020202020204" pitchFamily="34" charset="0"/>
              </a:rPr>
              <a:t>（</a:t>
            </a:r>
            <a:r>
              <a:rPr lang="en-US" altLang="zh-CN" sz="2800" dirty="0">
                <a:latin typeface="Arial" panose="020B0604020202020204" pitchFamily="34" charset="0"/>
                <a:ea typeface="微软雅黑" panose="020B0503020204020204" pitchFamily="34" charset="-122"/>
                <a:cs typeface="Arial" panose="020B0604020202020204" pitchFamily="34" charset="0"/>
              </a:rPr>
              <a:t>WSN</a:t>
            </a:r>
            <a:r>
              <a:rPr lang="zh-CN" altLang="en-US" sz="2800" dirty="0">
                <a:latin typeface="Arial" panose="020B0604020202020204" pitchFamily="34" charset="0"/>
                <a:ea typeface="微软雅黑" panose="020B0503020204020204" pitchFamily="34" charset="-122"/>
                <a:cs typeface="Arial" panose="020B0604020202020204" pitchFamily="34" charset="0"/>
              </a:rPr>
              <a:t>）</a:t>
            </a:r>
          </a:p>
        </p:txBody>
      </p:sp>
      <p:grpSp>
        <p:nvGrpSpPr>
          <p:cNvPr id="21" name="组合 20"/>
          <p:cNvGrpSpPr/>
          <p:nvPr/>
        </p:nvGrpSpPr>
        <p:grpSpPr>
          <a:xfrm>
            <a:off x="9404011" y="2216416"/>
            <a:ext cx="2229940" cy="4013649"/>
            <a:chOff x="9404011" y="2216416"/>
            <a:chExt cx="2229940" cy="4013649"/>
          </a:xfrm>
        </p:grpSpPr>
        <p:sp>
          <p:nvSpPr>
            <p:cNvPr id="9" name="矩形 8"/>
            <p:cNvSpPr/>
            <p:nvPr/>
          </p:nvSpPr>
          <p:spPr>
            <a:xfrm>
              <a:off x="10067576" y="3523388"/>
              <a:ext cx="902811" cy="523220"/>
            </a:xfrm>
            <a:prstGeom prst="rect">
              <a:avLst/>
            </a:prstGeom>
          </p:spPr>
          <p:txBody>
            <a:bodyPr wrap="none">
              <a:spAutoFit/>
            </a:bodyPr>
            <a:lstStyle/>
            <a:p>
              <a:r>
                <a:rPr lang="zh-CN" altLang="en-US" sz="2800" b="1" dirty="0"/>
                <a:t>约束</a:t>
              </a:r>
              <a:endParaRPr lang="zh-CN" altLang="en-US" sz="2800" dirty="0"/>
            </a:p>
          </p:txBody>
        </p:sp>
        <p:sp>
          <p:nvSpPr>
            <p:cNvPr id="11" name="矩形 10"/>
            <p:cNvSpPr/>
            <p:nvPr/>
          </p:nvSpPr>
          <p:spPr>
            <a:xfrm>
              <a:off x="9404011" y="4069474"/>
              <a:ext cx="2229940" cy="2160591"/>
            </a:xfrm>
            <a:prstGeom prst="rect">
              <a:avLst/>
            </a:prstGeom>
          </p:spPr>
          <p:txBody>
            <a:bodyPr wrap="square">
              <a:spAutoFit/>
            </a:bodyPr>
            <a:lstStyle/>
            <a:p>
              <a:pPr algn="ctr">
                <a:lnSpc>
                  <a:spcPct val="120000"/>
                </a:lnSpc>
                <a:spcBef>
                  <a:spcPts val="600"/>
                </a:spcBef>
              </a:pPr>
              <a:r>
                <a:rPr lang="en-US" altLang="zh-CN" sz="2800" dirty="0"/>
                <a:t>WSN</a:t>
              </a:r>
              <a:r>
                <a:rPr lang="zh-CN" altLang="en-US" sz="2800" dirty="0"/>
                <a:t>节点在</a:t>
              </a:r>
              <a:r>
                <a:rPr lang="zh-CN" altLang="en-US" sz="2800" b="1" dirty="0">
                  <a:solidFill>
                    <a:srgbClr val="C00000"/>
                  </a:solidFill>
                </a:rPr>
                <a:t>能量、计算能力和内存</a:t>
              </a:r>
              <a:r>
                <a:rPr lang="zh-CN" altLang="en-US" sz="2800" dirty="0"/>
                <a:t>上严重受限</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2404" y="2216416"/>
              <a:ext cx="993155" cy="993155"/>
            </a:xfrm>
            <a:prstGeom prst="rect">
              <a:avLst/>
            </a:prstGeom>
          </p:spPr>
        </p:pic>
      </p:grpSp>
      <p:grpSp>
        <p:nvGrpSpPr>
          <p:cNvPr id="20" name="组合 19"/>
          <p:cNvGrpSpPr/>
          <p:nvPr/>
        </p:nvGrpSpPr>
        <p:grpSpPr>
          <a:xfrm>
            <a:off x="6563107" y="2289061"/>
            <a:ext cx="2383347" cy="4017949"/>
            <a:chOff x="6331108" y="2289061"/>
            <a:chExt cx="2383347" cy="4017949"/>
          </a:xfrm>
        </p:grpSpPr>
        <p:sp>
          <p:nvSpPr>
            <p:cNvPr id="8" name="矩形 7"/>
            <p:cNvSpPr/>
            <p:nvPr/>
          </p:nvSpPr>
          <p:spPr>
            <a:xfrm>
              <a:off x="7035510" y="3523388"/>
              <a:ext cx="1261884" cy="523220"/>
            </a:xfrm>
            <a:prstGeom prst="rect">
              <a:avLst/>
            </a:prstGeom>
          </p:spPr>
          <p:txBody>
            <a:bodyPr wrap="none">
              <a:spAutoFit/>
            </a:bodyPr>
            <a:lstStyle/>
            <a:p>
              <a:r>
                <a:rPr lang="zh-CN" altLang="en-US" sz="2800" b="1" dirty="0"/>
                <a:t>移动性</a:t>
              </a:r>
              <a:endParaRPr lang="zh-CN" altLang="en-US" sz="2800" dirty="0"/>
            </a:p>
          </p:txBody>
        </p:sp>
        <p:sp>
          <p:nvSpPr>
            <p:cNvPr id="10" name="矩形 9"/>
            <p:cNvSpPr/>
            <p:nvPr/>
          </p:nvSpPr>
          <p:spPr>
            <a:xfrm>
              <a:off x="6331108" y="4069474"/>
              <a:ext cx="2383347" cy="2237536"/>
            </a:xfrm>
            <a:prstGeom prst="rect">
              <a:avLst/>
            </a:prstGeom>
          </p:spPr>
          <p:txBody>
            <a:bodyPr wrap="square">
              <a:spAutoFit/>
            </a:bodyPr>
            <a:lstStyle/>
            <a:p>
              <a:pPr algn="ctr">
                <a:lnSpc>
                  <a:spcPct val="120000"/>
                </a:lnSpc>
                <a:spcBef>
                  <a:spcPts val="600"/>
                </a:spcBef>
              </a:pPr>
              <a:r>
                <a:rPr lang="en-US" altLang="zh-CN" sz="2800" dirty="0"/>
                <a:t>WSN</a:t>
              </a:r>
              <a:r>
                <a:rPr lang="zh-CN" altLang="en-US" sz="2800" dirty="0"/>
                <a:t>不需要具有</a:t>
              </a:r>
              <a:r>
                <a:rPr lang="zh-CN" altLang="en-US" sz="2800" b="1" dirty="0">
                  <a:solidFill>
                    <a:srgbClr val="C00000"/>
                  </a:solidFill>
                </a:rPr>
                <a:t>移动性</a:t>
              </a:r>
              <a:endParaRPr lang="en-US" altLang="zh-CN" sz="2800" dirty="0"/>
            </a:p>
            <a:p>
              <a:pPr algn="ctr">
                <a:lnSpc>
                  <a:spcPct val="120000"/>
                </a:lnSpc>
                <a:spcBef>
                  <a:spcPts val="600"/>
                </a:spcBef>
              </a:pPr>
              <a:r>
                <a:rPr lang="en-US" altLang="zh-CN" sz="2800" dirty="0"/>
                <a:t>MANET</a:t>
              </a:r>
              <a:r>
                <a:rPr lang="zh-CN" altLang="en-US" sz="2800" dirty="0"/>
                <a:t>具有高度移动性</a:t>
              </a:r>
              <a:endParaRPr lang="en-US" altLang="zh-CN" sz="2800" dirty="0"/>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197" y="2289061"/>
              <a:ext cx="920510" cy="920510"/>
            </a:xfrm>
            <a:prstGeom prst="rect">
              <a:avLst/>
            </a:prstGeom>
          </p:spPr>
        </p:pic>
      </p:grpSp>
      <p:grpSp>
        <p:nvGrpSpPr>
          <p:cNvPr id="18" name="组合 17"/>
          <p:cNvGrpSpPr/>
          <p:nvPr/>
        </p:nvGrpSpPr>
        <p:grpSpPr>
          <a:xfrm>
            <a:off x="3241744" y="2178062"/>
            <a:ext cx="2863806" cy="4582196"/>
            <a:chOff x="3123453" y="2178062"/>
            <a:chExt cx="2863806" cy="4582196"/>
          </a:xfrm>
        </p:grpSpPr>
        <p:sp>
          <p:nvSpPr>
            <p:cNvPr id="7" name="矩形 6"/>
            <p:cNvSpPr/>
            <p:nvPr/>
          </p:nvSpPr>
          <p:spPr>
            <a:xfrm>
              <a:off x="4103951" y="3523388"/>
              <a:ext cx="902811" cy="523220"/>
            </a:xfrm>
            <a:prstGeom prst="rect">
              <a:avLst/>
            </a:prstGeom>
          </p:spPr>
          <p:txBody>
            <a:bodyPr wrap="none">
              <a:spAutoFit/>
            </a:bodyPr>
            <a:lstStyle/>
            <a:p>
              <a:r>
                <a:rPr lang="zh-CN" altLang="en-US" sz="2800" b="1" dirty="0"/>
                <a:t>成本</a:t>
              </a:r>
              <a:endParaRPr lang="zh-CN" altLang="en-US" sz="2800" dirty="0"/>
            </a:p>
          </p:txBody>
        </p:sp>
        <p:sp>
          <p:nvSpPr>
            <p:cNvPr id="3" name="矩形 2"/>
            <p:cNvSpPr/>
            <p:nvPr/>
          </p:nvSpPr>
          <p:spPr>
            <a:xfrm>
              <a:off x="3123453" y="4050157"/>
              <a:ext cx="2863806" cy="2710101"/>
            </a:xfrm>
            <a:prstGeom prst="rect">
              <a:avLst/>
            </a:prstGeom>
          </p:spPr>
          <p:txBody>
            <a:bodyPr wrap="square">
              <a:spAutoFit/>
            </a:bodyPr>
            <a:lstStyle/>
            <a:p>
              <a:pPr algn="ctr">
                <a:lnSpc>
                  <a:spcPct val="120000"/>
                </a:lnSpc>
                <a:spcBef>
                  <a:spcPts val="600"/>
                </a:spcBef>
              </a:pPr>
              <a:r>
                <a:rPr lang="en-US" altLang="zh-CN" sz="2800" dirty="0"/>
                <a:t>WSN</a:t>
              </a:r>
              <a:r>
                <a:rPr lang="zh-CN" altLang="en-US" sz="2800" dirty="0"/>
                <a:t>采用</a:t>
              </a:r>
              <a:r>
                <a:rPr lang="zh-CN" altLang="en-US" sz="2800" b="1" dirty="0">
                  <a:solidFill>
                    <a:srgbClr val="C00000"/>
                  </a:solidFill>
                </a:rPr>
                <a:t>低成本</a:t>
              </a:r>
              <a:r>
                <a:rPr lang="zh-CN" altLang="en-US" sz="2800" dirty="0"/>
                <a:t>设计，节点易于失效</a:t>
              </a:r>
              <a:endParaRPr lang="en-US" altLang="zh-CN" sz="2800" dirty="0"/>
            </a:p>
            <a:p>
              <a:pPr algn="ctr">
                <a:lnSpc>
                  <a:spcPct val="120000"/>
                </a:lnSpc>
                <a:spcBef>
                  <a:spcPts val="600"/>
                </a:spcBef>
              </a:pPr>
              <a:r>
                <a:rPr lang="en-US" altLang="zh-CN" sz="2800" dirty="0"/>
                <a:t>MANET</a:t>
              </a:r>
              <a:r>
                <a:rPr lang="zh-CN" altLang="en-US" sz="2800" dirty="0"/>
                <a:t>节点具有强大的计算能力</a:t>
              </a:r>
              <a:endParaRPr lang="en-US" altLang="zh-CN" sz="2800" dirty="0"/>
            </a:p>
          </p:txBody>
        </p:sp>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9602" y="2178062"/>
              <a:ext cx="1031509" cy="1031509"/>
            </a:xfrm>
            <a:prstGeom prst="rect">
              <a:avLst/>
            </a:prstGeom>
          </p:spPr>
        </p:pic>
      </p:grpSp>
      <p:grpSp>
        <p:nvGrpSpPr>
          <p:cNvPr id="16" name="组合 15"/>
          <p:cNvGrpSpPr/>
          <p:nvPr/>
        </p:nvGrpSpPr>
        <p:grpSpPr>
          <a:xfrm>
            <a:off x="533867" y="2289060"/>
            <a:ext cx="2250320" cy="3404624"/>
            <a:chOff x="533867" y="2289060"/>
            <a:chExt cx="2250320" cy="3404624"/>
          </a:xfrm>
        </p:grpSpPr>
        <p:sp>
          <p:nvSpPr>
            <p:cNvPr id="5" name="矩形 4"/>
            <p:cNvSpPr/>
            <p:nvPr/>
          </p:nvSpPr>
          <p:spPr>
            <a:xfrm>
              <a:off x="848549" y="3523388"/>
              <a:ext cx="1620957" cy="523220"/>
            </a:xfrm>
            <a:prstGeom prst="rect">
              <a:avLst/>
            </a:prstGeom>
          </p:spPr>
          <p:txBody>
            <a:bodyPr wrap="none">
              <a:spAutoFit/>
            </a:bodyPr>
            <a:lstStyle/>
            <a:p>
              <a:r>
                <a:rPr lang="zh-CN" altLang="en-US" sz="2800" b="1" dirty="0"/>
                <a:t>节点数量</a:t>
              </a:r>
              <a:endParaRPr lang="zh-CN" altLang="en-US" sz="2800" dirty="0"/>
            </a:p>
          </p:txBody>
        </p:sp>
        <p:sp>
          <p:nvSpPr>
            <p:cNvPr id="6" name="矩形 5"/>
            <p:cNvSpPr/>
            <p:nvPr/>
          </p:nvSpPr>
          <p:spPr>
            <a:xfrm>
              <a:off x="533867" y="4050157"/>
              <a:ext cx="2250320" cy="1643527"/>
            </a:xfrm>
            <a:prstGeom prst="rect">
              <a:avLst/>
            </a:prstGeom>
          </p:spPr>
          <p:txBody>
            <a:bodyPr wrap="square">
              <a:spAutoFit/>
            </a:bodyPr>
            <a:lstStyle/>
            <a:p>
              <a:pPr algn="ctr">
                <a:lnSpc>
                  <a:spcPct val="120000"/>
                </a:lnSpc>
                <a:spcBef>
                  <a:spcPts val="600"/>
                </a:spcBef>
              </a:pPr>
              <a:r>
                <a:rPr lang="en-US" altLang="zh-CN" sz="2800" dirty="0"/>
                <a:t>WSN</a:t>
              </a:r>
              <a:r>
                <a:rPr lang="zh-CN" altLang="en-US" sz="2800" b="1" dirty="0">
                  <a:solidFill>
                    <a:srgbClr val="C00000"/>
                  </a:solidFill>
                </a:rPr>
                <a:t>节点数</a:t>
              </a:r>
              <a:r>
                <a:rPr lang="zh-CN" altLang="en-US" sz="2800" dirty="0"/>
                <a:t>比</a:t>
              </a:r>
              <a:r>
                <a:rPr lang="en-US" altLang="zh-CN" sz="2800" dirty="0"/>
                <a:t>MANET</a:t>
              </a:r>
              <a:r>
                <a:rPr lang="zh-CN" altLang="en-US" sz="2800" dirty="0"/>
                <a:t>高几个数量级</a:t>
              </a:r>
              <a:endParaRPr lang="en-US" altLang="zh-CN" sz="2800" dirty="0"/>
            </a:p>
          </p:txBody>
        </p:sp>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8772" y="2289060"/>
              <a:ext cx="920511" cy="920511"/>
            </a:xfrm>
            <a:prstGeom prst="rect">
              <a:avLst/>
            </a:prstGeom>
          </p:spPr>
        </p:pic>
      </p:grpSp>
    </p:spTree>
    <p:extLst>
      <p:ext uri="{BB962C8B-B14F-4D97-AF65-F5344CB8AC3E}">
        <p14:creationId xmlns:p14="http://schemas.microsoft.com/office/powerpoint/2010/main" val="16769724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dirty="0"/>
              <a:t>隐藏终端问题</a:t>
            </a:r>
          </a:p>
        </p:txBody>
      </p:sp>
      <p:sp>
        <p:nvSpPr>
          <p:cNvPr id="3" name="内容占位符 2"/>
          <p:cNvSpPr>
            <a:spLocks noGrp="1"/>
          </p:cNvSpPr>
          <p:nvPr>
            <p:ph idx="1"/>
          </p:nvPr>
        </p:nvSpPr>
        <p:spPr>
          <a:xfrm>
            <a:off x="690418" y="1174829"/>
            <a:ext cx="10515600" cy="775138"/>
          </a:xfrm>
        </p:spPr>
        <p:txBody>
          <a:bodyPr>
            <a:noAutofit/>
          </a:bodyPr>
          <a:lstStyle/>
          <a:p>
            <a:pPr marL="0" lvl="1" indent="0">
              <a:buClr>
                <a:schemeClr val="folHlink"/>
              </a:buClr>
              <a:buSzPct val="60000"/>
              <a:buNone/>
            </a:pPr>
            <a:r>
              <a:rPr lang="zh-CN" altLang="en-US" sz="2800" dirty="0"/>
              <a:t>一个终端位于接收者的通信范围之内，而在发送者的通信范围之外</a:t>
            </a:r>
          </a:p>
        </p:txBody>
      </p:sp>
      <p:grpSp>
        <p:nvGrpSpPr>
          <p:cNvPr id="5" name="组合 4"/>
          <p:cNvGrpSpPr/>
          <p:nvPr/>
        </p:nvGrpSpPr>
        <p:grpSpPr>
          <a:xfrm>
            <a:off x="574197" y="2256145"/>
            <a:ext cx="3920389" cy="3286399"/>
            <a:chOff x="393669" y="1248882"/>
            <a:chExt cx="3920389" cy="3286399"/>
          </a:xfrm>
        </p:grpSpPr>
        <p:grpSp>
          <p:nvGrpSpPr>
            <p:cNvPr id="6" name="组合 5"/>
            <p:cNvGrpSpPr/>
            <p:nvPr/>
          </p:nvGrpSpPr>
          <p:grpSpPr>
            <a:xfrm>
              <a:off x="1370520" y="1643708"/>
              <a:ext cx="797478" cy="1076068"/>
              <a:chOff x="6431674" y="3696030"/>
              <a:chExt cx="1096127" cy="1479048"/>
            </a:xfrm>
          </p:grpSpPr>
          <p:grpSp>
            <p:nvGrpSpPr>
              <p:cNvPr id="35" name="组合 34"/>
              <p:cNvGrpSpPr/>
              <p:nvPr/>
            </p:nvGrpSpPr>
            <p:grpSpPr>
              <a:xfrm>
                <a:off x="6431674" y="3696030"/>
                <a:ext cx="759801" cy="400942"/>
                <a:chOff x="1340036" y="4701705"/>
                <a:chExt cx="992288" cy="523624"/>
              </a:xfrm>
              <a:solidFill>
                <a:schemeClr val="tx1"/>
              </a:solidFill>
            </p:grpSpPr>
            <p:grpSp>
              <p:nvGrpSpPr>
                <p:cNvPr id="38" name="组合 37"/>
                <p:cNvGrpSpPr/>
                <p:nvPr/>
              </p:nvGrpSpPr>
              <p:grpSpPr>
                <a:xfrm>
                  <a:off x="1340036" y="4701705"/>
                  <a:ext cx="992288" cy="310179"/>
                  <a:chOff x="5539141" y="4383448"/>
                  <a:chExt cx="992288" cy="310179"/>
                </a:xfrm>
                <a:grpFill/>
              </p:grpSpPr>
              <p:sp>
                <p:nvSpPr>
                  <p:cNvPr id="40" name="新月形 39"/>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新月形 40"/>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新月形 41"/>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新月形 42"/>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新月形 43"/>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新月形 44"/>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9" name="等腰三角形 38"/>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36" name="矩形 35"/>
              <p:cNvSpPr/>
              <p:nvPr/>
            </p:nvSpPr>
            <p:spPr>
              <a:xfrm>
                <a:off x="6817512" y="4651858"/>
                <a:ext cx="444353" cy="523220"/>
              </a:xfrm>
              <a:prstGeom prst="rect">
                <a:avLst/>
              </a:prstGeom>
            </p:spPr>
            <p:txBody>
              <a:bodyPr wrap="none">
                <a:spAutoFit/>
              </a:bodyPr>
              <a:lstStyle/>
              <a:p>
                <a:r>
                  <a:rPr lang="en-US" altLang="zh-CN" sz="2800" b="1" dirty="0"/>
                  <a:t>A</a:t>
                </a:r>
                <a:endParaRPr lang="zh-CN" altLang="en-US" sz="2800" b="1" dirty="0"/>
              </a:p>
            </p:txBody>
          </p: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418" y="3969062"/>
                <a:ext cx="840383" cy="715219"/>
              </a:xfrm>
              <a:prstGeom prst="rect">
                <a:avLst/>
              </a:prstGeom>
            </p:spPr>
          </p:pic>
        </p:grpSp>
        <p:grpSp>
          <p:nvGrpSpPr>
            <p:cNvPr id="7" name="组合 6"/>
            <p:cNvGrpSpPr/>
            <p:nvPr/>
          </p:nvGrpSpPr>
          <p:grpSpPr>
            <a:xfrm>
              <a:off x="2875739" y="1551643"/>
              <a:ext cx="806586" cy="1007078"/>
              <a:chOff x="8429297" y="3668270"/>
              <a:chExt cx="1108645" cy="1384221"/>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7559" y="3969062"/>
                <a:ext cx="840383" cy="715219"/>
              </a:xfrm>
              <a:prstGeom prst="rect">
                <a:avLst/>
              </a:prstGeom>
            </p:spPr>
          </p:pic>
          <p:sp>
            <p:nvSpPr>
              <p:cNvPr id="25" name="矩形 24"/>
              <p:cNvSpPr/>
              <p:nvPr/>
            </p:nvSpPr>
            <p:spPr>
              <a:xfrm>
                <a:off x="8827653" y="4651858"/>
                <a:ext cx="340243" cy="400633"/>
              </a:xfrm>
              <a:prstGeom prst="rect">
                <a:avLst/>
              </a:prstGeom>
            </p:spPr>
            <p:txBody>
              <a:bodyPr wrap="none">
                <a:spAutoFit/>
              </a:bodyPr>
              <a:lstStyle/>
              <a:p>
                <a:r>
                  <a:rPr lang="en-US" altLang="zh-CN" sz="2800" b="1" dirty="0"/>
                  <a:t>B</a:t>
                </a:r>
                <a:endParaRPr lang="zh-CN" altLang="en-US" sz="2800" b="1" dirty="0"/>
              </a:p>
            </p:txBody>
          </p:sp>
          <p:grpSp>
            <p:nvGrpSpPr>
              <p:cNvPr id="26" name="组合 25"/>
              <p:cNvGrpSpPr/>
              <p:nvPr/>
            </p:nvGrpSpPr>
            <p:grpSpPr>
              <a:xfrm>
                <a:off x="8429297" y="3668270"/>
                <a:ext cx="759801" cy="400942"/>
                <a:chOff x="1340036" y="4701705"/>
                <a:chExt cx="992288" cy="523624"/>
              </a:xfrm>
              <a:solidFill>
                <a:schemeClr val="tx1"/>
              </a:solidFill>
            </p:grpSpPr>
            <p:grpSp>
              <p:nvGrpSpPr>
                <p:cNvPr id="27" name="组合 26"/>
                <p:cNvGrpSpPr/>
                <p:nvPr/>
              </p:nvGrpSpPr>
              <p:grpSpPr>
                <a:xfrm>
                  <a:off x="1340036" y="4701705"/>
                  <a:ext cx="992288" cy="310179"/>
                  <a:chOff x="5539141" y="4383448"/>
                  <a:chExt cx="992288" cy="310179"/>
                </a:xfrm>
                <a:grpFill/>
              </p:grpSpPr>
              <p:sp>
                <p:nvSpPr>
                  <p:cNvPr id="29" name="新月形 28"/>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新月形 29"/>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新月形 30"/>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新月形 31"/>
                  <p:cNvSpPr/>
                  <p:nvPr/>
                </p:nvSpPr>
                <p:spPr>
                  <a:xfrm>
                    <a:off x="5756855" y="4447615"/>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3" name="新月形 32"/>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4" name="新月形 33"/>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8" name="等腰三角形 27"/>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8" name="组合 7"/>
            <p:cNvGrpSpPr/>
            <p:nvPr/>
          </p:nvGrpSpPr>
          <p:grpSpPr>
            <a:xfrm>
              <a:off x="3144082" y="3317001"/>
              <a:ext cx="806586" cy="1007092"/>
              <a:chOff x="10076145" y="3668252"/>
              <a:chExt cx="1108645" cy="1384239"/>
            </a:xfrm>
          </p:grpSpPr>
          <p:sp>
            <p:nvSpPr>
              <p:cNvPr id="13" name="矩形 12"/>
              <p:cNvSpPr/>
              <p:nvPr/>
            </p:nvSpPr>
            <p:spPr>
              <a:xfrm>
                <a:off x="10491957" y="4651858"/>
                <a:ext cx="340243" cy="400633"/>
              </a:xfrm>
              <a:prstGeom prst="rect">
                <a:avLst/>
              </a:prstGeom>
            </p:spPr>
            <p:txBody>
              <a:bodyPr wrap="none">
                <a:spAutoFit/>
              </a:bodyPr>
              <a:lstStyle/>
              <a:p>
                <a:r>
                  <a:rPr lang="en-US" altLang="zh-CN" sz="2800" b="1" dirty="0"/>
                  <a:t>C</a:t>
                </a:r>
                <a:endParaRPr lang="zh-CN" altLang="en-US" sz="2800" b="1"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407" y="3969058"/>
                <a:ext cx="840383" cy="715218"/>
              </a:xfrm>
              <a:prstGeom prst="rect">
                <a:avLst/>
              </a:prstGeom>
            </p:spPr>
          </p:pic>
          <p:grpSp>
            <p:nvGrpSpPr>
              <p:cNvPr id="15" name="组合 14"/>
              <p:cNvGrpSpPr/>
              <p:nvPr/>
            </p:nvGrpSpPr>
            <p:grpSpPr>
              <a:xfrm>
                <a:off x="10076145" y="3668252"/>
                <a:ext cx="759801" cy="400940"/>
                <a:chOff x="1340036" y="4701705"/>
                <a:chExt cx="992288" cy="523624"/>
              </a:xfrm>
              <a:solidFill>
                <a:schemeClr val="tx1"/>
              </a:solidFill>
            </p:grpSpPr>
            <p:grpSp>
              <p:nvGrpSpPr>
                <p:cNvPr id="16" name="组合 15"/>
                <p:cNvGrpSpPr/>
                <p:nvPr/>
              </p:nvGrpSpPr>
              <p:grpSpPr>
                <a:xfrm>
                  <a:off x="1340036" y="4701705"/>
                  <a:ext cx="992288" cy="310179"/>
                  <a:chOff x="5539141" y="4383448"/>
                  <a:chExt cx="992288" cy="310179"/>
                </a:xfrm>
                <a:grpFill/>
              </p:grpSpPr>
              <p:sp>
                <p:nvSpPr>
                  <p:cNvPr id="18" name="新月形 17"/>
                  <p:cNvSpPr/>
                  <p:nvPr/>
                </p:nvSpPr>
                <p:spPr>
                  <a:xfrm flipH="1">
                    <a:off x="6096000" y="4383448"/>
                    <a:ext cx="435429" cy="304258"/>
                  </a:xfrm>
                  <a:prstGeom prst="moon">
                    <a:avLst>
                      <a:gd name="adj" fmla="val 1962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新月形 18"/>
                  <p:cNvSpPr/>
                  <p:nvPr/>
                </p:nvSpPr>
                <p:spPr>
                  <a:xfrm>
                    <a:off x="5539141" y="4389369"/>
                    <a:ext cx="435429" cy="304258"/>
                  </a:xfrm>
                  <a:prstGeom prst="moon">
                    <a:avLst>
                      <a:gd name="adj" fmla="val 20000"/>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新月形 19"/>
                  <p:cNvSpPr/>
                  <p:nvPr/>
                </p:nvSpPr>
                <p:spPr>
                  <a:xfrm flipH="1">
                    <a:off x="6096000" y="4445938"/>
                    <a:ext cx="263979" cy="179278"/>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新月形 20"/>
                  <p:cNvSpPr/>
                  <p:nvPr/>
                </p:nvSpPr>
                <p:spPr>
                  <a:xfrm>
                    <a:off x="5756855" y="4447632"/>
                    <a:ext cx="263979" cy="179277"/>
                  </a:xfrm>
                  <a:prstGeom prst="moon">
                    <a:avLst>
                      <a:gd name="adj" fmla="val 28372"/>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新月形 21"/>
                  <p:cNvSpPr/>
                  <p:nvPr/>
                </p:nvSpPr>
                <p:spPr>
                  <a:xfrm>
                    <a:off x="5903295" y="4481981"/>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新月形 22"/>
                  <p:cNvSpPr/>
                  <p:nvPr/>
                </p:nvSpPr>
                <p:spPr>
                  <a:xfrm flipH="1">
                    <a:off x="6083494" y="4481980"/>
                    <a:ext cx="117539" cy="107191"/>
                  </a:xfrm>
                  <a:prstGeom prst="moon">
                    <a:avLst>
                      <a:gd name="adj" fmla="val 29575"/>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7" name="等腰三角形 16"/>
                <p:cNvSpPr/>
                <p:nvPr/>
              </p:nvSpPr>
              <p:spPr>
                <a:xfrm>
                  <a:off x="1836180" y="4813250"/>
                  <a:ext cx="45719" cy="412079"/>
                </a:xfrm>
                <a:prstGeom prst="triangle">
                  <a:avLst/>
                </a:prstGeom>
                <a:grpFill/>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sp>
          <p:nvSpPr>
            <p:cNvPr id="9" name="椭圆 8"/>
            <p:cNvSpPr/>
            <p:nvPr/>
          </p:nvSpPr>
          <p:spPr>
            <a:xfrm>
              <a:off x="393669" y="1248882"/>
              <a:ext cx="3305976" cy="1885469"/>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椭圆 9"/>
            <p:cNvSpPr/>
            <p:nvPr/>
          </p:nvSpPr>
          <p:spPr>
            <a:xfrm>
              <a:off x="2490689" y="1314806"/>
              <a:ext cx="1823369" cy="3220475"/>
            </a:xfrm>
            <a:prstGeom prst="ellipse">
              <a:avLst/>
            </a:prstGeom>
            <a:noFill/>
            <a:ln>
              <a:solidFill>
                <a:schemeClr val="accent1"/>
              </a:solidFill>
              <a:prstDash val="lgDash"/>
            </a:ln>
          </p:spPr>
          <p:txBody>
            <a:bodyPr wrap="square" rtlCol="0" anchor="ctr">
              <a:noAutofit/>
            </a:bodyPr>
            <a:lstStyle/>
            <a:p>
              <a:pPr algn="ctr"/>
              <a:endParaRPr lang="zh-CN" altLang="en-US" sz="2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1" name="直接连接符 10"/>
            <p:cNvCxnSpPr>
              <a:endCxn id="24" idx="1"/>
            </p:cNvCxnSpPr>
            <p:nvPr/>
          </p:nvCxnSpPr>
          <p:spPr>
            <a:xfrm>
              <a:off x="2218771" y="2008553"/>
              <a:ext cx="852140" cy="22105"/>
            </a:xfrm>
            <a:prstGeom prst="line">
              <a:avLst/>
            </a:prstGeom>
            <a:ln w="38100">
              <a:solidFill>
                <a:schemeClr val="accent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7" idx="0"/>
              <a:endCxn id="25" idx="2"/>
            </p:cNvCxnSpPr>
            <p:nvPr/>
          </p:nvCxnSpPr>
          <p:spPr>
            <a:xfrm flipH="1" flipV="1">
              <a:off x="3289331" y="2558721"/>
              <a:ext cx="143880" cy="820420"/>
            </a:xfrm>
            <a:prstGeom prst="line">
              <a:avLst/>
            </a:prstGeom>
            <a:ln w="38100">
              <a:solidFill>
                <a:schemeClr val="accent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6" name="矩形 45"/>
          <p:cNvSpPr/>
          <p:nvPr/>
        </p:nvSpPr>
        <p:spPr>
          <a:xfrm>
            <a:off x="4918194" y="2345422"/>
            <a:ext cx="6096000" cy="1599027"/>
          </a:xfrm>
          <a:prstGeom prst="rect">
            <a:avLst/>
          </a:prstGeom>
        </p:spPr>
        <p:txBody>
          <a:bodyPr>
            <a:spAutoFit/>
          </a:bodyPr>
          <a:lstStyle/>
          <a:p>
            <a:pPr marL="0" lvl="2" indent="-342900">
              <a:lnSpc>
                <a:spcPct val="120000"/>
              </a:lnSpc>
              <a:buSzPct val="60000"/>
            </a:pPr>
            <a:r>
              <a:rPr lang="zh-CN" altLang="en-US" sz="2800" dirty="0"/>
              <a:t>基站</a:t>
            </a:r>
            <a:r>
              <a:rPr lang="en-US" altLang="zh-TW" sz="2800" dirty="0"/>
              <a:t>A</a:t>
            </a:r>
            <a:r>
              <a:rPr lang="zh-TW" altLang="en-US" sz="2800" dirty="0"/>
              <a:t>向基站</a:t>
            </a:r>
            <a:r>
              <a:rPr lang="en-US" altLang="zh-TW" sz="2800" dirty="0"/>
              <a:t>B</a:t>
            </a:r>
            <a:r>
              <a:rPr lang="zh-CN" altLang="en-US" sz="2800" dirty="0"/>
              <a:t>发送信息，基站</a:t>
            </a:r>
            <a:r>
              <a:rPr lang="en-US" altLang="zh-TW" sz="2800" dirty="0"/>
              <a:t>C</a:t>
            </a:r>
            <a:r>
              <a:rPr lang="zh-TW" altLang="en-US" sz="2800" dirty="0"/>
              <a:t>未侦测到</a:t>
            </a:r>
            <a:r>
              <a:rPr lang="en-US" altLang="zh-TW" sz="2800" dirty="0"/>
              <a:t>A</a:t>
            </a:r>
            <a:r>
              <a:rPr lang="zh-TW" altLang="en-US" sz="2800" dirty="0"/>
              <a:t>也向</a:t>
            </a:r>
            <a:r>
              <a:rPr lang="en-US" altLang="zh-TW" sz="2800" dirty="0"/>
              <a:t>B</a:t>
            </a:r>
            <a:r>
              <a:rPr lang="zh-TW" altLang="en-US" sz="2800" dirty="0"/>
              <a:t>发送，故</a:t>
            </a:r>
            <a:r>
              <a:rPr lang="en-US" altLang="zh-TW" sz="2800" dirty="0"/>
              <a:t>A</a:t>
            </a:r>
            <a:r>
              <a:rPr lang="zh-TW" altLang="en-US" sz="2800" dirty="0"/>
              <a:t>和</a:t>
            </a:r>
            <a:r>
              <a:rPr lang="en-US" altLang="zh-TW" sz="2800" dirty="0"/>
              <a:t>C</a:t>
            </a:r>
            <a:r>
              <a:rPr lang="zh-CN" altLang="en-US" sz="2800" dirty="0"/>
              <a:t>同时将信号发送至</a:t>
            </a:r>
            <a:r>
              <a:rPr lang="en-US" altLang="zh-TW" sz="2800" dirty="0"/>
              <a:t>B</a:t>
            </a:r>
            <a:r>
              <a:rPr lang="zh-CN" altLang="en-US" sz="2800" dirty="0"/>
              <a:t>，引起信号冲突</a:t>
            </a:r>
          </a:p>
        </p:txBody>
      </p:sp>
      <p:cxnSp>
        <p:nvCxnSpPr>
          <p:cNvPr id="48" name="直接连接符 47"/>
          <p:cNvCxnSpPr/>
          <p:nvPr/>
        </p:nvCxnSpPr>
        <p:spPr>
          <a:xfrm>
            <a:off x="761414" y="1891602"/>
            <a:ext cx="10366784"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918194" y="4865634"/>
            <a:ext cx="6454011" cy="732508"/>
          </a:xfrm>
          <a:prstGeom prst="rect">
            <a:avLst/>
          </a:prstGeom>
        </p:spPr>
        <p:txBody>
          <a:bodyPr wrap="none">
            <a:spAutoFit/>
          </a:bodyPr>
          <a:lstStyle/>
          <a:p>
            <a:pPr lvl="0">
              <a:lnSpc>
                <a:spcPct val="130000"/>
              </a:lnSpc>
              <a:defRPr/>
            </a:pPr>
            <a:r>
              <a:rPr lang="zh-CN" altLang="en-US" sz="3200" dirty="0"/>
              <a:t>用握手方法可以解决（</a:t>
            </a:r>
            <a:r>
              <a:rPr lang="en-US" altLang="zh-CN" sz="3200" b="1" dirty="0"/>
              <a:t>RTS/CTS</a:t>
            </a:r>
            <a:r>
              <a:rPr lang="zh-CN" altLang="en-US" sz="3200" dirty="0"/>
              <a:t>）</a:t>
            </a:r>
            <a:endParaRPr lang="en-US" altLang="zh-CN" sz="3200" dirty="0"/>
          </a:p>
        </p:txBody>
      </p:sp>
      <p:cxnSp>
        <p:nvCxnSpPr>
          <p:cNvPr id="52" name="直接连接符 51"/>
          <p:cNvCxnSpPr/>
          <p:nvPr/>
        </p:nvCxnSpPr>
        <p:spPr>
          <a:xfrm>
            <a:off x="4918194" y="4803288"/>
            <a:ext cx="62100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918194" y="5600830"/>
            <a:ext cx="6210004"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线形标注 2(带强调线) 53"/>
          <p:cNvSpPr/>
          <p:nvPr/>
        </p:nvSpPr>
        <p:spPr>
          <a:xfrm flipH="1">
            <a:off x="996456" y="5796799"/>
            <a:ext cx="1876676" cy="595183"/>
          </a:xfrm>
          <a:prstGeom prst="accentCallout2">
            <a:avLst>
              <a:gd name="adj1" fmla="val 48533"/>
              <a:gd name="adj2" fmla="val 685"/>
              <a:gd name="adj3" fmla="val 42008"/>
              <a:gd name="adj4" fmla="val -6973"/>
              <a:gd name="adj5" fmla="val -71038"/>
              <a:gd name="adj6" fmla="val -44766"/>
            </a:avLst>
          </a:prstGeom>
          <a:noFill/>
          <a:ln>
            <a:solidFill>
              <a:schemeClr val="tx1"/>
            </a:solidFill>
          </a:ln>
        </p:spPr>
        <p:txBody>
          <a:bodyPr wrap="square" rtlCol="0" anchor="ctr">
            <a:noAutofit/>
          </a:bodyPr>
          <a:lstStyle/>
          <a:p>
            <a:pPr marL="0" lvl="2" indent="-342900" algn="ctr">
              <a:buSzPct val="60000"/>
            </a:pPr>
            <a:r>
              <a:rPr lang="zh-CN" altLang="en-US" sz="2800" dirty="0"/>
              <a:t>隐藏终端</a:t>
            </a:r>
            <a:endParaRPr lang="en-US" altLang="zh-CN" sz="2800" dirty="0"/>
          </a:p>
        </p:txBody>
      </p:sp>
      <p:sp>
        <p:nvSpPr>
          <p:cNvPr id="55" name="线形标注 2(带强调线) 54"/>
          <p:cNvSpPr/>
          <p:nvPr/>
        </p:nvSpPr>
        <p:spPr>
          <a:xfrm flipH="1">
            <a:off x="-113248" y="4493762"/>
            <a:ext cx="1876676" cy="669464"/>
          </a:xfrm>
          <a:prstGeom prst="accentCallout2">
            <a:avLst>
              <a:gd name="adj1" fmla="val 46097"/>
              <a:gd name="adj2" fmla="val 11623"/>
              <a:gd name="adj3" fmla="val 42013"/>
              <a:gd name="adj4" fmla="val -10951"/>
              <a:gd name="adj5" fmla="val -105523"/>
              <a:gd name="adj6" fmla="val -17918"/>
            </a:avLst>
          </a:prstGeom>
          <a:noFill/>
          <a:ln>
            <a:solidFill>
              <a:schemeClr val="tx1"/>
            </a:solidFill>
          </a:ln>
        </p:spPr>
        <p:txBody>
          <a:bodyPr wrap="square" rtlCol="0" anchor="ctr">
            <a:noAutofit/>
          </a:bodyPr>
          <a:lstStyle/>
          <a:p>
            <a:pPr marL="0" lvl="2" indent="-342900" algn="ctr">
              <a:buSzPct val="60000"/>
            </a:pPr>
            <a:r>
              <a:rPr lang="zh-CN" altLang="en-US" sz="2800" dirty="0"/>
              <a:t>发送者</a:t>
            </a:r>
            <a:endParaRPr lang="en-US" altLang="zh-CN" sz="2800" dirty="0"/>
          </a:p>
        </p:txBody>
      </p:sp>
    </p:spTree>
    <p:extLst>
      <p:ext uri="{BB962C8B-B14F-4D97-AF65-F5344CB8AC3E}">
        <p14:creationId xmlns:p14="http://schemas.microsoft.com/office/powerpoint/2010/main" val="952754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两种隐藏终端</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76</a:t>
            </a:fld>
            <a:endParaRPr lang="zh-CN" altLang="en-US" dirty="0"/>
          </a:p>
        </p:txBody>
      </p:sp>
      <p:pic>
        <p:nvPicPr>
          <p:cNvPr id="5" name="图片 4"/>
          <p:cNvPicPr>
            <a:picLocks noChangeAspect="1"/>
          </p:cNvPicPr>
          <p:nvPr/>
        </p:nvPicPr>
        <p:blipFill>
          <a:blip r:embed="rId3"/>
          <a:stretch>
            <a:fillRect/>
          </a:stretch>
        </p:blipFill>
        <p:spPr>
          <a:xfrm>
            <a:off x="4803723" y="1526525"/>
            <a:ext cx="6238919" cy="2867748"/>
          </a:xfrm>
          <a:prstGeom prst="rect">
            <a:avLst/>
          </a:prstGeom>
        </p:spPr>
      </p:pic>
      <p:sp>
        <p:nvSpPr>
          <p:cNvPr id="6" name="矩形 5"/>
          <p:cNvSpPr/>
          <p:nvPr/>
        </p:nvSpPr>
        <p:spPr>
          <a:xfrm>
            <a:off x="6557642" y="5954687"/>
            <a:ext cx="3057247" cy="584775"/>
          </a:xfrm>
          <a:prstGeom prst="rect">
            <a:avLst/>
          </a:prstGeom>
        </p:spPr>
        <p:txBody>
          <a:bodyPr wrap="none">
            <a:spAutoFit/>
          </a:bodyPr>
          <a:lstStyle/>
          <a:p>
            <a:r>
              <a:rPr lang="zh-CN" altLang="en-US" sz="3200" b="1" dirty="0">
                <a:latin typeface="+mn-ea"/>
              </a:rPr>
              <a:t>在单信道条件下</a:t>
            </a:r>
          </a:p>
        </p:txBody>
      </p:sp>
      <p:sp>
        <p:nvSpPr>
          <p:cNvPr id="7" name="线形标注 2(带强调线) 6"/>
          <p:cNvSpPr/>
          <p:nvPr/>
        </p:nvSpPr>
        <p:spPr>
          <a:xfrm>
            <a:off x="9631341" y="4642404"/>
            <a:ext cx="2376629" cy="1277446"/>
          </a:xfrm>
          <a:prstGeom prst="accentCallout2">
            <a:avLst>
              <a:gd name="adj1" fmla="val 48533"/>
              <a:gd name="adj2" fmla="val 685"/>
              <a:gd name="adj3" fmla="val 48153"/>
              <a:gd name="adj4" fmla="val -31335"/>
              <a:gd name="adj5" fmla="val -94987"/>
              <a:gd name="adj6" fmla="val -48077"/>
            </a:avLst>
          </a:prstGeom>
          <a:noFill/>
          <a:ln>
            <a:solidFill>
              <a:srgbClr val="333A44"/>
            </a:solidFill>
          </a:ln>
        </p:spPr>
        <p:txBody>
          <a:bodyPr wrap="square" rtlCol="0" anchor="ctr">
            <a:noAutofit/>
          </a:bodyPr>
          <a:lstStyle/>
          <a:p>
            <a:pPr algn="ctr"/>
            <a:r>
              <a:rPr lang="zh-CN" altLang="en-US" sz="2800" dirty="0"/>
              <a:t>延迟发送</a:t>
            </a:r>
            <a:endParaRPr lang="en-US" altLang="zh-CN" sz="2800" dirty="0"/>
          </a:p>
          <a:p>
            <a:pPr algn="ct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en-US" altLang="zh-CN" sz="2400" dirty="0"/>
              <a:t>C</a:t>
            </a:r>
            <a:r>
              <a:rPr lang="zh-CN" altLang="en-US" sz="2400" dirty="0"/>
              <a:t>不能发送任何信息</a:t>
            </a:r>
            <a:r>
              <a:rPr lang="zh-CN" altLang="en-US" sz="2400" dirty="0">
                <a:latin typeface="Arial" panose="020B0604020202020204" pitchFamily="34" charset="0"/>
                <a:ea typeface="微软雅黑" panose="020B0503020204020204" pitchFamily="34" charset="-122"/>
                <a:cs typeface="Arial" panose="020B0604020202020204" pitchFamily="34" charset="0"/>
              </a:rPr>
              <a:t>）</a:t>
            </a:r>
          </a:p>
        </p:txBody>
      </p:sp>
      <p:sp>
        <p:nvSpPr>
          <p:cNvPr id="8" name="矩形 7"/>
          <p:cNvSpPr/>
          <p:nvPr/>
        </p:nvSpPr>
        <p:spPr>
          <a:xfrm>
            <a:off x="690418" y="1526525"/>
            <a:ext cx="3360294" cy="4167295"/>
          </a:xfrm>
          <a:prstGeom prst="rect">
            <a:avLst/>
          </a:prstGeom>
        </p:spPr>
        <p:txBody>
          <a:bodyPr wrap="square">
            <a:spAutoFit/>
          </a:bodyPr>
          <a:lstStyle/>
          <a:p>
            <a:pPr marL="0" lvl="3">
              <a:lnSpc>
                <a:spcPct val="120000"/>
              </a:lnSpc>
              <a:spcBef>
                <a:spcPts val="1200"/>
              </a:spcBef>
              <a:buClr>
                <a:schemeClr val="hlink"/>
              </a:buClr>
            </a:pPr>
            <a:r>
              <a:rPr lang="zh-CN" altLang="en-US" sz="3200" b="1" dirty="0"/>
              <a:t>隐藏发送终端</a:t>
            </a:r>
            <a:endParaRPr lang="en-US" altLang="zh-CN" sz="3200" b="1" dirty="0"/>
          </a:p>
          <a:p>
            <a:pPr marL="0" lvl="3">
              <a:lnSpc>
                <a:spcPct val="120000"/>
              </a:lnSpc>
              <a:buClr>
                <a:schemeClr val="hlink"/>
              </a:buClr>
            </a:pPr>
            <a:r>
              <a:rPr lang="en-US" altLang="zh-CN" sz="2800" dirty="0"/>
              <a:t>C</a:t>
            </a:r>
            <a:r>
              <a:rPr lang="zh-CN" altLang="en-US" sz="2800" dirty="0"/>
              <a:t>向</a:t>
            </a:r>
            <a:r>
              <a:rPr lang="en-US" altLang="zh-CN" sz="2800" dirty="0"/>
              <a:t>B</a:t>
            </a:r>
            <a:r>
              <a:rPr lang="zh-CN" altLang="en-US" sz="2800" dirty="0"/>
              <a:t>发数据时为</a:t>
            </a:r>
            <a:r>
              <a:rPr lang="en-US" altLang="zh-CN" sz="2800" dirty="0"/>
              <a:t>AB</a:t>
            </a:r>
            <a:r>
              <a:rPr lang="zh-CN" altLang="en-US" sz="2800" dirty="0"/>
              <a:t>的隐藏发送终端</a:t>
            </a:r>
          </a:p>
          <a:p>
            <a:pPr marL="0" lvl="3">
              <a:lnSpc>
                <a:spcPct val="120000"/>
              </a:lnSpc>
              <a:spcBef>
                <a:spcPts val="1200"/>
              </a:spcBef>
              <a:buClr>
                <a:schemeClr val="hlink"/>
              </a:buClr>
            </a:pPr>
            <a:endParaRPr lang="en-US" altLang="zh-CN" sz="2800" dirty="0"/>
          </a:p>
          <a:p>
            <a:pPr marL="0" lvl="3">
              <a:lnSpc>
                <a:spcPct val="120000"/>
              </a:lnSpc>
              <a:spcBef>
                <a:spcPts val="1200"/>
              </a:spcBef>
              <a:buClr>
                <a:schemeClr val="hlink"/>
              </a:buClr>
            </a:pPr>
            <a:r>
              <a:rPr lang="zh-CN" altLang="en-US" sz="3200" b="1" dirty="0"/>
              <a:t>隐藏接收终端</a:t>
            </a:r>
            <a:endParaRPr lang="en-US" altLang="zh-CN" sz="3200" b="1" dirty="0"/>
          </a:p>
          <a:p>
            <a:pPr marL="0" lvl="3">
              <a:lnSpc>
                <a:spcPct val="120000"/>
              </a:lnSpc>
              <a:buClr>
                <a:schemeClr val="hlink"/>
              </a:buClr>
            </a:pPr>
            <a:r>
              <a:rPr lang="en-US" altLang="zh-CN" sz="2800" dirty="0"/>
              <a:t>C</a:t>
            </a:r>
            <a:r>
              <a:rPr lang="zh-CN" altLang="en-US" sz="2800" dirty="0"/>
              <a:t>接收时为</a:t>
            </a:r>
            <a:r>
              <a:rPr lang="en-US" altLang="zh-CN" sz="2800" dirty="0"/>
              <a:t>D</a:t>
            </a:r>
            <a:r>
              <a:rPr lang="zh-CN" altLang="en-US" sz="2800" dirty="0"/>
              <a:t>的隐藏接收终端</a:t>
            </a:r>
          </a:p>
        </p:txBody>
      </p:sp>
      <p:sp>
        <p:nvSpPr>
          <p:cNvPr id="9" name="椭圆 8"/>
          <p:cNvSpPr/>
          <p:nvPr/>
        </p:nvSpPr>
        <p:spPr>
          <a:xfrm>
            <a:off x="6523136" y="1967641"/>
            <a:ext cx="489098" cy="489098"/>
          </a:xfrm>
          <a:prstGeom prst="ellipse">
            <a:avLst/>
          </a:prstGeom>
          <a:solidFill>
            <a:schemeClr val="accent1"/>
          </a:solidFill>
        </p:spPr>
        <p:txBody>
          <a:bodyPr wrap="square" rtlCol="0" anchor="ctr">
            <a:noAutofit/>
          </a:bodyPr>
          <a:lstStyle/>
          <a:p>
            <a:pPr algn="ctr"/>
            <a:r>
              <a:rPr lang="en-US" altLang="zh-CN" sz="2800" b="1" dirty="0">
                <a:solidFill>
                  <a:schemeClr val="bg1"/>
                </a:solidFill>
                <a:ea typeface="微软雅黑" panose="020B0503020204020204" pitchFamily="34" charset="-122"/>
                <a:cs typeface="Arial" panose="020B0604020202020204" pitchFamily="34" charset="0"/>
              </a:rPr>
              <a:t>1</a:t>
            </a:r>
            <a:endParaRPr lang="zh-CN" altLang="en-US" sz="2800" b="1" dirty="0">
              <a:solidFill>
                <a:schemeClr val="bg1"/>
              </a:solidFill>
              <a:ea typeface="微软雅黑" panose="020B0503020204020204" pitchFamily="34" charset="-122"/>
              <a:cs typeface="Arial" panose="020B0604020202020204" pitchFamily="34" charset="0"/>
            </a:endParaRPr>
          </a:p>
        </p:txBody>
      </p:sp>
      <p:sp>
        <p:nvSpPr>
          <p:cNvPr id="10" name="椭圆 9"/>
          <p:cNvSpPr/>
          <p:nvPr/>
        </p:nvSpPr>
        <p:spPr>
          <a:xfrm>
            <a:off x="7678633" y="3365623"/>
            <a:ext cx="489098" cy="489098"/>
          </a:xfrm>
          <a:prstGeom prst="ellipse">
            <a:avLst/>
          </a:prstGeom>
          <a:solidFill>
            <a:srgbClr val="C00000"/>
          </a:solidFill>
        </p:spPr>
        <p:txBody>
          <a:bodyPr wrap="square" rtlCol="0" anchor="ctr">
            <a:noAutofit/>
          </a:bodyPr>
          <a:lstStyle/>
          <a:p>
            <a:pPr algn="ctr"/>
            <a:r>
              <a:rPr lang="en-US" altLang="zh-CN" sz="2800" b="1" dirty="0">
                <a:solidFill>
                  <a:schemeClr val="bg1"/>
                </a:solidFill>
                <a:ea typeface="微软雅黑" panose="020B0503020204020204" pitchFamily="34" charset="-122"/>
                <a:cs typeface="Arial" panose="020B0604020202020204" pitchFamily="34" charset="0"/>
              </a:rPr>
              <a:t>2</a:t>
            </a:r>
            <a:endParaRPr lang="zh-CN" altLang="en-US" sz="2800" b="1" dirty="0">
              <a:solidFill>
                <a:schemeClr val="bg1"/>
              </a:solidFill>
              <a:ea typeface="微软雅黑" panose="020B0503020204020204" pitchFamily="34" charset="-122"/>
              <a:cs typeface="Arial" panose="020B0604020202020204" pitchFamily="34" charset="0"/>
            </a:endParaRPr>
          </a:p>
        </p:txBody>
      </p:sp>
      <p:cxnSp>
        <p:nvCxnSpPr>
          <p:cNvPr id="12" name="直接箭头连接符 11"/>
          <p:cNvCxnSpPr/>
          <p:nvPr/>
        </p:nvCxnSpPr>
        <p:spPr>
          <a:xfrm>
            <a:off x="7448729" y="3131389"/>
            <a:ext cx="1000664" cy="0"/>
          </a:xfrm>
          <a:prstGeom prst="straightConnector1">
            <a:avLst/>
          </a:prstGeom>
          <a:ln w="3810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8847486" y="1967641"/>
            <a:ext cx="489098" cy="489098"/>
          </a:xfrm>
          <a:prstGeom prst="ellipse">
            <a:avLst/>
          </a:prstGeom>
          <a:solidFill>
            <a:schemeClr val="accent3">
              <a:lumMod val="75000"/>
            </a:schemeClr>
          </a:solidFill>
        </p:spPr>
        <p:txBody>
          <a:bodyPr wrap="square" rtlCol="0" anchor="ctr">
            <a:noAutofit/>
          </a:bodyPr>
          <a:lstStyle/>
          <a:p>
            <a:pPr algn="ctr"/>
            <a:r>
              <a:rPr lang="en-US" altLang="zh-CN" sz="2800" b="1" dirty="0">
                <a:solidFill>
                  <a:schemeClr val="bg1"/>
                </a:solidFill>
                <a:ea typeface="微软雅黑" panose="020B0503020204020204" pitchFamily="34" charset="-122"/>
                <a:cs typeface="Arial" panose="020B0604020202020204" pitchFamily="34" charset="0"/>
              </a:rPr>
              <a:t>3</a:t>
            </a:r>
            <a:endParaRPr lang="zh-CN" altLang="en-US" sz="2800" b="1" dirty="0">
              <a:solidFill>
                <a:schemeClr val="bg1"/>
              </a:solidFill>
              <a:ea typeface="微软雅黑" panose="020B0503020204020204" pitchFamily="34" charset="-122"/>
              <a:cs typeface="Arial" panose="020B0604020202020204" pitchFamily="34" charset="0"/>
            </a:endParaRPr>
          </a:p>
        </p:txBody>
      </p:sp>
      <p:sp>
        <p:nvSpPr>
          <p:cNvPr id="15" name="矩形 14"/>
          <p:cNvSpPr/>
          <p:nvPr/>
        </p:nvSpPr>
        <p:spPr>
          <a:xfrm>
            <a:off x="6433459" y="2456739"/>
            <a:ext cx="694614" cy="400110"/>
          </a:xfrm>
          <a:prstGeom prst="rect">
            <a:avLst/>
          </a:prstGeom>
        </p:spPr>
        <p:txBody>
          <a:bodyPr wrap="none">
            <a:spAutoFit/>
          </a:bodyPr>
          <a:lstStyle/>
          <a:p>
            <a:r>
              <a:rPr lang="en-US" altLang="zh-CN" sz="2000" b="1" dirty="0">
                <a:solidFill>
                  <a:schemeClr val="accent1">
                    <a:lumMod val="75000"/>
                  </a:schemeClr>
                </a:solidFill>
              </a:rPr>
              <a:t>RTS</a:t>
            </a:r>
            <a:endParaRPr lang="zh-CN" altLang="en-US" sz="2000" b="1" dirty="0">
              <a:solidFill>
                <a:schemeClr val="accent1">
                  <a:lumMod val="75000"/>
                </a:schemeClr>
              </a:solidFill>
            </a:endParaRPr>
          </a:p>
        </p:txBody>
      </p:sp>
      <p:cxnSp>
        <p:nvCxnSpPr>
          <p:cNvPr id="16" name="直接箭头连接符 15"/>
          <p:cNvCxnSpPr/>
          <p:nvPr/>
        </p:nvCxnSpPr>
        <p:spPr>
          <a:xfrm flipH="1">
            <a:off x="6196931" y="3131389"/>
            <a:ext cx="931142" cy="0"/>
          </a:xfrm>
          <a:prstGeom prst="straightConnector1">
            <a:avLst/>
          </a:prstGeom>
          <a:ln w="38100">
            <a:solidFill>
              <a:srgbClr val="C00000"/>
            </a:solidFill>
            <a:prstDash val="sysDot"/>
            <a:tailEnd type="triangle" w="lg" len="lg"/>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381008" y="3211712"/>
            <a:ext cx="694614" cy="400110"/>
          </a:xfrm>
          <a:prstGeom prst="rect">
            <a:avLst/>
          </a:prstGeom>
        </p:spPr>
        <p:txBody>
          <a:bodyPr wrap="none">
            <a:spAutoFit/>
          </a:bodyPr>
          <a:lstStyle/>
          <a:p>
            <a:r>
              <a:rPr lang="en-US" altLang="zh-CN" sz="2000" b="1" dirty="0">
                <a:solidFill>
                  <a:srgbClr val="C00000"/>
                </a:solidFill>
              </a:rPr>
              <a:t>CTS</a:t>
            </a:r>
            <a:endParaRPr lang="zh-CN" altLang="en-US" sz="2000" b="1" dirty="0">
              <a:solidFill>
                <a:srgbClr val="C00000"/>
              </a:solidFill>
            </a:endParaRPr>
          </a:p>
        </p:txBody>
      </p:sp>
      <p:sp>
        <p:nvSpPr>
          <p:cNvPr id="20" name="矩形 19"/>
          <p:cNvSpPr/>
          <p:nvPr/>
        </p:nvSpPr>
        <p:spPr>
          <a:xfrm>
            <a:off x="8765394" y="2496100"/>
            <a:ext cx="694614" cy="400110"/>
          </a:xfrm>
          <a:prstGeom prst="rect">
            <a:avLst/>
          </a:prstGeom>
        </p:spPr>
        <p:txBody>
          <a:bodyPr wrap="none">
            <a:spAutoFit/>
          </a:bodyPr>
          <a:lstStyle/>
          <a:p>
            <a:r>
              <a:rPr lang="en-US" altLang="zh-CN" sz="2000" b="1" dirty="0">
                <a:solidFill>
                  <a:schemeClr val="accent3">
                    <a:lumMod val="75000"/>
                  </a:schemeClr>
                </a:solidFill>
              </a:rPr>
              <a:t>RTS</a:t>
            </a:r>
            <a:endParaRPr lang="zh-CN" altLang="en-US" sz="2000" b="1" dirty="0">
              <a:solidFill>
                <a:schemeClr val="accent3">
                  <a:lumMod val="75000"/>
                </a:schemeClr>
              </a:solidFill>
            </a:endParaRPr>
          </a:p>
        </p:txBody>
      </p:sp>
      <p:sp>
        <p:nvSpPr>
          <p:cNvPr id="22" name="线形标注 2(带强调线) 21"/>
          <p:cNvSpPr/>
          <p:nvPr/>
        </p:nvSpPr>
        <p:spPr>
          <a:xfrm flipH="1">
            <a:off x="4050712" y="4729124"/>
            <a:ext cx="2376629" cy="1190726"/>
          </a:xfrm>
          <a:prstGeom prst="accentCallout2">
            <a:avLst>
              <a:gd name="adj1" fmla="val 48533"/>
              <a:gd name="adj2" fmla="val 685"/>
              <a:gd name="adj3" fmla="val 48153"/>
              <a:gd name="adj4" fmla="val -31335"/>
              <a:gd name="adj5" fmla="val -34132"/>
              <a:gd name="adj6" fmla="val -53159"/>
            </a:avLst>
          </a:prstGeom>
          <a:noFill/>
          <a:ln>
            <a:solidFill>
              <a:srgbClr val="333A44"/>
            </a:solidFill>
          </a:ln>
        </p:spPr>
        <p:txBody>
          <a:bodyPr wrap="square" rtlCol="0" anchor="ctr">
            <a:noAutofit/>
          </a:bodyPr>
          <a:lstStyle/>
          <a:p>
            <a:pPr algn="ctr"/>
            <a:r>
              <a:rPr lang="zh-CN" altLang="en-US" sz="2800" dirty="0"/>
              <a:t>节点覆盖范围</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676539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dirty="0"/>
              <a:t>暴露终端问题</a:t>
            </a:r>
          </a:p>
        </p:txBody>
      </p:sp>
      <p:pic>
        <p:nvPicPr>
          <p:cNvPr id="5" name="图片 4"/>
          <p:cNvPicPr>
            <a:picLocks noChangeAspect="1"/>
          </p:cNvPicPr>
          <p:nvPr/>
        </p:nvPicPr>
        <p:blipFill>
          <a:blip r:embed="rId3"/>
          <a:stretch>
            <a:fillRect/>
          </a:stretch>
        </p:blipFill>
        <p:spPr>
          <a:xfrm>
            <a:off x="1628756" y="3172185"/>
            <a:ext cx="4475970" cy="2057400"/>
          </a:xfrm>
          <a:prstGeom prst="rect">
            <a:avLst/>
          </a:prstGeom>
        </p:spPr>
      </p:pic>
      <p:sp>
        <p:nvSpPr>
          <p:cNvPr id="6" name="内容占位符 2"/>
          <p:cNvSpPr>
            <a:spLocks noGrp="1"/>
          </p:cNvSpPr>
          <p:nvPr>
            <p:ph idx="1"/>
          </p:nvPr>
        </p:nvSpPr>
        <p:spPr>
          <a:xfrm>
            <a:off x="838200" y="1306867"/>
            <a:ext cx="10515600" cy="1868595"/>
          </a:xfrm>
        </p:spPr>
        <p:txBody>
          <a:bodyPr/>
          <a:lstStyle/>
          <a:p>
            <a:pPr marL="0" lvl="2" indent="0">
              <a:buSzPct val="60000"/>
              <a:buNone/>
            </a:pPr>
            <a:r>
              <a:rPr lang="zh-CN" altLang="en-US" sz="2800" dirty="0"/>
              <a:t>在</a:t>
            </a:r>
            <a:r>
              <a:rPr lang="zh-CN" altLang="en-US" sz="2800" b="1" dirty="0">
                <a:solidFill>
                  <a:srgbClr val="C00000"/>
                </a:solidFill>
              </a:rPr>
              <a:t>发送节点</a:t>
            </a:r>
            <a:r>
              <a:rPr lang="zh-CN" altLang="en-US" sz="2800" dirty="0"/>
              <a:t>的覆盖范围内而在</a:t>
            </a:r>
            <a:r>
              <a:rPr lang="zh-CN" altLang="en-US" sz="2800" b="1" dirty="0">
                <a:solidFill>
                  <a:schemeClr val="accent1"/>
                </a:solidFill>
              </a:rPr>
              <a:t>接收节点</a:t>
            </a:r>
            <a:r>
              <a:rPr lang="zh-CN" altLang="en-US" sz="2800" dirty="0"/>
              <a:t>的覆盖范围外的节点</a:t>
            </a:r>
            <a:endParaRPr lang="en-US" altLang="zh-CN" sz="2800" dirty="0"/>
          </a:p>
        </p:txBody>
      </p:sp>
      <p:sp>
        <p:nvSpPr>
          <p:cNvPr id="7" name="线形标注 2(带强调线) 6"/>
          <p:cNvSpPr/>
          <p:nvPr/>
        </p:nvSpPr>
        <p:spPr>
          <a:xfrm>
            <a:off x="5449161" y="5402502"/>
            <a:ext cx="1876676" cy="958444"/>
          </a:xfrm>
          <a:prstGeom prst="accentCallout2">
            <a:avLst>
              <a:gd name="adj1" fmla="val 48533"/>
              <a:gd name="adj2" fmla="val 685"/>
              <a:gd name="adj3" fmla="val 48153"/>
              <a:gd name="adj4" fmla="val -31335"/>
              <a:gd name="adj5" fmla="val -79323"/>
              <a:gd name="adj6" fmla="val -59980"/>
            </a:avLst>
          </a:prstGeom>
          <a:noFill/>
          <a:ln>
            <a:solidFill>
              <a:schemeClr val="accent3">
                <a:lumMod val="75000"/>
              </a:schemeClr>
            </a:solidFill>
          </a:ln>
        </p:spPr>
        <p:txBody>
          <a:bodyPr wrap="square" rtlCol="0" anchor="ctr">
            <a:noAutofit/>
          </a:bodyPr>
          <a:lstStyle/>
          <a:p>
            <a:pPr marL="0" lvl="2" indent="-342900" algn="ctr">
              <a:buSzPct val="60000"/>
            </a:pPr>
            <a:r>
              <a:rPr lang="en-US" altLang="zh-CN" sz="2800" dirty="0"/>
              <a:t>C</a:t>
            </a:r>
            <a:r>
              <a:rPr lang="zh-CN" altLang="en-US" sz="2800" dirty="0"/>
              <a:t>为</a:t>
            </a:r>
            <a:r>
              <a:rPr lang="en-US" altLang="zh-CN" sz="2800" dirty="0"/>
              <a:t>AB</a:t>
            </a:r>
            <a:r>
              <a:rPr lang="zh-CN" altLang="en-US" sz="2800" dirty="0"/>
              <a:t>的暴露终端</a:t>
            </a:r>
            <a:endParaRPr lang="en-US" altLang="zh-CN" sz="2800" dirty="0"/>
          </a:p>
        </p:txBody>
      </p:sp>
      <p:sp>
        <p:nvSpPr>
          <p:cNvPr id="8" name="线形标注 2(带强调线) 7"/>
          <p:cNvSpPr/>
          <p:nvPr/>
        </p:nvSpPr>
        <p:spPr>
          <a:xfrm flipH="1">
            <a:off x="690418" y="2241164"/>
            <a:ext cx="1876676" cy="595183"/>
          </a:xfrm>
          <a:prstGeom prst="accentCallout2">
            <a:avLst>
              <a:gd name="adj1" fmla="val 48533"/>
              <a:gd name="adj2" fmla="val 685"/>
              <a:gd name="adj3" fmla="val 48153"/>
              <a:gd name="adj4" fmla="val -31335"/>
              <a:gd name="adj5" fmla="val 296115"/>
              <a:gd name="adj6" fmla="val -47312"/>
            </a:avLst>
          </a:prstGeom>
          <a:noFill/>
          <a:ln>
            <a:solidFill>
              <a:srgbClr val="C00000"/>
            </a:solidFill>
          </a:ln>
        </p:spPr>
        <p:txBody>
          <a:bodyPr wrap="square" rtlCol="0" anchor="ctr">
            <a:noAutofit/>
          </a:bodyPr>
          <a:lstStyle/>
          <a:p>
            <a:pPr marL="0" lvl="2" indent="-342900" algn="ctr">
              <a:buSzPct val="60000"/>
            </a:pPr>
            <a:r>
              <a:rPr lang="zh-CN" altLang="en-US" sz="2800" dirty="0"/>
              <a:t>发送节点</a:t>
            </a:r>
            <a:endParaRPr lang="en-US" altLang="zh-CN" sz="2800" dirty="0"/>
          </a:p>
        </p:txBody>
      </p:sp>
      <p:sp>
        <p:nvSpPr>
          <p:cNvPr id="9" name="线形标注 2(带强调线) 8"/>
          <p:cNvSpPr/>
          <p:nvPr/>
        </p:nvSpPr>
        <p:spPr>
          <a:xfrm flipH="1">
            <a:off x="291590" y="5765763"/>
            <a:ext cx="1876676" cy="595183"/>
          </a:xfrm>
          <a:prstGeom prst="accentCallout2">
            <a:avLst>
              <a:gd name="adj1" fmla="val 48533"/>
              <a:gd name="adj2" fmla="val 685"/>
              <a:gd name="adj3" fmla="val 42008"/>
              <a:gd name="adj4" fmla="val -6973"/>
              <a:gd name="adj5" fmla="val -180776"/>
              <a:gd name="adj6" fmla="val -25873"/>
            </a:avLst>
          </a:prstGeom>
          <a:noFill/>
          <a:ln>
            <a:solidFill>
              <a:schemeClr val="accent1">
                <a:lumMod val="75000"/>
              </a:schemeClr>
            </a:solidFill>
          </a:ln>
        </p:spPr>
        <p:txBody>
          <a:bodyPr wrap="square" rtlCol="0" anchor="ctr">
            <a:noAutofit/>
          </a:bodyPr>
          <a:lstStyle/>
          <a:p>
            <a:pPr marL="0" lvl="2" indent="-342900" algn="ctr">
              <a:buSzPct val="60000"/>
            </a:pPr>
            <a:r>
              <a:rPr lang="zh-CN" altLang="en-US" sz="2800" dirty="0"/>
              <a:t>接收节点</a:t>
            </a:r>
            <a:endParaRPr lang="en-US" altLang="zh-CN" sz="2800" dirty="0"/>
          </a:p>
        </p:txBody>
      </p:sp>
      <p:sp>
        <p:nvSpPr>
          <p:cNvPr id="2" name="矩形 1"/>
          <p:cNvSpPr/>
          <p:nvPr/>
        </p:nvSpPr>
        <p:spPr>
          <a:xfrm>
            <a:off x="7580528" y="2241164"/>
            <a:ext cx="4434688" cy="4327338"/>
          </a:xfrm>
          <a:prstGeom prst="rect">
            <a:avLst/>
          </a:prstGeom>
        </p:spPr>
        <p:txBody>
          <a:bodyPr wrap="square">
            <a:spAutoFit/>
          </a:bodyPr>
          <a:lstStyle/>
          <a:p>
            <a:pPr algn="ctr">
              <a:lnSpc>
                <a:spcPct val="120000"/>
              </a:lnSpc>
              <a:spcBef>
                <a:spcPts val="1200"/>
              </a:spcBef>
            </a:pPr>
            <a:r>
              <a:rPr lang="en-US" altLang="zh-CN" sz="2800" b="1" dirty="0">
                <a:latin typeface="+mn-ea"/>
              </a:rPr>
              <a:t>B</a:t>
            </a:r>
            <a:r>
              <a:rPr lang="zh-CN" altLang="en-US" sz="2800" b="1" dirty="0">
                <a:latin typeface="+mn-ea"/>
              </a:rPr>
              <a:t>向</a:t>
            </a:r>
            <a:r>
              <a:rPr lang="en-US" altLang="zh-CN" sz="2800" b="1" dirty="0">
                <a:latin typeface="+mn-ea"/>
              </a:rPr>
              <a:t>A</a:t>
            </a:r>
            <a:r>
              <a:rPr lang="zh-CN" altLang="en-US" sz="2800" b="1" dirty="0">
                <a:latin typeface="+mn-ea"/>
              </a:rPr>
              <a:t>发送数据</a:t>
            </a:r>
            <a:endParaRPr lang="en-US" altLang="zh-CN" sz="2800" b="1" dirty="0">
              <a:latin typeface="+mn-ea"/>
            </a:endParaRPr>
          </a:p>
          <a:p>
            <a:pPr>
              <a:lnSpc>
                <a:spcPct val="120000"/>
              </a:lnSpc>
              <a:spcBef>
                <a:spcPts val="1200"/>
              </a:spcBef>
            </a:pPr>
            <a:r>
              <a:rPr lang="en-US" altLang="zh-CN" sz="2800" dirty="0">
                <a:latin typeface="+mn-ea"/>
              </a:rPr>
              <a:t>1. C</a:t>
            </a:r>
            <a:r>
              <a:rPr lang="zh-CN" altLang="en-US" sz="2800" b="1" dirty="0">
                <a:latin typeface="+mn-ea"/>
              </a:rPr>
              <a:t>只听到</a:t>
            </a:r>
            <a:r>
              <a:rPr lang="en-US" altLang="zh-CN" sz="2800" dirty="0">
                <a:latin typeface="+mn-ea"/>
              </a:rPr>
              <a:t>RTS</a:t>
            </a:r>
            <a:r>
              <a:rPr lang="zh-CN" altLang="en-US" sz="2800" dirty="0">
                <a:latin typeface="+mn-ea"/>
              </a:rPr>
              <a:t>控制报文</a:t>
            </a:r>
            <a:endParaRPr lang="en-US" altLang="zh-CN" sz="2800" dirty="0">
              <a:latin typeface="+mn-ea"/>
            </a:endParaRPr>
          </a:p>
          <a:p>
            <a:pPr>
              <a:lnSpc>
                <a:spcPct val="120000"/>
              </a:lnSpc>
              <a:spcBef>
                <a:spcPts val="1200"/>
              </a:spcBef>
            </a:pPr>
            <a:r>
              <a:rPr lang="en-US" altLang="zh-CN" sz="2800" dirty="0">
                <a:latin typeface="+mn-ea"/>
              </a:rPr>
              <a:t>2. C</a:t>
            </a:r>
            <a:r>
              <a:rPr lang="zh-CN" altLang="en-US" sz="2800" dirty="0">
                <a:latin typeface="+mn-ea"/>
              </a:rPr>
              <a:t>向</a:t>
            </a:r>
            <a:r>
              <a:rPr lang="en-US" altLang="zh-CN" sz="2800" dirty="0">
                <a:latin typeface="+mn-ea"/>
              </a:rPr>
              <a:t>D</a:t>
            </a:r>
            <a:r>
              <a:rPr lang="zh-CN" altLang="en-US" sz="2800" dirty="0">
                <a:latin typeface="+mn-ea"/>
              </a:rPr>
              <a:t>发送</a:t>
            </a:r>
            <a:r>
              <a:rPr lang="en-US" altLang="zh-CN" sz="2800" dirty="0">
                <a:latin typeface="+mn-ea"/>
              </a:rPr>
              <a:t>RTS</a:t>
            </a:r>
            <a:r>
              <a:rPr lang="zh-CN" altLang="en-US" sz="2800" dirty="0">
                <a:latin typeface="+mn-ea"/>
              </a:rPr>
              <a:t>控制报文</a:t>
            </a:r>
            <a:endParaRPr lang="en-US" altLang="zh-CN" sz="2800" dirty="0">
              <a:latin typeface="+mn-ea"/>
            </a:endParaRPr>
          </a:p>
          <a:p>
            <a:pPr>
              <a:lnSpc>
                <a:spcPct val="120000"/>
              </a:lnSpc>
              <a:spcBef>
                <a:spcPts val="1200"/>
              </a:spcBef>
            </a:pPr>
            <a:r>
              <a:rPr lang="en-US" altLang="zh-CN" sz="2800" dirty="0">
                <a:latin typeface="+mn-ea"/>
              </a:rPr>
              <a:t>3. D</a:t>
            </a:r>
            <a:r>
              <a:rPr lang="zh-CN" altLang="en-US" sz="2800" dirty="0">
                <a:latin typeface="+mn-ea"/>
              </a:rPr>
              <a:t>发送</a:t>
            </a:r>
            <a:r>
              <a:rPr lang="en-US" altLang="zh-CN" sz="2800" dirty="0">
                <a:latin typeface="+mn-ea"/>
              </a:rPr>
              <a:t>CTS</a:t>
            </a:r>
            <a:r>
              <a:rPr lang="zh-CN" altLang="en-US" sz="2800" dirty="0">
                <a:latin typeface="+mn-ea"/>
              </a:rPr>
              <a:t>控制报文</a:t>
            </a:r>
            <a:endParaRPr lang="en-US" altLang="zh-CN" sz="2800" dirty="0">
              <a:latin typeface="+mn-ea"/>
            </a:endParaRPr>
          </a:p>
          <a:p>
            <a:pPr>
              <a:lnSpc>
                <a:spcPct val="120000"/>
              </a:lnSpc>
              <a:spcBef>
                <a:spcPts val="1200"/>
              </a:spcBef>
            </a:pPr>
            <a:r>
              <a:rPr lang="en-US" altLang="zh-CN" sz="2800" b="1" dirty="0">
                <a:latin typeface="+mn-ea"/>
              </a:rPr>
              <a:t>D</a:t>
            </a:r>
            <a:r>
              <a:rPr lang="zh-CN" altLang="en-US" sz="2800" b="1" dirty="0">
                <a:latin typeface="+mn-ea"/>
              </a:rPr>
              <a:t>的</a:t>
            </a:r>
            <a:r>
              <a:rPr lang="en-US" altLang="zh-CN" sz="2800" b="1" dirty="0">
                <a:latin typeface="+mn-ea"/>
              </a:rPr>
              <a:t>CTS</a:t>
            </a:r>
            <a:r>
              <a:rPr lang="zh-CN" altLang="en-US" sz="2800" dirty="0">
                <a:latin typeface="+mn-ea"/>
              </a:rPr>
              <a:t>会与</a:t>
            </a:r>
            <a:r>
              <a:rPr lang="en-US" altLang="zh-CN" sz="2800" b="1" dirty="0">
                <a:latin typeface="+mn-ea"/>
              </a:rPr>
              <a:t>B</a:t>
            </a:r>
            <a:r>
              <a:rPr lang="zh-CN" altLang="en-US" sz="2800" b="1" dirty="0">
                <a:latin typeface="+mn-ea"/>
              </a:rPr>
              <a:t>发送的数据</a:t>
            </a:r>
            <a:r>
              <a:rPr lang="zh-CN" altLang="en-US" sz="2800" dirty="0">
                <a:latin typeface="+mn-ea"/>
              </a:rPr>
              <a:t>报文冲突，</a:t>
            </a:r>
            <a:r>
              <a:rPr lang="en-US" altLang="zh-CN" sz="2800" dirty="0">
                <a:latin typeface="+mn-ea"/>
              </a:rPr>
              <a:t>C</a:t>
            </a:r>
            <a:r>
              <a:rPr lang="zh-CN" altLang="en-US" sz="2800" dirty="0">
                <a:latin typeface="+mn-ea"/>
              </a:rPr>
              <a:t>无法和</a:t>
            </a:r>
            <a:r>
              <a:rPr lang="en-US" altLang="zh-CN" sz="2800" dirty="0">
                <a:latin typeface="+mn-ea"/>
              </a:rPr>
              <a:t>D</a:t>
            </a:r>
            <a:r>
              <a:rPr lang="zh-CN" altLang="en-US" sz="2800" dirty="0">
                <a:latin typeface="+mn-ea"/>
              </a:rPr>
              <a:t>成功握手，它不能向</a:t>
            </a:r>
            <a:r>
              <a:rPr lang="en-US" altLang="zh-CN" sz="2800" dirty="0">
                <a:latin typeface="+mn-ea"/>
              </a:rPr>
              <a:t>D</a:t>
            </a:r>
            <a:r>
              <a:rPr lang="zh-CN" altLang="en-US" sz="2800" dirty="0">
                <a:latin typeface="+mn-ea"/>
              </a:rPr>
              <a:t>发送报文</a:t>
            </a:r>
          </a:p>
        </p:txBody>
      </p:sp>
      <p:cxnSp>
        <p:nvCxnSpPr>
          <p:cNvPr id="4" name="直接连接符 3"/>
          <p:cNvCxnSpPr/>
          <p:nvPr/>
        </p:nvCxnSpPr>
        <p:spPr>
          <a:xfrm>
            <a:off x="7580528" y="4882896"/>
            <a:ext cx="416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580528" y="6513638"/>
            <a:ext cx="416036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567094" y="5990418"/>
            <a:ext cx="2339102" cy="523220"/>
          </a:xfrm>
          <a:prstGeom prst="rect">
            <a:avLst/>
          </a:prstGeom>
        </p:spPr>
        <p:txBody>
          <a:bodyPr wrap="none">
            <a:spAutoFit/>
          </a:bodyPr>
          <a:lstStyle/>
          <a:p>
            <a:r>
              <a:rPr lang="zh-CN" altLang="en-US" sz="2800" b="1" dirty="0"/>
              <a:t>暴露</a:t>
            </a:r>
            <a:r>
              <a:rPr lang="zh-CN" altLang="en-US" sz="2800" b="1" dirty="0">
                <a:solidFill>
                  <a:srgbClr val="C00000"/>
                </a:solidFill>
              </a:rPr>
              <a:t>发送</a:t>
            </a:r>
            <a:r>
              <a:rPr lang="zh-CN" altLang="en-US" sz="2800" b="1" dirty="0"/>
              <a:t>终端</a:t>
            </a:r>
          </a:p>
        </p:txBody>
      </p:sp>
    </p:spTree>
    <p:extLst>
      <p:ext uri="{BB962C8B-B14F-4D97-AF65-F5344CB8AC3E}">
        <p14:creationId xmlns:p14="http://schemas.microsoft.com/office/powerpoint/2010/main" val="35187132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zh-CN" altLang="en-US" dirty="0"/>
              <a:t>暴露终端问题</a:t>
            </a:r>
          </a:p>
        </p:txBody>
      </p:sp>
      <p:sp>
        <p:nvSpPr>
          <p:cNvPr id="2" name="矩形 1"/>
          <p:cNvSpPr/>
          <p:nvPr/>
        </p:nvSpPr>
        <p:spPr>
          <a:xfrm>
            <a:off x="7646510" y="1667680"/>
            <a:ext cx="4434688" cy="4404283"/>
          </a:xfrm>
          <a:prstGeom prst="rect">
            <a:avLst/>
          </a:prstGeom>
        </p:spPr>
        <p:txBody>
          <a:bodyPr wrap="square">
            <a:spAutoFit/>
          </a:bodyPr>
          <a:lstStyle/>
          <a:p>
            <a:pPr algn="ctr">
              <a:lnSpc>
                <a:spcPct val="120000"/>
              </a:lnSpc>
              <a:spcBef>
                <a:spcPts val="1200"/>
              </a:spcBef>
            </a:pPr>
            <a:r>
              <a:rPr lang="zh-CN" altLang="en-US" sz="2800" b="1" dirty="0">
                <a:solidFill>
                  <a:schemeClr val="accent1"/>
                </a:solidFill>
                <a:latin typeface="+mn-ea"/>
              </a:rPr>
              <a:t>在单信道下</a:t>
            </a:r>
            <a:endParaRPr lang="en-US" altLang="zh-CN" sz="2800" b="1" dirty="0">
              <a:solidFill>
                <a:schemeClr val="accent1"/>
              </a:solidFill>
              <a:latin typeface="+mn-ea"/>
            </a:endParaRPr>
          </a:p>
          <a:p>
            <a:pPr algn="ctr">
              <a:lnSpc>
                <a:spcPct val="120000"/>
              </a:lnSpc>
              <a:spcBef>
                <a:spcPts val="1200"/>
              </a:spcBef>
            </a:pPr>
            <a:r>
              <a:rPr lang="en-US" altLang="zh-CN" sz="2800" b="1" dirty="0">
                <a:latin typeface="+mn-ea"/>
              </a:rPr>
              <a:t>D</a:t>
            </a:r>
            <a:r>
              <a:rPr lang="zh-CN" altLang="en-US" sz="2800" b="1" dirty="0">
                <a:latin typeface="+mn-ea"/>
              </a:rPr>
              <a:t>要向</a:t>
            </a:r>
            <a:r>
              <a:rPr lang="en-US" altLang="zh-CN" sz="2800" b="1" dirty="0">
                <a:latin typeface="+mn-ea"/>
              </a:rPr>
              <a:t>C</a:t>
            </a:r>
            <a:r>
              <a:rPr lang="zh-CN" altLang="en-US" sz="2800" b="1" dirty="0">
                <a:latin typeface="+mn-ea"/>
              </a:rPr>
              <a:t>发送数据</a:t>
            </a:r>
            <a:endParaRPr lang="en-US" altLang="zh-CN" sz="2800" b="1" dirty="0">
              <a:latin typeface="+mn-ea"/>
            </a:endParaRPr>
          </a:p>
          <a:p>
            <a:pPr marL="514350" indent="-514350">
              <a:lnSpc>
                <a:spcPct val="120000"/>
              </a:lnSpc>
              <a:spcBef>
                <a:spcPts val="1800"/>
              </a:spcBef>
              <a:buAutoNum type="arabicPeriod"/>
            </a:pPr>
            <a:r>
              <a:rPr lang="en-US" altLang="zh-CN" sz="2800" dirty="0">
                <a:latin typeface="+mn-ea"/>
              </a:rPr>
              <a:t>D</a:t>
            </a:r>
            <a:r>
              <a:rPr lang="zh-CN" altLang="en-US" sz="2800" dirty="0">
                <a:latin typeface="+mn-ea"/>
              </a:rPr>
              <a:t>的</a:t>
            </a:r>
            <a:r>
              <a:rPr lang="en-US" altLang="zh-CN" sz="2800" b="1" dirty="0">
                <a:latin typeface="+mn-ea"/>
              </a:rPr>
              <a:t>RTS</a:t>
            </a:r>
            <a:r>
              <a:rPr lang="zh-CN" altLang="en-US" sz="2800" b="1" dirty="0">
                <a:latin typeface="+mn-ea"/>
              </a:rPr>
              <a:t>报文</a:t>
            </a:r>
            <a:r>
              <a:rPr lang="zh-CN" altLang="en-US" sz="2800" dirty="0">
                <a:latin typeface="+mn-ea"/>
              </a:rPr>
              <a:t>会与</a:t>
            </a:r>
            <a:r>
              <a:rPr lang="en-US" altLang="zh-CN" sz="2800" dirty="0">
                <a:latin typeface="+mn-ea"/>
              </a:rPr>
              <a:t>B</a:t>
            </a:r>
            <a:r>
              <a:rPr lang="zh-CN" altLang="en-US" sz="2800" dirty="0">
                <a:latin typeface="+mn-ea"/>
              </a:rPr>
              <a:t>发送的</a:t>
            </a:r>
            <a:r>
              <a:rPr lang="zh-CN" altLang="en-US" sz="2800" b="1" dirty="0">
                <a:latin typeface="+mn-ea"/>
              </a:rPr>
              <a:t>数据报文</a:t>
            </a:r>
            <a:r>
              <a:rPr lang="zh-CN" altLang="en-US" sz="2800" dirty="0">
                <a:latin typeface="+mn-ea"/>
              </a:rPr>
              <a:t>在</a:t>
            </a:r>
            <a:r>
              <a:rPr lang="en-US" altLang="zh-CN" sz="2800" dirty="0">
                <a:latin typeface="+mn-ea"/>
              </a:rPr>
              <a:t>C</a:t>
            </a:r>
            <a:r>
              <a:rPr lang="zh-CN" altLang="en-US" sz="2800" dirty="0">
                <a:latin typeface="+mn-ea"/>
              </a:rPr>
              <a:t>处冲突</a:t>
            </a:r>
            <a:endParaRPr lang="en-US" altLang="zh-CN" sz="2800" dirty="0">
              <a:latin typeface="+mn-ea"/>
            </a:endParaRPr>
          </a:p>
          <a:p>
            <a:pPr marL="514350" indent="-514350">
              <a:lnSpc>
                <a:spcPct val="120000"/>
              </a:lnSpc>
              <a:spcBef>
                <a:spcPts val="1200"/>
              </a:spcBef>
              <a:buAutoNum type="arabicPeriod"/>
            </a:pPr>
            <a:r>
              <a:rPr lang="en-US" altLang="zh-CN" sz="2800" dirty="0">
                <a:latin typeface="+mn-ea"/>
              </a:rPr>
              <a:t>C</a:t>
            </a:r>
            <a:r>
              <a:rPr lang="zh-CN" altLang="en-US" sz="2800" dirty="0">
                <a:latin typeface="+mn-ea"/>
              </a:rPr>
              <a:t>收不到来自</a:t>
            </a:r>
            <a:r>
              <a:rPr lang="en-US" altLang="zh-CN" sz="2800" dirty="0">
                <a:latin typeface="+mn-ea"/>
              </a:rPr>
              <a:t>D</a:t>
            </a:r>
            <a:r>
              <a:rPr lang="zh-CN" altLang="en-US" sz="2800" dirty="0">
                <a:latin typeface="+mn-ea"/>
              </a:rPr>
              <a:t>的</a:t>
            </a:r>
            <a:r>
              <a:rPr lang="en-US" altLang="zh-CN" sz="2800" dirty="0">
                <a:latin typeface="+mn-ea"/>
              </a:rPr>
              <a:t>RTS</a:t>
            </a:r>
          </a:p>
          <a:p>
            <a:pPr marL="514350" indent="-514350">
              <a:lnSpc>
                <a:spcPct val="120000"/>
              </a:lnSpc>
              <a:spcBef>
                <a:spcPts val="1200"/>
              </a:spcBef>
              <a:buAutoNum type="arabicPeriod"/>
            </a:pPr>
            <a:r>
              <a:rPr lang="en-US" altLang="zh-CN" sz="2800" dirty="0">
                <a:latin typeface="+mn-ea"/>
              </a:rPr>
              <a:t>D</a:t>
            </a:r>
            <a:r>
              <a:rPr lang="zh-CN" altLang="en-US" sz="2800" dirty="0">
                <a:latin typeface="+mn-ea"/>
              </a:rPr>
              <a:t>也就收不到</a:t>
            </a:r>
            <a:r>
              <a:rPr lang="en-US" altLang="zh-CN" sz="2800" dirty="0">
                <a:latin typeface="+mn-ea"/>
              </a:rPr>
              <a:t>C</a:t>
            </a:r>
            <a:r>
              <a:rPr lang="zh-CN" altLang="en-US" sz="2800" dirty="0">
                <a:latin typeface="+mn-ea"/>
              </a:rPr>
              <a:t>回应的</a:t>
            </a:r>
            <a:r>
              <a:rPr lang="en-US" altLang="zh-CN" sz="2800" dirty="0">
                <a:latin typeface="+mn-ea"/>
              </a:rPr>
              <a:t>CTS</a:t>
            </a:r>
            <a:r>
              <a:rPr lang="zh-CN" altLang="en-US" sz="2800" dirty="0">
                <a:latin typeface="+mn-ea"/>
              </a:rPr>
              <a:t>报文</a:t>
            </a:r>
            <a:endParaRPr lang="en-US" altLang="zh-CN" sz="2800" dirty="0">
              <a:latin typeface="+mn-ea"/>
            </a:endParaRPr>
          </a:p>
        </p:txBody>
      </p:sp>
      <p:cxnSp>
        <p:nvCxnSpPr>
          <p:cNvPr id="4" name="直接连接符 3"/>
          <p:cNvCxnSpPr/>
          <p:nvPr/>
        </p:nvCxnSpPr>
        <p:spPr>
          <a:xfrm>
            <a:off x="7646510" y="3036265"/>
            <a:ext cx="416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646510" y="6065062"/>
            <a:ext cx="416036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91590" y="1644006"/>
            <a:ext cx="7034247" cy="4272474"/>
            <a:chOff x="291590" y="2241164"/>
            <a:chExt cx="7034247" cy="4272474"/>
          </a:xfrm>
        </p:grpSpPr>
        <p:sp>
          <p:nvSpPr>
            <p:cNvPr id="10" name="矩形 9"/>
            <p:cNvSpPr/>
            <p:nvPr/>
          </p:nvSpPr>
          <p:spPr>
            <a:xfrm>
              <a:off x="2567094" y="5990418"/>
              <a:ext cx="2339102" cy="523220"/>
            </a:xfrm>
            <a:prstGeom prst="rect">
              <a:avLst/>
            </a:prstGeom>
          </p:spPr>
          <p:txBody>
            <a:bodyPr wrap="none">
              <a:spAutoFit/>
            </a:bodyPr>
            <a:lstStyle/>
            <a:p>
              <a:r>
                <a:rPr lang="zh-CN" altLang="en-US" sz="2800" b="1" dirty="0"/>
                <a:t>暴露</a:t>
              </a:r>
              <a:r>
                <a:rPr lang="zh-CN" altLang="en-US" sz="2800" b="1" dirty="0">
                  <a:solidFill>
                    <a:srgbClr val="C00000"/>
                  </a:solidFill>
                </a:rPr>
                <a:t>接收</a:t>
              </a:r>
              <a:r>
                <a:rPr lang="zh-CN" altLang="en-US" sz="2800" b="1" dirty="0"/>
                <a:t>终端</a:t>
              </a:r>
            </a:p>
          </p:txBody>
        </p:sp>
        <p:grpSp>
          <p:nvGrpSpPr>
            <p:cNvPr id="17" name="组合 16"/>
            <p:cNvGrpSpPr/>
            <p:nvPr/>
          </p:nvGrpSpPr>
          <p:grpSpPr>
            <a:xfrm>
              <a:off x="1471468" y="2994022"/>
              <a:ext cx="4476750" cy="2057400"/>
              <a:chOff x="1471468" y="2994022"/>
              <a:chExt cx="4476750" cy="2057400"/>
            </a:xfrm>
          </p:grpSpPr>
          <p:pic>
            <p:nvPicPr>
              <p:cNvPr id="12" name="图片 11"/>
              <p:cNvPicPr>
                <a:picLocks noChangeAspect="1"/>
              </p:cNvPicPr>
              <p:nvPr/>
            </p:nvPicPr>
            <p:blipFill>
              <a:blip r:embed="rId3"/>
              <a:stretch>
                <a:fillRect/>
              </a:stretch>
            </p:blipFill>
            <p:spPr>
              <a:xfrm>
                <a:off x="1471468" y="2994022"/>
                <a:ext cx="4476750" cy="2057400"/>
              </a:xfrm>
              <a:prstGeom prst="rect">
                <a:avLst/>
              </a:prstGeom>
            </p:spPr>
          </p:pic>
          <p:cxnSp>
            <p:nvCxnSpPr>
              <p:cNvPr id="14" name="直接箭头连接符 13"/>
              <p:cNvCxnSpPr/>
              <p:nvPr/>
            </p:nvCxnSpPr>
            <p:spPr>
              <a:xfrm>
                <a:off x="4211782" y="4007593"/>
                <a:ext cx="602673" cy="0"/>
              </a:xfrm>
              <a:prstGeom prst="straightConnector1">
                <a:avLst/>
              </a:prstGeom>
              <a:ln w="4445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cxnSp>
        </p:grpSp>
        <p:sp>
          <p:nvSpPr>
            <p:cNvPr id="8" name="线形标注 2(带强调线) 7"/>
            <p:cNvSpPr/>
            <p:nvPr/>
          </p:nvSpPr>
          <p:spPr>
            <a:xfrm flipH="1">
              <a:off x="690418" y="2241164"/>
              <a:ext cx="1876676" cy="595183"/>
            </a:xfrm>
            <a:prstGeom prst="accentCallout2">
              <a:avLst>
                <a:gd name="adj1" fmla="val 48533"/>
                <a:gd name="adj2" fmla="val 685"/>
                <a:gd name="adj3" fmla="val 48153"/>
                <a:gd name="adj4" fmla="val -31335"/>
                <a:gd name="adj5" fmla="val 296115"/>
                <a:gd name="adj6" fmla="val -47312"/>
              </a:avLst>
            </a:prstGeom>
            <a:noFill/>
            <a:ln>
              <a:solidFill>
                <a:srgbClr val="C00000"/>
              </a:solidFill>
            </a:ln>
          </p:spPr>
          <p:txBody>
            <a:bodyPr wrap="square" rtlCol="0" anchor="ctr">
              <a:noAutofit/>
            </a:bodyPr>
            <a:lstStyle/>
            <a:p>
              <a:pPr marL="0" lvl="2" indent="-342900" algn="ctr">
                <a:buSzPct val="60000"/>
              </a:pPr>
              <a:r>
                <a:rPr lang="zh-CN" altLang="en-US" sz="2800" dirty="0"/>
                <a:t>发送节点</a:t>
              </a:r>
              <a:endParaRPr lang="en-US" altLang="zh-CN" sz="2800" dirty="0"/>
            </a:p>
          </p:txBody>
        </p:sp>
        <p:sp>
          <p:nvSpPr>
            <p:cNvPr id="9" name="线形标注 2(带强调线) 8"/>
            <p:cNvSpPr/>
            <p:nvPr/>
          </p:nvSpPr>
          <p:spPr>
            <a:xfrm flipH="1">
              <a:off x="291590" y="5765763"/>
              <a:ext cx="1876676" cy="595183"/>
            </a:xfrm>
            <a:prstGeom prst="accentCallout2">
              <a:avLst>
                <a:gd name="adj1" fmla="val 48533"/>
                <a:gd name="adj2" fmla="val 685"/>
                <a:gd name="adj3" fmla="val 42008"/>
                <a:gd name="adj4" fmla="val -6973"/>
                <a:gd name="adj5" fmla="val -180776"/>
                <a:gd name="adj6" fmla="val -25873"/>
              </a:avLst>
            </a:prstGeom>
            <a:noFill/>
            <a:ln>
              <a:solidFill>
                <a:schemeClr val="accent1">
                  <a:lumMod val="75000"/>
                </a:schemeClr>
              </a:solidFill>
            </a:ln>
          </p:spPr>
          <p:txBody>
            <a:bodyPr wrap="square" rtlCol="0" anchor="ctr">
              <a:noAutofit/>
            </a:bodyPr>
            <a:lstStyle/>
            <a:p>
              <a:pPr marL="0" lvl="2" indent="-342900" algn="ctr">
                <a:buSzPct val="60000"/>
              </a:pPr>
              <a:r>
                <a:rPr lang="zh-CN" altLang="en-US" sz="2800" dirty="0"/>
                <a:t>接收节点</a:t>
              </a:r>
              <a:endParaRPr lang="en-US" altLang="zh-CN" sz="2800" dirty="0"/>
            </a:p>
          </p:txBody>
        </p:sp>
        <p:sp>
          <p:nvSpPr>
            <p:cNvPr id="7" name="线形标注 2(带强调线) 6"/>
            <p:cNvSpPr/>
            <p:nvPr/>
          </p:nvSpPr>
          <p:spPr>
            <a:xfrm>
              <a:off x="5449161" y="5402502"/>
              <a:ext cx="1876676" cy="958444"/>
            </a:xfrm>
            <a:prstGeom prst="accentCallout2">
              <a:avLst>
                <a:gd name="adj1" fmla="val 48533"/>
                <a:gd name="adj2" fmla="val 685"/>
                <a:gd name="adj3" fmla="val 48153"/>
                <a:gd name="adj4" fmla="val -31335"/>
                <a:gd name="adj5" fmla="val -79323"/>
                <a:gd name="adj6" fmla="val -59980"/>
              </a:avLst>
            </a:prstGeom>
            <a:noFill/>
            <a:ln>
              <a:solidFill>
                <a:schemeClr val="accent3">
                  <a:lumMod val="75000"/>
                </a:schemeClr>
              </a:solidFill>
            </a:ln>
          </p:spPr>
          <p:txBody>
            <a:bodyPr wrap="square" rtlCol="0" anchor="ctr">
              <a:noAutofit/>
            </a:bodyPr>
            <a:lstStyle/>
            <a:p>
              <a:pPr marL="0" lvl="2" indent="-342900" algn="ctr">
                <a:buSzPct val="60000"/>
              </a:pPr>
              <a:r>
                <a:rPr lang="en-US" altLang="zh-CN" sz="2800" dirty="0"/>
                <a:t>C</a:t>
              </a:r>
              <a:r>
                <a:rPr lang="zh-CN" altLang="en-US" sz="2800" dirty="0"/>
                <a:t>为</a:t>
              </a:r>
              <a:r>
                <a:rPr lang="en-US" altLang="zh-CN" sz="2800" dirty="0"/>
                <a:t>AB</a:t>
              </a:r>
              <a:r>
                <a:rPr lang="zh-CN" altLang="en-US" sz="2800" dirty="0"/>
                <a:t>的暴露终端</a:t>
              </a:r>
              <a:endParaRPr lang="en-US" altLang="zh-CN" sz="2800" dirty="0"/>
            </a:p>
          </p:txBody>
        </p:sp>
      </p:grpSp>
    </p:spTree>
    <p:extLst>
      <p:ext uri="{BB962C8B-B14F-4D97-AF65-F5344CB8AC3E}">
        <p14:creationId xmlns:p14="http://schemas.microsoft.com/office/powerpoint/2010/main" val="647359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sz="3200" dirty="0">
                <a:latin typeface="微软雅黑" panose="020B0503020204020204" pitchFamily="34" charset="-122"/>
                <a:ea typeface="微软雅黑" panose="020B0503020204020204" pitchFamily="34" charset="-122"/>
                <a:cs typeface="+mj-cs"/>
              </a:rPr>
              <a:t>原因及影响</a:t>
            </a:r>
          </a:p>
        </p:txBody>
      </p:sp>
      <p:sp>
        <p:nvSpPr>
          <p:cNvPr id="3" name="内容占位符 2"/>
          <p:cNvSpPr>
            <a:spLocks noGrp="1"/>
          </p:cNvSpPr>
          <p:nvPr>
            <p:ph idx="1"/>
          </p:nvPr>
        </p:nvSpPr>
        <p:spPr>
          <a:xfrm>
            <a:off x="3083299" y="1031551"/>
            <a:ext cx="6830214" cy="2308324"/>
          </a:xfrm>
          <a:noFill/>
          <a:ln>
            <a:solidFill>
              <a:schemeClr val="tx1"/>
            </a:solidFill>
          </a:ln>
        </p:spPr>
        <p:txBody>
          <a:bodyPr>
            <a:normAutofit/>
          </a:bodyPr>
          <a:lstStyle/>
          <a:p>
            <a:pPr marL="0" lvl="1" indent="0" eaLnBrk="1" hangingPunct="1">
              <a:lnSpc>
                <a:spcPct val="120000"/>
              </a:lnSpc>
              <a:spcBef>
                <a:spcPts val="1200"/>
              </a:spcBef>
              <a:buClr>
                <a:schemeClr val="accent1"/>
              </a:buClr>
              <a:buNone/>
            </a:pPr>
            <a:r>
              <a:rPr lang="zh-CN" altLang="en-US" sz="2800" dirty="0"/>
              <a:t>发射台的频率和</a:t>
            </a:r>
            <a:r>
              <a:rPr lang="zh-CN" altLang="en-US" sz="2800" b="1" dirty="0"/>
              <a:t>发射半径</a:t>
            </a:r>
            <a:r>
              <a:rPr lang="zh-CN" altLang="en-US" sz="2800" dirty="0"/>
              <a:t>都比较低</a:t>
            </a:r>
          </a:p>
          <a:p>
            <a:pPr marL="0" lvl="1" indent="0" eaLnBrk="1" hangingPunct="1">
              <a:lnSpc>
                <a:spcPct val="120000"/>
              </a:lnSpc>
              <a:spcBef>
                <a:spcPts val="1200"/>
              </a:spcBef>
              <a:buClr>
                <a:schemeClr val="accent1"/>
              </a:buClr>
              <a:buNone/>
            </a:pPr>
            <a:r>
              <a:rPr lang="zh-CN" altLang="en-US" sz="2800" b="1" dirty="0"/>
              <a:t>信号</a:t>
            </a:r>
            <a:r>
              <a:rPr lang="zh-CN" altLang="en-US" sz="2800" dirty="0"/>
              <a:t>易受噪声、信道衰落和障碍物影响</a:t>
            </a:r>
          </a:p>
          <a:p>
            <a:pPr marL="0" indent="0" eaLnBrk="1" hangingPunct="1">
              <a:lnSpc>
                <a:spcPct val="120000"/>
              </a:lnSpc>
              <a:spcBef>
                <a:spcPts val="1200"/>
              </a:spcBef>
              <a:buNone/>
            </a:pPr>
            <a:r>
              <a:rPr lang="zh-CN" altLang="en-US" dirty="0"/>
              <a:t>移动节点的</a:t>
            </a:r>
            <a:r>
              <a:rPr lang="zh-CN" altLang="en-US" b="1" dirty="0"/>
              <a:t>通信距离</a:t>
            </a:r>
            <a:r>
              <a:rPr lang="zh-CN" altLang="en-US" dirty="0"/>
              <a:t>受到限制</a:t>
            </a:r>
          </a:p>
          <a:p>
            <a:pPr>
              <a:lnSpc>
                <a:spcPct val="120000"/>
              </a:lnSpc>
              <a:spcBef>
                <a:spcPts val="1200"/>
              </a:spcBef>
            </a:pPr>
            <a:endParaRPr lang="zh-CN" altLang="en-US" dirty="0"/>
          </a:p>
        </p:txBody>
      </p:sp>
      <p:sp>
        <p:nvSpPr>
          <p:cNvPr id="5" name="矩形 4"/>
          <p:cNvSpPr/>
          <p:nvPr/>
        </p:nvSpPr>
        <p:spPr>
          <a:xfrm>
            <a:off x="2089901" y="3450710"/>
            <a:ext cx="6626081" cy="3139321"/>
          </a:xfrm>
          <a:prstGeom prst="rect">
            <a:avLst/>
          </a:prstGeom>
          <a:noFill/>
          <a:ln>
            <a:solidFill>
              <a:schemeClr val="tx1"/>
            </a:solidFill>
          </a:ln>
        </p:spPr>
        <p:txBody>
          <a:bodyPr wrap="square">
            <a:spAutoFit/>
          </a:bodyPr>
          <a:lstStyle/>
          <a:p>
            <a:pPr marL="0" lvl="2">
              <a:lnSpc>
                <a:spcPct val="12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造成网络</a:t>
            </a:r>
            <a:r>
              <a:rPr lang="zh-CN" altLang="en-US" sz="2800" b="1" dirty="0">
                <a:latin typeface="Arial" panose="020B0604020202020204" pitchFamily="34" charset="0"/>
                <a:ea typeface="微软雅黑" panose="020B0503020204020204" pitchFamily="34" charset="-122"/>
                <a:cs typeface="Arial" panose="020B0604020202020204" pitchFamily="34" charset="0"/>
              </a:rPr>
              <a:t>时隙资源</a:t>
            </a:r>
            <a:r>
              <a:rPr lang="zh-CN" altLang="en-US" sz="2800" dirty="0">
                <a:latin typeface="Arial" panose="020B0604020202020204" pitchFamily="34" charset="0"/>
                <a:ea typeface="微软雅黑" panose="020B0503020204020204" pitchFamily="34" charset="-122"/>
                <a:cs typeface="Arial" panose="020B0604020202020204" pitchFamily="34" charset="0"/>
              </a:rPr>
              <a:t>的无序争用和浪费</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marL="0" lvl="2">
              <a:lnSpc>
                <a:spcPct val="12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增加</a:t>
            </a:r>
            <a:r>
              <a:rPr lang="zh-CN" altLang="en-US" sz="2800" b="1" dirty="0">
                <a:latin typeface="Arial" panose="020B0604020202020204" pitchFamily="34" charset="0"/>
                <a:ea typeface="微软雅黑" panose="020B0503020204020204" pitchFamily="34" charset="-122"/>
                <a:cs typeface="Arial" panose="020B0604020202020204" pitchFamily="34" charset="0"/>
              </a:rPr>
              <a:t>数据碰撞</a:t>
            </a:r>
            <a:r>
              <a:rPr lang="zh-CN" altLang="en-US" sz="2800" dirty="0">
                <a:latin typeface="Arial" panose="020B0604020202020204" pitchFamily="34" charset="0"/>
                <a:ea typeface="微软雅黑" panose="020B0503020204020204" pitchFamily="34" charset="-122"/>
                <a:cs typeface="Arial" panose="020B0604020202020204" pitchFamily="34" charset="0"/>
              </a:rPr>
              <a:t>的概率，影响网络的吞吐量、容量和数据的传输延迟</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marL="0" lvl="2">
              <a:lnSpc>
                <a:spcPct val="120000"/>
              </a:lnSpc>
              <a:spcBef>
                <a:spcPts val="12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隐藏终端</a:t>
            </a:r>
            <a:r>
              <a:rPr lang="zh-CN" altLang="en-US" sz="2800" dirty="0">
                <a:latin typeface="Arial" panose="020B0604020202020204" pitchFamily="34" charset="0"/>
                <a:ea typeface="微软雅黑" panose="020B0503020204020204" pitchFamily="34" charset="-122"/>
                <a:cs typeface="Arial" panose="020B0604020202020204" pitchFamily="34" charset="0"/>
              </a:rPr>
              <a:t>使接收端无法正确接收数据</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marL="0" lvl="2">
              <a:lnSpc>
                <a:spcPct val="120000"/>
              </a:lnSpc>
              <a:spcBef>
                <a:spcPts val="12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暴露终端</a:t>
            </a:r>
            <a:r>
              <a:rPr lang="zh-CN" altLang="en-US" sz="2800" dirty="0">
                <a:latin typeface="Arial" panose="020B0604020202020204" pitchFamily="34" charset="0"/>
                <a:ea typeface="微软雅黑" panose="020B0503020204020204" pitchFamily="34" charset="-122"/>
                <a:cs typeface="Arial" panose="020B0604020202020204" pitchFamily="34" charset="0"/>
              </a:rPr>
              <a:t>降低了信道的利用率</a:t>
            </a:r>
          </a:p>
        </p:txBody>
      </p:sp>
      <p:sp>
        <p:nvSpPr>
          <p:cNvPr id="6" name="矩形 5"/>
          <p:cNvSpPr/>
          <p:nvPr/>
        </p:nvSpPr>
        <p:spPr>
          <a:xfrm>
            <a:off x="2040235" y="1031551"/>
            <a:ext cx="897518" cy="2308324"/>
          </a:xfrm>
          <a:prstGeom prst="rect">
            <a:avLst/>
          </a:prstGeom>
          <a:solidFill>
            <a:schemeClr val="accent1"/>
          </a:solidFill>
        </p:spPr>
        <p:txBody>
          <a:bodyPr wrap="square">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原</a:t>
            </a:r>
            <a:endParaRPr lang="en-US" altLang="zh-CN" sz="4800" b="1" dirty="0">
              <a:solidFill>
                <a:schemeClr val="bg1"/>
              </a:solidFill>
              <a:latin typeface="微软雅黑" panose="020B0503020204020204" pitchFamily="34" charset="-122"/>
              <a:ea typeface="微软雅黑" panose="020B0503020204020204" pitchFamily="34" charset="-122"/>
            </a:endParaRPr>
          </a:p>
          <a:p>
            <a:endParaRPr lang="en-US" altLang="zh-CN" sz="4800" b="1" dirty="0">
              <a:solidFill>
                <a:schemeClr val="bg1"/>
              </a:solidFill>
              <a:latin typeface="微软雅黑" panose="020B0503020204020204" pitchFamily="34" charset="-122"/>
              <a:ea typeface="微软雅黑" panose="020B0503020204020204" pitchFamily="34" charset="-122"/>
            </a:endParaRPr>
          </a:p>
          <a:p>
            <a:r>
              <a:rPr lang="zh-CN" altLang="en-US" sz="4800" b="1" dirty="0">
                <a:solidFill>
                  <a:schemeClr val="bg1"/>
                </a:solidFill>
                <a:latin typeface="微软雅黑" panose="020B0503020204020204" pitchFamily="34" charset="-122"/>
                <a:ea typeface="微软雅黑" panose="020B0503020204020204" pitchFamily="34" charset="-122"/>
              </a:rPr>
              <a:t>因</a:t>
            </a:r>
            <a:endParaRPr lang="zh-CN" altLang="en-US" sz="4800" b="1" dirty="0">
              <a:solidFill>
                <a:schemeClr val="bg1"/>
              </a:solidFill>
            </a:endParaRPr>
          </a:p>
        </p:txBody>
      </p:sp>
      <p:sp>
        <p:nvSpPr>
          <p:cNvPr id="7" name="矩形 6"/>
          <p:cNvSpPr/>
          <p:nvPr/>
        </p:nvSpPr>
        <p:spPr>
          <a:xfrm>
            <a:off x="8852170" y="3450710"/>
            <a:ext cx="1061343" cy="3139321"/>
          </a:xfrm>
          <a:prstGeom prst="rect">
            <a:avLst/>
          </a:prstGeom>
          <a:solidFill>
            <a:schemeClr val="accent1"/>
          </a:solidFill>
        </p:spPr>
        <p:txBody>
          <a:bodyPr wrap="square">
            <a:spAutoFit/>
          </a:bodyPr>
          <a:lstStyle/>
          <a:p>
            <a:pPr algn="ctr"/>
            <a:r>
              <a:rPr lang="zh-CN" altLang="en-US" sz="4800" b="1" dirty="0">
                <a:solidFill>
                  <a:schemeClr val="bg1"/>
                </a:solidFill>
                <a:latin typeface="微软雅黑" panose="020B0503020204020204" pitchFamily="34" charset="-122"/>
                <a:ea typeface="微软雅黑" panose="020B0503020204020204" pitchFamily="34" charset="-122"/>
              </a:rPr>
              <a:t>影</a:t>
            </a:r>
            <a:endParaRPr lang="en-US" altLang="zh-CN" sz="4800" b="1" dirty="0">
              <a:solidFill>
                <a:schemeClr val="bg1"/>
              </a:solidFill>
              <a:latin typeface="微软雅黑" panose="020B0503020204020204" pitchFamily="34" charset="-122"/>
              <a:ea typeface="微软雅黑" panose="020B0503020204020204" pitchFamily="34" charset="-122"/>
            </a:endParaRPr>
          </a:p>
          <a:p>
            <a:pPr algn="ctr"/>
            <a:endParaRPr lang="en-US" altLang="zh-CN" sz="4800" b="1" dirty="0">
              <a:solidFill>
                <a:schemeClr val="bg1"/>
              </a:solidFill>
              <a:latin typeface="微软雅黑" panose="020B0503020204020204" pitchFamily="34" charset="-122"/>
              <a:ea typeface="微软雅黑" panose="020B0503020204020204" pitchFamily="34" charset="-122"/>
            </a:endParaRPr>
          </a:p>
          <a:p>
            <a:pPr algn="ctr"/>
            <a:endParaRPr lang="en-US" altLang="zh-CN" sz="4800" b="1" dirty="0">
              <a:solidFill>
                <a:schemeClr val="bg1"/>
              </a:solidFill>
              <a:latin typeface="微软雅黑" panose="020B0503020204020204" pitchFamily="34" charset="-122"/>
              <a:ea typeface="微软雅黑" panose="020B0503020204020204" pitchFamily="34" charset="-122"/>
            </a:endParaRPr>
          </a:p>
          <a:p>
            <a:pPr algn="ctr"/>
            <a:r>
              <a:rPr lang="zh-CN" altLang="en-US" sz="4800" b="1" dirty="0">
                <a:solidFill>
                  <a:schemeClr val="bg1"/>
                </a:solidFill>
                <a:latin typeface="微软雅黑" panose="020B0503020204020204" pitchFamily="34" charset="-122"/>
                <a:ea typeface="微软雅黑" panose="020B0503020204020204" pitchFamily="34" charset="-122"/>
              </a:rPr>
              <a:t>响</a:t>
            </a:r>
            <a:endParaRPr lang="zh-CN" altLang="en-US" sz="4800" b="1" dirty="0">
              <a:solidFill>
                <a:schemeClr val="bg1"/>
              </a:solidFill>
            </a:endParaRPr>
          </a:p>
        </p:txBody>
      </p:sp>
    </p:spTree>
    <p:extLst>
      <p:ext uri="{BB962C8B-B14F-4D97-AF65-F5344CB8AC3E}">
        <p14:creationId xmlns:p14="http://schemas.microsoft.com/office/powerpoint/2010/main" val="29640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8C744C16-61E3-41D2-83BA-F85D6ABC494B}" type="slidenum">
              <a:rPr lang="en-US" altLang="zh-CN"/>
              <a:pPr/>
              <a:t>8</a:t>
            </a:fld>
            <a:endParaRPr lang="en-US" altLang="zh-CN"/>
          </a:p>
        </p:txBody>
      </p:sp>
      <p:sp>
        <p:nvSpPr>
          <p:cNvPr id="831490" name="Rectangle 2"/>
          <p:cNvSpPr>
            <a:spLocks noGrp="1" noChangeArrowheads="1"/>
          </p:cNvSpPr>
          <p:nvPr>
            <p:ph type="title"/>
          </p:nvPr>
        </p:nvSpPr>
        <p:spPr/>
        <p:txBody>
          <a:bodyPr/>
          <a:lstStyle/>
          <a:p>
            <a:r>
              <a:rPr lang="zh-CN" altLang="en-US" sz="3600"/>
              <a:t>带冲突检测的</a:t>
            </a:r>
            <a:r>
              <a:rPr lang="en-US" altLang="zh-CN" sz="3600"/>
              <a:t>CSMA(CSMA/CD)</a:t>
            </a:r>
            <a:r>
              <a:rPr lang="zh-CN" altLang="en-US" sz="3600"/>
              <a:t>：</a:t>
            </a:r>
          </a:p>
        </p:txBody>
      </p:sp>
      <p:sp>
        <p:nvSpPr>
          <p:cNvPr id="831491" name="Rectangle 3"/>
          <p:cNvSpPr>
            <a:spLocks noGrp="1" noChangeArrowheads="1"/>
          </p:cNvSpPr>
          <p:nvPr>
            <p:ph type="body" idx="1"/>
          </p:nvPr>
        </p:nvSpPr>
        <p:spPr/>
        <p:txBody>
          <a:bodyPr>
            <a:noAutofit/>
          </a:bodyPr>
          <a:lstStyle/>
          <a:p>
            <a:pPr marL="266700" indent="-266700">
              <a:lnSpc>
                <a:spcPct val="125000"/>
              </a:lnSpc>
              <a:buNone/>
            </a:pPr>
            <a:r>
              <a:rPr lang="zh-CN" altLang="en-US" sz="3600" b="1" dirty="0">
                <a:ea typeface="华文中宋" panose="02010600040101010101" pitchFamily="2" charset="-122"/>
              </a:rPr>
              <a:t>      增加“</a:t>
            </a:r>
            <a:r>
              <a:rPr lang="zh-CN" altLang="en-US" sz="3600" b="1" dirty="0">
                <a:solidFill>
                  <a:srgbClr val="FF0000"/>
                </a:solidFill>
                <a:ea typeface="华文中宋" panose="02010600040101010101" pitchFamily="2" charset="-122"/>
              </a:rPr>
              <a:t>载波侦听</a:t>
            </a:r>
            <a:r>
              <a:rPr lang="zh-CN" altLang="en-US" sz="3600" b="1" dirty="0">
                <a:ea typeface="华文中宋" panose="02010600040101010101" pitchFamily="2" charset="-122"/>
              </a:rPr>
              <a:t>”和“</a:t>
            </a:r>
            <a:r>
              <a:rPr lang="zh-CN" altLang="en-US" sz="3600" b="1" dirty="0">
                <a:solidFill>
                  <a:srgbClr val="FF0000"/>
                </a:solidFill>
                <a:ea typeface="华文中宋" panose="02010600040101010101" pitchFamily="2" charset="-122"/>
              </a:rPr>
              <a:t>冲突检测</a:t>
            </a:r>
            <a:r>
              <a:rPr lang="zh-CN" altLang="en-US" sz="3600" b="1" dirty="0">
                <a:ea typeface="华文中宋" panose="02010600040101010101" pitchFamily="2" charset="-122"/>
              </a:rPr>
              <a:t>”两个规则。</a:t>
            </a:r>
            <a:r>
              <a:rPr lang="zh-CN" altLang="en-US" sz="3600" b="1" i="1" dirty="0">
                <a:ea typeface="华文中宋" panose="02010600040101010101" pitchFamily="2" charset="-122"/>
              </a:rPr>
              <a:t>“</a:t>
            </a:r>
            <a:r>
              <a:rPr lang="zh-CN" altLang="en-US" sz="3600" b="1" i="1" dirty="0">
                <a:solidFill>
                  <a:srgbClr val="FF0000"/>
                </a:solidFill>
                <a:ea typeface="华文中宋" panose="02010600040101010101" pitchFamily="2" charset="-122"/>
              </a:rPr>
              <a:t>边说边听”</a:t>
            </a:r>
            <a:r>
              <a:rPr lang="en-US" altLang="zh-CN" sz="3600" b="1" i="1" dirty="0">
                <a:solidFill>
                  <a:srgbClr val="FF0000"/>
                </a:solidFill>
                <a:ea typeface="华文中宋" panose="02010600040101010101" pitchFamily="2" charset="-122"/>
              </a:rPr>
              <a:t>LWT</a:t>
            </a:r>
            <a:r>
              <a:rPr lang="zh-CN" altLang="en-US" sz="3600" b="1" i="1" dirty="0">
                <a:ea typeface="华文中宋" panose="02010600040101010101" pitchFamily="2" charset="-122"/>
              </a:rPr>
              <a:t>（</a:t>
            </a:r>
            <a:r>
              <a:rPr lang="en-US" altLang="zh-CN" sz="3600" b="1" i="1" dirty="0">
                <a:ea typeface="华文中宋" panose="02010600040101010101" pitchFamily="2" charset="-122"/>
              </a:rPr>
              <a:t>listen while talk</a:t>
            </a:r>
            <a:r>
              <a:rPr lang="zh-CN" altLang="en-US" sz="3600" b="1" i="1" dirty="0">
                <a:ea typeface="华文中宋" panose="02010600040101010101" pitchFamily="2" charset="-122"/>
              </a:rPr>
              <a:t>）</a:t>
            </a:r>
            <a:r>
              <a:rPr lang="zh-CN" altLang="en-US" sz="3600" b="1" dirty="0">
                <a:ea typeface="华文中宋" panose="02010600040101010101" pitchFamily="2" charset="-122"/>
              </a:rPr>
              <a:t>。</a:t>
            </a:r>
          </a:p>
          <a:p>
            <a:pPr marL="266700" indent="-266700">
              <a:lnSpc>
                <a:spcPct val="115000"/>
              </a:lnSpc>
            </a:pPr>
            <a:r>
              <a:rPr lang="zh-CN" altLang="en-US" sz="3600" b="1" dirty="0">
                <a:solidFill>
                  <a:schemeClr val="accent2"/>
                </a:solidFill>
                <a:ea typeface="华文中宋" panose="02010600040101010101" pitchFamily="2" charset="-122"/>
              </a:rPr>
              <a:t> 基本原理：</a:t>
            </a:r>
            <a:r>
              <a:rPr lang="en-US" altLang="zh-CN" sz="3600" b="1" dirty="0">
                <a:ea typeface="华文中宋" panose="02010600040101010101" pitchFamily="2" charset="-122"/>
              </a:rPr>
              <a:t> </a:t>
            </a:r>
            <a:r>
              <a:rPr lang="zh-CN" altLang="en-US" sz="3600" b="1" dirty="0">
                <a:ea typeface="华文中宋" panose="02010600040101010101" pitchFamily="2" charset="-122"/>
              </a:rPr>
              <a:t>传送前侦听</a:t>
            </a:r>
          </a:p>
          <a:p>
            <a:pPr marL="266700" indent="-266700">
              <a:lnSpc>
                <a:spcPct val="115000"/>
              </a:lnSpc>
              <a:buFont typeface="Wingdings" panose="05000000000000000000" pitchFamily="2" charset="2"/>
              <a:buChar char="ü"/>
            </a:pPr>
            <a:r>
              <a:rPr lang="zh-CN" altLang="en-US" sz="3600" b="1" dirty="0">
                <a:solidFill>
                  <a:schemeClr val="hlink"/>
                </a:solidFill>
                <a:ea typeface="华文中宋" panose="02010600040101010101" pitchFamily="2" charset="-122"/>
              </a:rPr>
              <a:t>信道忙：</a:t>
            </a:r>
            <a:r>
              <a:rPr lang="zh-CN" altLang="en-US" sz="3600" b="1" dirty="0">
                <a:ea typeface="华文中宋" panose="02010600040101010101" pitchFamily="2" charset="-122"/>
              </a:rPr>
              <a:t>延迟传送</a:t>
            </a:r>
          </a:p>
          <a:p>
            <a:pPr marL="266700" indent="-266700">
              <a:lnSpc>
                <a:spcPct val="115000"/>
              </a:lnSpc>
              <a:buFont typeface="Wingdings" panose="05000000000000000000" pitchFamily="2" charset="2"/>
              <a:buChar char="ü"/>
            </a:pPr>
            <a:r>
              <a:rPr lang="zh-CN" altLang="en-US" sz="3600" b="1" dirty="0">
                <a:solidFill>
                  <a:schemeClr val="hlink"/>
                </a:solidFill>
                <a:ea typeface="华文中宋" panose="02010600040101010101" pitchFamily="2" charset="-122"/>
              </a:rPr>
              <a:t> 信道闲：</a:t>
            </a:r>
            <a:r>
              <a:rPr lang="zh-CN" altLang="en-US" sz="3600" b="1" dirty="0">
                <a:ea typeface="华文中宋" panose="02010600040101010101" pitchFamily="2" charset="-122"/>
              </a:rPr>
              <a:t>传送整个帧</a:t>
            </a:r>
            <a:endParaRPr lang="en-US" altLang="zh-CN" sz="3600" b="1" dirty="0">
              <a:ea typeface="华文中宋" panose="02010600040101010101" pitchFamily="2" charset="-122"/>
            </a:endParaRPr>
          </a:p>
          <a:p>
            <a:pPr marL="266700" indent="-266700">
              <a:lnSpc>
                <a:spcPct val="125000"/>
              </a:lnSpc>
              <a:buFont typeface="Wingdings" panose="05000000000000000000" pitchFamily="2" charset="2"/>
              <a:buChar char="ü"/>
            </a:pPr>
            <a:r>
              <a:rPr lang="zh-CN" altLang="en-US" sz="3600" b="1" dirty="0">
                <a:ea typeface="华文中宋" panose="02010600040101010101" pitchFamily="2" charset="-122"/>
              </a:rPr>
              <a:t>发送同时进行</a:t>
            </a:r>
            <a:r>
              <a:rPr lang="zh-CN" altLang="en-US" sz="3600" b="1" dirty="0">
                <a:solidFill>
                  <a:schemeClr val="hlink"/>
                </a:solidFill>
                <a:ea typeface="华文中宋" panose="02010600040101010101" pitchFamily="2" charset="-122"/>
              </a:rPr>
              <a:t>冲突检测：</a:t>
            </a:r>
            <a:r>
              <a:rPr lang="zh-CN" altLang="en-US" sz="3600" b="1" dirty="0">
                <a:solidFill>
                  <a:srgbClr val="FF0000"/>
                </a:solidFill>
                <a:ea typeface="华文中宋" panose="02010600040101010101" pitchFamily="2" charset="-122"/>
              </a:rPr>
              <a:t>一旦检测到冲突就立即停止传输， 尽快重发。</a:t>
            </a:r>
          </a:p>
          <a:p>
            <a:pPr marL="266700" indent="-266700">
              <a:lnSpc>
                <a:spcPct val="115000"/>
              </a:lnSpc>
            </a:pPr>
            <a:r>
              <a:rPr lang="zh-CN" altLang="en-US" sz="3600" b="1" dirty="0">
                <a:solidFill>
                  <a:schemeClr val="accent2"/>
                </a:solidFill>
                <a:ea typeface="华文中宋" panose="02010600040101010101" pitchFamily="2" charset="-122"/>
              </a:rPr>
              <a:t>目的：</a:t>
            </a:r>
            <a:r>
              <a:rPr lang="zh-CN" altLang="en-US" sz="3600" b="1" dirty="0">
                <a:ea typeface="华文中宋" panose="02010600040101010101" pitchFamily="2" charset="-122"/>
              </a:rPr>
              <a:t>缩短无效传送时间，</a:t>
            </a:r>
            <a:r>
              <a:rPr lang="zh-CN" altLang="en-US" sz="3600" b="1" dirty="0">
                <a:solidFill>
                  <a:srgbClr val="FF0000"/>
                </a:solidFill>
                <a:ea typeface="华文中宋" panose="02010600040101010101" pitchFamily="2" charset="-122"/>
              </a:rPr>
              <a:t>提高信道的利用率</a:t>
            </a:r>
            <a:r>
              <a:rPr lang="zh-CN" altLang="en-US" sz="3600" b="1" dirty="0">
                <a:ea typeface="华文中宋" panose="02010600040101010101" pitchFamily="2" charset="-122"/>
              </a:rPr>
              <a:t>。</a:t>
            </a:r>
          </a:p>
        </p:txBody>
      </p:sp>
    </p:spTree>
    <p:extLst>
      <p:ext uri="{BB962C8B-B14F-4D97-AF65-F5344CB8AC3E}">
        <p14:creationId xmlns:p14="http://schemas.microsoft.com/office/powerpoint/2010/main" val="107827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831491">
                                            <p:txEl>
                                              <p:pRg st="1" end="1"/>
                                            </p:txEl>
                                          </p:spTgt>
                                        </p:tgtEl>
                                        <p:attrNameLst>
                                          <p:attrName>style.visibility</p:attrName>
                                        </p:attrNameLst>
                                      </p:cBhvr>
                                      <p:to>
                                        <p:strVal val="visible"/>
                                      </p:to>
                                    </p:set>
                                    <p:animEffect transition="in" filter="blinds(horizontal)">
                                      <p:cBhvr>
                                        <p:cTn id="7" dur="500"/>
                                        <p:tgtEl>
                                          <p:spTgt spid="83149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31491">
                                            <p:txEl>
                                              <p:pRg st="2" end="2"/>
                                            </p:txEl>
                                          </p:spTgt>
                                        </p:tgtEl>
                                        <p:attrNameLst>
                                          <p:attrName>style.visibility</p:attrName>
                                        </p:attrNameLst>
                                      </p:cBhvr>
                                      <p:to>
                                        <p:strVal val="visible"/>
                                      </p:to>
                                    </p:set>
                                    <p:animEffect transition="in" filter="blinds(horizontal)">
                                      <p:cBhvr>
                                        <p:cTn id="10" dur="500"/>
                                        <p:tgtEl>
                                          <p:spTgt spid="83149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31491">
                                            <p:txEl>
                                              <p:pRg st="3" end="3"/>
                                            </p:txEl>
                                          </p:spTgt>
                                        </p:tgtEl>
                                        <p:attrNameLst>
                                          <p:attrName>style.visibility</p:attrName>
                                        </p:attrNameLst>
                                      </p:cBhvr>
                                      <p:to>
                                        <p:strVal val="visible"/>
                                      </p:to>
                                    </p:set>
                                    <p:animEffect transition="in" filter="blinds(horizontal)">
                                      <p:cBhvr>
                                        <p:cTn id="13" dur="500"/>
                                        <p:tgtEl>
                                          <p:spTgt spid="831491">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31491">
                                            <p:txEl>
                                              <p:pRg st="4" end="4"/>
                                            </p:txEl>
                                          </p:spTgt>
                                        </p:tgtEl>
                                        <p:attrNameLst>
                                          <p:attrName>style.visibility</p:attrName>
                                        </p:attrNameLst>
                                      </p:cBhvr>
                                      <p:to>
                                        <p:strVal val="visible"/>
                                      </p:to>
                                    </p:set>
                                    <p:animEffect transition="in" filter="blinds(horizontal)">
                                      <p:cBhvr>
                                        <p:cTn id="16" dur="500"/>
                                        <p:tgtEl>
                                          <p:spTgt spid="831491">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831491">
                                            <p:txEl>
                                              <p:pRg st="5" end="5"/>
                                            </p:txEl>
                                          </p:spTgt>
                                        </p:tgtEl>
                                        <p:attrNameLst>
                                          <p:attrName>style.visibility</p:attrName>
                                        </p:attrNameLst>
                                      </p:cBhvr>
                                      <p:to>
                                        <p:strVal val="visible"/>
                                      </p:to>
                                    </p:set>
                                    <p:animEffect transition="in" filter="blinds(horizontal)">
                                      <p:cBhvr>
                                        <p:cTn id="21" dur="500"/>
                                        <p:tgtEl>
                                          <p:spTgt spid="831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解决</a:t>
            </a:r>
            <a:endParaRPr lang="zh-CN" altLang="en-US" dirty="0"/>
          </a:p>
        </p:txBody>
      </p:sp>
      <p:sp>
        <p:nvSpPr>
          <p:cNvPr id="5" name="MH_SubTitle_1"/>
          <p:cNvSpPr txBox="1">
            <a:spLocks noChangeArrowheads="1"/>
          </p:cNvSpPr>
          <p:nvPr>
            <p:custDataLst>
              <p:tags r:id="rId1"/>
            </p:custDataLst>
          </p:nvPr>
        </p:nvSpPr>
        <p:spPr bwMode="auto">
          <a:xfrm>
            <a:off x="3119439" y="1581369"/>
            <a:ext cx="51085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dirty="0">
                <a:solidFill>
                  <a:schemeClr val="accent1"/>
                </a:solidFill>
                <a:latin typeface="+mn-ea"/>
                <a:ea typeface="+mn-ea"/>
              </a:rPr>
              <a:t>在单信道条件下</a:t>
            </a:r>
          </a:p>
        </p:txBody>
      </p:sp>
      <p:sp>
        <p:nvSpPr>
          <p:cNvPr id="6" name="MH_Text_1"/>
          <p:cNvSpPr txBox="1"/>
          <p:nvPr>
            <p:custDataLst>
              <p:tags r:id="rId2"/>
            </p:custDataLst>
          </p:nvPr>
        </p:nvSpPr>
        <p:spPr>
          <a:xfrm>
            <a:off x="3119439" y="2164775"/>
            <a:ext cx="7172425" cy="1298272"/>
          </a:xfrm>
          <a:prstGeom prst="rect">
            <a:avLst/>
          </a:prstGeom>
          <a:noFill/>
        </p:spPr>
        <p:txBody>
          <a:bodyPr lIns="0" tIns="0" rIns="0" bIns="0">
            <a:noAutofit/>
          </a:bodyPr>
          <a:lstStyle/>
          <a:p>
            <a:pPr marL="0" lvl="1" indent="0">
              <a:lnSpc>
                <a:spcPct val="120000"/>
              </a:lnSpc>
              <a:buNone/>
            </a:pPr>
            <a:r>
              <a:rPr lang="zh-CN" altLang="en-US" sz="3200" dirty="0">
                <a:solidFill>
                  <a:schemeClr val="tx1">
                    <a:lumMod val="65000"/>
                    <a:lumOff val="35000"/>
                  </a:schemeClr>
                </a:solidFill>
                <a:latin typeface="+mn-ea"/>
              </a:rPr>
              <a:t>使用控制报文的方法能解决隐发送终端</a:t>
            </a:r>
            <a:endParaRPr lang="en-US" altLang="zh-CN" sz="3200" dirty="0">
              <a:solidFill>
                <a:schemeClr val="tx1">
                  <a:lumMod val="65000"/>
                  <a:lumOff val="35000"/>
                </a:schemeClr>
              </a:solidFill>
              <a:latin typeface="+mn-ea"/>
            </a:endParaRPr>
          </a:p>
          <a:p>
            <a:pPr marL="0" lvl="1" indent="0">
              <a:lnSpc>
                <a:spcPct val="120000"/>
              </a:lnSpc>
              <a:buNone/>
            </a:pPr>
            <a:r>
              <a:rPr lang="zh-CN" altLang="en-US" sz="3200" dirty="0">
                <a:solidFill>
                  <a:schemeClr val="tx1">
                    <a:lumMod val="65000"/>
                    <a:lumOff val="35000"/>
                  </a:schemeClr>
                </a:solidFill>
                <a:latin typeface="+mn-ea"/>
              </a:rPr>
              <a:t>无法解决隐接收端和暴露终端问题</a:t>
            </a:r>
            <a:endParaRPr lang="en-US" altLang="zh-CN" sz="3200" dirty="0">
              <a:solidFill>
                <a:schemeClr val="tx1">
                  <a:lumMod val="65000"/>
                  <a:lumOff val="35000"/>
                </a:schemeClr>
              </a:solidFill>
              <a:latin typeface="+mn-ea"/>
            </a:endParaRPr>
          </a:p>
        </p:txBody>
      </p:sp>
      <p:sp>
        <p:nvSpPr>
          <p:cNvPr id="7" name="MH_SubTitle_2"/>
          <p:cNvSpPr txBox="1">
            <a:spLocks noChangeArrowheads="1"/>
          </p:cNvSpPr>
          <p:nvPr>
            <p:custDataLst>
              <p:tags r:id="rId3"/>
            </p:custDataLst>
          </p:nvPr>
        </p:nvSpPr>
        <p:spPr bwMode="auto">
          <a:xfrm>
            <a:off x="3119439" y="3774282"/>
            <a:ext cx="510857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200" b="1" dirty="0">
                <a:solidFill>
                  <a:schemeClr val="accent2"/>
                </a:solidFill>
                <a:latin typeface="+mn-ea"/>
                <a:ea typeface="+mn-ea"/>
              </a:rPr>
              <a:t>双信道方法</a:t>
            </a:r>
          </a:p>
        </p:txBody>
      </p:sp>
      <p:sp>
        <p:nvSpPr>
          <p:cNvPr id="8" name="MH_Text_2"/>
          <p:cNvSpPr txBox="1"/>
          <p:nvPr>
            <p:custDataLst>
              <p:tags r:id="rId4"/>
            </p:custDataLst>
          </p:nvPr>
        </p:nvSpPr>
        <p:spPr>
          <a:xfrm>
            <a:off x="3119439" y="4304507"/>
            <a:ext cx="7036238" cy="1247775"/>
          </a:xfrm>
          <a:prstGeom prst="rect">
            <a:avLst/>
          </a:prstGeom>
          <a:noFill/>
        </p:spPr>
        <p:txBody>
          <a:bodyPr lIns="0" tIns="0" rIns="0" bIns="0">
            <a:normAutofit/>
          </a:bodyPr>
          <a:lstStyle/>
          <a:p>
            <a:pPr>
              <a:lnSpc>
                <a:spcPct val="120000"/>
              </a:lnSpc>
              <a:defRPr/>
            </a:pPr>
            <a:r>
              <a:rPr lang="zh-CN" altLang="en-US" sz="3200" dirty="0">
                <a:solidFill>
                  <a:schemeClr val="tx1">
                    <a:lumMod val="65000"/>
                    <a:lumOff val="35000"/>
                  </a:schemeClr>
                </a:solidFill>
                <a:latin typeface="+mn-ea"/>
              </a:rPr>
              <a:t>用数据信道收发数据，利用控制信道收发控制信号</a:t>
            </a:r>
          </a:p>
        </p:txBody>
      </p:sp>
      <p:grpSp>
        <p:nvGrpSpPr>
          <p:cNvPr id="9" name="组合 8"/>
          <p:cNvGrpSpPr/>
          <p:nvPr/>
        </p:nvGrpSpPr>
        <p:grpSpPr>
          <a:xfrm>
            <a:off x="1029512" y="1597534"/>
            <a:ext cx="1619903" cy="1677945"/>
            <a:chOff x="2819401" y="2290763"/>
            <a:chExt cx="974725" cy="1009650"/>
          </a:xfrm>
        </p:grpSpPr>
        <p:sp>
          <p:nvSpPr>
            <p:cNvPr id="10" name="MH_Other_1"/>
            <p:cNvSpPr/>
            <p:nvPr>
              <p:custDataLst>
                <p:tags r:id="rId8"/>
              </p:custDataLst>
            </p:nvPr>
          </p:nvSpPr>
          <p:spPr>
            <a:xfrm>
              <a:off x="2954338" y="2430463"/>
              <a:ext cx="704850" cy="730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1" name="MH_Other_2"/>
            <p:cNvSpPr/>
            <p:nvPr>
              <p:custDataLst>
                <p:tags r:id="rId9"/>
              </p:custDataLst>
            </p:nvPr>
          </p:nvSpPr>
          <p:spPr>
            <a:xfrm>
              <a:off x="2819401" y="2290763"/>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MH_Other_5"/>
            <p:cNvSpPr>
              <a:spLocks/>
            </p:cNvSpPr>
            <p:nvPr>
              <p:custDataLst>
                <p:tags r:id="rId10"/>
              </p:custDataLst>
            </p:nvPr>
          </p:nvSpPr>
          <p:spPr bwMode="auto">
            <a:xfrm>
              <a:off x="3101976" y="2600326"/>
              <a:ext cx="398463" cy="39687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grpSp>
        <p:nvGrpSpPr>
          <p:cNvPr id="13" name="组合 12"/>
          <p:cNvGrpSpPr/>
          <p:nvPr/>
        </p:nvGrpSpPr>
        <p:grpSpPr>
          <a:xfrm>
            <a:off x="1029512" y="3827445"/>
            <a:ext cx="1619903" cy="1677945"/>
            <a:chOff x="2819401" y="4262438"/>
            <a:chExt cx="974725" cy="1009650"/>
          </a:xfrm>
        </p:grpSpPr>
        <p:sp>
          <p:nvSpPr>
            <p:cNvPr id="14" name="MH_Other_3"/>
            <p:cNvSpPr/>
            <p:nvPr>
              <p:custDataLst>
                <p:tags r:id="rId5"/>
              </p:custDataLst>
            </p:nvPr>
          </p:nvSpPr>
          <p:spPr>
            <a:xfrm>
              <a:off x="2954338" y="4402138"/>
              <a:ext cx="704850" cy="730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ndParaRPr>
            </a:p>
          </p:txBody>
        </p:sp>
        <p:sp>
          <p:nvSpPr>
            <p:cNvPr id="15" name="MH_Other_4"/>
            <p:cNvSpPr/>
            <p:nvPr>
              <p:custDataLst>
                <p:tags r:id="rId6"/>
              </p:custDataLst>
            </p:nvPr>
          </p:nvSpPr>
          <p:spPr>
            <a:xfrm>
              <a:off x="2819401" y="4262438"/>
              <a:ext cx="974725" cy="1009650"/>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MH_Other_6"/>
            <p:cNvSpPr>
              <a:spLocks noChangeAspect="1"/>
            </p:cNvSpPr>
            <p:nvPr>
              <p:custDataLst>
                <p:tags r:id="rId7"/>
              </p:custDataLst>
            </p:nvPr>
          </p:nvSpPr>
          <p:spPr bwMode="auto">
            <a:xfrm>
              <a:off x="3119439" y="4570413"/>
              <a:ext cx="396875" cy="39370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2528972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移动路由</a:t>
            </a:r>
            <a:endParaRPr lang="en-US" altLang="zh-CN" dirty="0"/>
          </a:p>
        </p:txBody>
      </p:sp>
      <p:sp>
        <p:nvSpPr>
          <p:cNvPr id="3" name="内容占位符 2"/>
          <p:cNvSpPr>
            <a:spLocks noGrp="1"/>
          </p:cNvSpPr>
          <p:nvPr>
            <p:ph idx="1"/>
          </p:nvPr>
        </p:nvSpPr>
        <p:spPr>
          <a:xfrm>
            <a:off x="1412945" y="2578445"/>
            <a:ext cx="9793073" cy="3406718"/>
          </a:xfrm>
        </p:spPr>
        <p:txBody>
          <a:bodyPr>
            <a:noAutofit/>
          </a:bodyPr>
          <a:lstStyle/>
          <a:p>
            <a:pPr marL="0" lvl="1" indent="0" eaLnBrk="1" hangingPunct="1">
              <a:lnSpc>
                <a:spcPct val="120000"/>
              </a:lnSpc>
              <a:spcBef>
                <a:spcPts val="3600"/>
              </a:spcBef>
              <a:buNone/>
            </a:pPr>
            <a:r>
              <a:rPr lang="zh-CN" altLang="en-US" sz="2800" dirty="0">
                <a:latin typeface="+mn-ea"/>
                <a:ea typeface="+mn-ea"/>
              </a:rPr>
              <a:t>修改</a:t>
            </a:r>
            <a:r>
              <a:rPr lang="zh-CN" altLang="en-US" sz="2800" b="1" dirty="0">
                <a:solidFill>
                  <a:srgbClr val="C00000"/>
                </a:solidFill>
                <a:latin typeface="+mn-ea"/>
                <a:ea typeface="+mn-ea"/>
              </a:rPr>
              <a:t>现有的有线网络</a:t>
            </a:r>
            <a:r>
              <a:rPr lang="zh-CN" altLang="en-US" sz="2800" dirty="0">
                <a:latin typeface="+mn-ea"/>
                <a:ea typeface="+mn-ea"/>
              </a:rPr>
              <a:t>路由协议，应用于自组网环境，采用“时间驱动”，“事件驱动”</a:t>
            </a:r>
          </a:p>
          <a:p>
            <a:pPr marL="0" lvl="1" indent="0">
              <a:lnSpc>
                <a:spcPct val="120000"/>
              </a:lnSpc>
              <a:spcBef>
                <a:spcPts val="3600"/>
              </a:spcBef>
              <a:buNone/>
            </a:pPr>
            <a:r>
              <a:rPr lang="zh-CN" altLang="en-US" sz="2800" dirty="0">
                <a:latin typeface="+mn-ea"/>
                <a:ea typeface="+mn-ea"/>
              </a:rPr>
              <a:t>基于</a:t>
            </a:r>
            <a:r>
              <a:rPr lang="zh-CN" altLang="en-US" sz="2800" b="1" dirty="0">
                <a:solidFill>
                  <a:srgbClr val="C00000"/>
                </a:solidFill>
                <a:latin typeface="+mn-ea"/>
                <a:ea typeface="+mn-ea"/>
              </a:rPr>
              <a:t>按需（</a:t>
            </a:r>
            <a:r>
              <a:rPr lang="en-US" altLang="zh-CN" sz="2800" b="1" dirty="0">
                <a:solidFill>
                  <a:srgbClr val="C00000"/>
                </a:solidFill>
                <a:latin typeface="+mn-ea"/>
                <a:ea typeface="+mn-ea"/>
              </a:rPr>
              <a:t>on demand</a:t>
            </a:r>
            <a:r>
              <a:rPr lang="zh-CN" altLang="en-US" sz="2800" b="1" dirty="0">
                <a:solidFill>
                  <a:srgbClr val="C00000"/>
                </a:solidFill>
                <a:latin typeface="+mn-ea"/>
                <a:ea typeface="+mn-ea"/>
              </a:rPr>
              <a:t>）路由</a:t>
            </a:r>
            <a:r>
              <a:rPr lang="zh-CN" altLang="en-US" sz="2800" dirty="0">
                <a:latin typeface="+mn-ea"/>
                <a:ea typeface="+mn-ea"/>
              </a:rPr>
              <a:t>发现的路由原则设计路由协议（节点发现没有去往目的节点的路由时，按需发起路由请求</a:t>
            </a:r>
            <a:r>
              <a:rPr lang="zh-CN" altLang="en-US" sz="2800" dirty="0">
                <a:latin typeface="+mn-ea"/>
              </a:rPr>
              <a:t>）</a:t>
            </a:r>
            <a:endParaRPr lang="zh-CN" altLang="en-US" sz="2800" dirty="0">
              <a:latin typeface="+mn-ea"/>
              <a:ea typeface="+mn-ea"/>
            </a:endParaRPr>
          </a:p>
          <a:p>
            <a:pPr marL="0" lvl="1" indent="0" eaLnBrk="1" hangingPunct="1">
              <a:lnSpc>
                <a:spcPct val="120000"/>
              </a:lnSpc>
              <a:spcBef>
                <a:spcPts val="3600"/>
              </a:spcBef>
              <a:buNone/>
            </a:pPr>
            <a:r>
              <a:rPr lang="zh-CN" altLang="en-US" sz="2800" dirty="0">
                <a:latin typeface="+mn-ea"/>
                <a:ea typeface="+mn-ea"/>
              </a:rPr>
              <a:t>基于</a:t>
            </a:r>
            <a:r>
              <a:rPr lang="en-US" altLang="zh-CN" sz="2800" b="1" dirty="0" err="1">
                <a:solidFill>
                  <a:srgbClr val="C00000"/>
                </a:solidFill>
                <a:latin typeface="+mn-ea"/>
                <a:ea typeface="+mn-ea"/>
              </a:rPr>
              <a:t>QoS</a:t>
            </a:r>
            <a:r>
              <a:rPr lang="zh-CN" altLang="en-US" sz="2800" dirty="0">
                <a:latin typeface="+mn-ea"/>
                <a:ea typeface="+mn-ea"/>
              </a:rPr>
              <a:t>路由，选择一条最有可能满足用户</a:t>
            </a:r>
            <a:r>
              <a:rPr lang="en-US" altLang="zh-CN" sz="2800" dirty="0" err="1">
                <a:latin typeface="+mn-ea"/>
                <a:ea typeface="+mn-ea"/>
              </a:rPr>
              <a:t>QoS</a:t>
            </a:r>
            <a:r>
              <a:rPr lang="zh-CN" altLang="en-US" sz="2800" dirty="0">
                <a:latin typeface="+mn-ea"/>
                <a:ea typeface="+mn-ea"/>
              </a:rPr>
              <a:t>的路由</a:t>
            </a:r>
            <a:endParaRPr lang="en-US" altLang="zh-CN" sz="2800" dirty="0">
              <a:latin typeface="+mn-ea"/>
              <a:ea typeface="+mn-ea"/>
            </a:endParaRPr>
          </a:p>
        </p:txBody>
      </p:sp>
      <p:sp>
        <p:nvSpPr>
          <p:cNvPr id="4" name="标题 1"/>
          <p:cNvSpPr txBox="1">
            <a:spLocks/>
          </p:cNvSpPr>
          <p:nvPr/>
        </p:nvSpPr>
        <p:spPr>
          <a:xfrm>
            <a:off x="0" y="1177044"/>
            <a:ext cx="6112164" cy="802063"/>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b="1" dirty="0">
                <a:solidFill>
                  <a:schemeClr val="bg1"/>
                </a:solidFill>
                <a:latin typeface="+mn-ea"/>
              </a:rPr>
              <a:t>三种设计思路</a:t>
            </a:r>
            <a:endParaRPr lang="en-US" altLang="zh-CN" b="1" dirty="0">
              <a:solidFill>
                <a:schemeClr val="bg1"/>
              </a:solidFill>
              <a:latin typeface="+mn-ea"/>
            </a:endParaRPr>
          </a:p>
        </p:txBody>
      </p:sp>
      <p:cxnSp>
        <p:nvCxnSpPr>
          <p:cNvPr id="6" name="直接连接符 5"/>
          <p:cNvCxnSpPr/>
          <p:nvPr/>
        </p:nvCxnSpPr>
        <p:spPr>
          <a:xfrm>
            <a:off x="1147617" y="2556163"/>
            <a:ext cx="0" cy="36368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8222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示例：</a:t>
            </a:r>
            <a:r>
              <a:rPr lang="en-US" altLang="zh-CN" b="1" dirty="0"/>
              <a:t>A</a:t>
            </a:r>
            <a:r>
              <a:rPr lang="en-US" altLang="zh-CN" dirty="0"/>
              <a:t>d hoc </a:t>
            </a:r>
            <a:r>
              <a:rPr lang="en-US" altLang="zh-CN" b="1" dirty="0"/>
              <a:t>O</a:t>
            </a:r>
            <a:r>
              <a:rPr lang="en-US" altLang="zh-CN" dirty="0"/>
              <a:t>n-demand </a:t>
            </a:r>
            <a:r>
              <a:rPr lang="en-US" altLang="zh-CN" b="1" dirty="0"/>
              <a:t>D</a:t>
            </a:r>
            <a:r>
              <a:rPr lang="en-US" altLang="zh-CN" dirty="0"/>
              <a:t>istance </a:t>
            </a:r>
            <a:r>
              <a:rPr lang="en-US" altLang="zh-CN" b="1" dirty="0" err="1"/>
              <a:t>V</a:t>
            </a:r>
            <a:r>
              <a:rPr lang="en-US" altLang="zh-CN" dirty="0" err="1"/>
              <a:t>ectorsi</a:t>
            </a:r>
            <a:endParaRPr lang="zh-CN" altLang="en-US" dirty="0"/>
          </a:p>
        </p:txBody>
      </p:sp>
      <p:cxnSp>
        <p:nvCxnSpPr>
          <p:cNvPr id="5" name="MH_Other_1"/>
          <p:cNvCxnSpPr/>
          <p:nvPr>
            <p:custDataLst>
              <p:tags r:id="rId1"/>
            </p:custDataLst>
          </p:nvPr>
        </p:nvCxnSpPr>
        <p:spPr>
          <a:xfrm flipH="1">
            <a:off x="1489652" y="1201515"/>
            <a:ext cx="1136650" cy="106521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Other_2"/>
          <p:cNvSpPr/>
          <p:nvPr>
            <p:custDataLst>
              <p:tags r:id="rId2"/>
            </p:custDataLst>
          </p:nvPr>
        </p:nvSpPr>
        <p:spPr>
          <a:xfrm>
            <a:off x="900691" y="1825402"/>
            <a:ext cx="827087" cy="374650"/>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anchor="ctr"/>
          <a:lstStyle/>
          <a:p>
            <a:pPr algn="ctr">
              <a:defRPr/>
            </a:pPr>
            <a:endParaRPr lang="zh-CN" altLang="en-US" sz="2800" b="1">
              <a:solidFill>
                <a:schemeClr val="accent1">
                  <a:lumMod val="50000"/>
                </a:schemeClr>
              </a:solidFill>
              <a:latin typeface="Agency FB" panose="020B0503020202020204" pitchFamily="34" charset="0"/>
              <a:ea typeface="微软雅黑" panose="020B0503020204020204" pitchFamily="34" charset="-122"/>
            </a:endParaRPr>
          </a:p>
        </p:txBody>
      </p:sp>
      <p:sp>
        <p:nvSpPr>
          <p:cNvPr id="7" name="MH_SubTitle_1"/>
          <p:cNvSpPr txBox="1">
            <a:spLocks noChangeArrowheads="1"/>
          </p:cNvSpPr>
          <p:nvPr>
            <p:custDataLst>
              <p:tags r:id="rId3"/>
            </p:custDataLst>
          </p:nvPr>
        </p:nvSpPr>
        <p:spPr bwMode="auto">
          <a:xfrm>
            <a:off x="2057977" y="1555736"/>
            <a:ext cx="8690841" cy="9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800" dirty="0">
                <a:latin typeface="+mn-ea"/>
                <a:ea typeface="+mn-ea"/>
              </a:rPr>
              <a:t>1997</a:t>
            </a:r>
            <a:r>
              <a:rPr lang="zh-CN" altLang="en-US" sz="2800" dirty="0">
                <a:latin typeface="+mn-ea"/>
                <a:ea typeface="+mn-ea"/>
              </a:rPr>
              <a:t>年由加州大学</a:t>
            </a:r>
            <a:r>
              <a:rPr lang="en-US" altLang="en-US" sz="2800" dirty="0">
                <a:latin typeface="+mn-ea"/>
                <a:ea typeface="+mn-ea"/>
              </a:rPr>
              <a:t>Elizabeth Michelle Royer</a:t>
            </a:r>
            <a:r>
              <a:rPr lang="zh-CN" altLang="en-US" sz="2800" dirty="0">
                <a:latin typeface="+mn-ea"/>
                <a:ea typeface="+mn-ea"/>
              </a:rPr>
              <a:t>提出</a:t>
            </a:r>
            <a:endParaRPr lang="en-US" altLang="zh-CN" sz="2800" dirty="0">
              <a:latin typeface="+mn-ea"/>
              <a:ea typeface="+mn-ea"/>
            </a:endParaRPr>
          </a:p>
        </p:txBody>
      </p:sp>
      <p:sp>
        <p:nvSpPr>
          <p:cNvPr id="8" name="MH_Other_3"/>
          <p:cNvSpPr txBox="1">
            <a:spLocks noChangeArrowheads="1"/>
          </p:cNvSpPr>
          <p:nvPr>
            <p:custDataLst>
              <p:tags r:id="rId4"/>
            </p:custDataLst>
          </p:nvPr>
        </p:nvSpPr>
        <p:spPr bwMode="auto">
          <a:xfrm>
            <a:off x="872116" y="969740"/>
            <a:ext cx="8794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da-DK" altLang="zh-CN" sz="3600" b="1">
                <a:latin typeface="Agency FB" pitchFamily="34" charset="0"/>
                <a:ea typeface="微软雅黑" panose="020B0503020204020204" pitchFamily="34" charset="-122"/>
              </a:rPr>
              <a:t>A</a:t>
            </a:r>
            <a:endParaRPr lang="zh-CN" altLang="en-US" sz="3600" b="1">
              <a:latin typeface="Agency FB" pitchFamily="34" charset="0"/>
              <a:ea typeface="微软雅黑" panose="020B0503020204020204" pitchFamily="34" charset="-122"/>
            </a:endParaRPr>
          </a:p>
        </p:txBody>
      </p:sp>
      <p:cxnSp>
        <p:nvCxnSpPr>
          <p:cNvPr id="9" name="MH_Other_4"/>
          <p:cNvCxnSpPr/>
          <p:nvPr>
            <p:custDataLst>
              <p:tags r:id="rId5"/>
            </p:custDataLst>
          </p:nvPr>
        </p:nvCxnSpPr>
        <p:spPr>
          <a:xfrm flipH="1">
            <a:off x="1489652" y="2852723"/>
            <a:ext cx="1136650" cy="106521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MH_Other_5"/>
          <p:cNvSpPr/>
          <p:nvPr>
            <p:custDataLst>
              <p:tags r:id="rId6"/>
            </p:custDataLst>
          </p:nvPr>
        </p:nvSpPr>
        <p:spPr>
          <a:xfrm>
            <a:off x="900691" y="3476610"/>
            <a:ext cx="827087" cy="374650"/>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anchor="ctr"/>
          <a:lstStyle/>
          <a:p>
            <a:pPr algn="ctr">
              <a:defRPr/>
            </a:pPr>
            <a:endParaRPr lang="zh-CN" altLang="en-US" sz="2800" b="1">
              <a:solidFill>
                <a:schemeClr val="accent1">
                  <a:lumMod val="50000"/>
                </a:schemeClr>
              </a:solidFill>
              <a:latin typeface="Agency FB" panose="020B0503020202020204" pitchFamily="34" charset="0"/>
              <a:ea typeface="微软雅黑" panose="020B0503020204020204" pitchFamily="34" charset="-122"/>
            </a:endParaRPr>
          </a:p>
        </p:txBody>
      </p:sp>
      <p:sp>
        <p:nvSpPr>
          <p:cNvPr id="11" name="MH_SubTitle_2"/>
          <p:cNvSpPr txBox="1">
            <a:spLocks noChangeArrowheads="1"/>
          </p:cNvSpPr>
          <p:nvPr>
            <p:custDataLst>
              <p:tags r:id="rId7"/>
            </p:custDataLst>
          </p:nvPr>
        </p:nvSpPr>
        <p:spPr bwMode="auto">
          <a:xfrm>
            <a:off x="2086551" y="3328974"/>
            <a:ext cx="834447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spcBef>
                <a:spcPts val="600"/>
              </a:spcBef>
            </a:pPr>
            <a:r>
              <a:rPr lang="en-US" altLang="zh-CN" sz="2800" dirty="0">
                <a:latin typeface="+mn-ea"/>
                <a:ea typeface="+mn-ea"/>
              </a:rPr>
              <a:t>DSR</a:t>
            </a:r>
            <a:r>
              <a:rPr lang="zh-CN" altLang="en-US" sz="2800" dirty="0">
                <a:latin typeface="+mn-ea"/>
                <a:ea typeface="+mn-ea"/>
              </a:rPr>
              <a:t>的</a:t>
            </a:r>
            <a:r>
              <a:rPr lang="zh-CN" altLang="en-US" sz="2800" b="1" dirty="0">
                <a:latin typeface="+mn-ea"/>
                <a:ea typeface="+mn-ea"/>
              </a:rPr>
              <a:t>按需路由</a:t>
            </a:r>
            <a:r>
              <a:rPr lang="zh-CN" altLang="en-US" sz="2800" dirty="0">
                <a:latin typeface="+mn-ea"/>
                <a:ea typeface="+mn-ea"/>
              </a:rPr>
              <a:t>发现和路由维护</a:t>
            </a:r>
            <a:endParaRPr lang="en-US" altLang="zh-CN" sz="2800" dirty="0">
              <a:latin typeface="+mn-ea"/>
              <a:ea typeface="+mn-ea"/>
            </a:endParaRPr>
          </a:p>
          <a:p>
            <a:pPr>
              <a:lnSpc>
                <a:spcPct val="120000"/>
              </a:lnSpc>
              <a:spcBef>
                <a:spcPts val="600"/>
              </a:spcBef>
            </a:pPr>
            <a:r>
              <a:rPr lang="en-US" altLang="zh-CN" sz="2800" dirty="0">
                <a:latin typeface="+mn-ea"/>
                <a:ea typeface="+mn-ea"/>
              </a:rPr>
              <a:t>DSDV</a:t>
            </a:r>
            <a:r>
              <a:rPr lang="zh-CN" altLang="en-US" sz="2800" dirty="0">
                <a:latin typeface="+mn-ea"/>
                <a:ea typeface="+mn-ea"/>
              </a:rPr>
              <a:t>的</a:t>
            </a:r>
            <a:r>
              <a:rPr lang="zh-CN" altLang="en-US" sz="2800" b="1" dirty="0">
                <a:latin typeface="+mn-ea"/>
                <a:ea typeface="+mn-ea"/>
              </a:rPr>
              <a:t>逐跳路由</a:t>
            </a:r>
            <a:r>
              <a:rPr lang="zh-CN" altLang="en-US" sz="2800" dirty="0">
                <a:latin typeface="+mn-ea"/>
                <a:ea typeface="+mn-ea"/>
              </a:rPr>
              <a:t>、</a:t>
            </a:r>
            <a:r>
              <a:rPr lang="zh-CN" altLang="en-US" sz="2800" b="1" dirty="0">
                <a:latin typeface="+mn-ea"/>
                <a:ea typeface="+mn-ea"/>
              </a:rPr>
              <a:t>顺序编号</a:t>
            </a:r>
            <a:r>
              <a:rPr lang="zh-CN" altLang="en-US" sz="2800" dirty="0">
                <a:latin typeface="+mn-ea"/>
                <a:ea typeface="+mn-ea"/>
              </a:rPr>
              <a:t>、</a:t>
            </a:r>
            <a:r>
              <a:rPr lang="zh-CN" altLang="en-US" sz="2800" b="1" dirty="0">
                <a:latin typeface="+mn-ea"/>
                <a:ea typeface="+mn-ea"/>
              </a:rPr>
              <a:t>路由维护</a:t>
            </a:r>
            <a:r>
              <a:rPr lang="zh-CN" altLang="en-US" sz="2800" dirty="0">
                <a:latin typeface="+mn-ea"/>
                <a:ea typeface="+mn-ea"/>
              </a:rPr>
              <a:t>周期更新</a:t>
            </a:r>
          </a:p>
        </p:txBody>
      </p:sp>
      <p:sp>
        <p:nvSpPr>
          <p:cNvPr id="12" name="MH_Other_6"/>
          <p:cNvSpPr txBox="1">
            <a:spLocks noChangeArrowheads="1"/>
          </p:cNvSpPr>
          <p:nvPr>
            <p:custDataLst>
              <p:tags r:id="rId8"/>
            </p:custDataLst>
          </p:nvPr>
        </p:nvSpPr>
        <p:spPr bwMode="auto">
          <a:xfrm>
            <a:off x="872116" y="2620948"/>
            <a:ext cx="8794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a:latin typeface="Agency FB" pitchFamily="34" charset="0"/>
                <a:ea typeface="微软雅黑" panose="020B0503020204020204" pitchFamily="34" charset="-122"/>
              </a:rPr>
              <a:t>B</a:t>
            </a:r>
            <a:endParaRPr lang="zh-CN" altLang="en-US" sz="3600" b="1">
              <a:latin typeface="Agency FB" pitchFamily="34" charset="0"/>
              <a:ea typeface="微软雅黑" panose="020B0503020204020204" pitchFamily="34" charset="-122"/>
            </a:endParaRPr>
          </a:p>
        </p:txBody>
      </p:sp>
      <p:cxnSp>
        <p:nvCxnSpPr>
          <p:cNvPr id="13" name="MH_Other_4"/>
          <p:cNvCxnSpPr/>
          <p:nvPr>
            <p:custDataLst>
              <p:tags r:id="rId9"/>
            </p:custDataLst>
          </p:nvPr>
        </p:nvCxnSpPr>
        <p:spPr>
          <a:xfrm flipH="1">
            <a:off x="1461078" y="4670410"/>
            <a:ext cx="1136650" cy="1065212"/>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4" name="MH_Other_5"/>
          <p:cNvSpPr/>
          <p:nvPr>
            <p:custDataLst>
              <p:tags r:id="rId10"/>
            </p:custDataLst>
          </p:nvPr>
        </p:nvSpPr>
        <p:spPr>
          <a:xfrm>
            <a:off x="872117" y="5294297"/>
            <a:ext cx="827087" cy="374650"/>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000" anchor="ctr"/>
          <a:lstStyle/>
          <a:p>
            <a:pPr algn="ctr">
              <a:defRPr/>
            </a:pPr>
            <a:endParaRPr lang="zh-CN" altLang="en-US" sz="2800" b="1">
              <a:solidFill>
                <a:schemeClr val="accent1">
                  <a:lumMod val="50000"/>
                </a:schemeClr>
              </a:solidFill>
              <a:latin typeface="Agency FB" panose="020B0503020202020204" pitchFamily="34" charset="0"/>
              <a:ea typeface="微软雅黑" panose="020B0503020204020204" pitchFamily="34" charset="-122"/>
            </a:endParaRPr>
          </a:p>
        </p:txBody>
      </p:sp>
      <p:sp>
        <p:nvSpPr>
          <p:cNvPr id="15" name="MH_SubTitle_2"/>
          <p:cNvSpPr txBox="1">
            <a:spLocks noChangeArrowheads="1"/>
          </p:cNvSpPr>
          <p:nvPr>
            <p:custDataLst>
              <p:tags r:id="rId11"/>
            </p:custDataLst>
          </p:nvPr>
        </p:nvSpPr>
        <p:spPr bwMode="auto">
          <a:xfrm>
            <a:off x="2057977" y="5146661"/>
            <a:ext cx="8344477"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20000"/>
              </a:lnSpc>
              <a:spcBef>
                <a:spcPts val="1200"/>
              </a:spcBef>
            </a:pPr>
            <a:r>
              <a:rPr lang="zh-CN" altLang="en-US" sz="2800" dirty="0">
                <a:latin typeface="Arial" panose="020B0604020202020204" pitchFamily="34" charset="0"/>
                <a:ea typeface="+mn-ea"/>
                <a:cs typeface="Arial" panose="020B0604020202020204" pitchFamily="34" charset="0"/>
              </a:rPr>
              <a:t>支持组播、</a:t>
            </a:r>
            <a:r>
              <a:rPr lang="en-US" altLang="zh-CN" sz="2800" dirty="0" err="1">
                <a:latin typeface="Arial" panose="020B0604020202020204" pitchFamily="34" charset="0"/>
                <a:ea typeface="+mn-ea"/>
                <a:cs typeface="Arial" panose="020B0604020202020204" pitchFamily="34" charset="0"/>
              </a:rPr>
              <a:t>QoS</a:t>
            </a:r>
            <a:r>
              <a:rPr lang="zh-CN" altLang="en-US" sz="2800" dirty="0">
                <a:latin typeface="Arial" panose="020B0604020202020204" pitchFamily="34" charset="0"/>
                <a:ea typeface="+mn-ea"/>
                <a:cs typeface="Arial" panose="020B0604020202020204" pitchFamily="34" charset="0"/>
              </a:rPr>
              <a:t>，不支持单向信道 </a:t>
            </a:r>
          </a:p>
          <a:p>
            <a:pPr>
              <a:lnSpc>
                <a:spcPct val="120000"/>
              </a:lnSpc>
              <a:spcBef>
                <a:spcPts val="1200"/>
              </a:spcBef>
            </a:pPr>
            <a:r>
              <a:rPr lang="zh-CN" altLang="en-US" sz="2800" dirty="0">
                <a:latin typeface="Arial" panose="020B0604020202020204" pitchFamily="34" charset="0"/>
                <a:ea typeface="+mn-ea"/>
                <a:cs typeface="Arial" panose="020B0604020202020204" pitchFamily="34" charset="0"/>
              </a:rPr>
              <a:t>使用</a:t>
            </a:r>
            <a:r>
              <a:rPr lang="en-US" altLang="zh-CN" sz="2800" dirty="0">
                <a:latin typeface="Arial" panose="020B0604020202020204" pitchFamily="34" charset="0"/>
                <a:ea typeface="+mn-ea"/>
                <a:cs typeface="Arial" panose="020B0604020202020204" pitchFamily="34" charset="0"/>
              </a:rPr>
              <a:t>IP</a:t>
            </a:r>
            <a:r>
              <a:rPr lang="zh-CN" altLang="en-US" sz="2800" dirty="0">
                <a:latin typeface="Arial" panose="020B0604020202020204" pitchFamily="34" charset="0"/>
                <a:ea typeface="+mn-ea"/>
                <a:cs typeface="Arial" panose="020B0604020202020204" pitchFamily="34" charset="0"/>
              </a:rPr>
              <a:t>地址，便于同</a:t>
            </a:r>
            <a:r>
              <a:rPr lang="en-US" altLang="zh-CN" sz="2800" dirty="0">
                <a:latin typeface="Arial" panose="020B0604020202020204" pitchFamily="34" charset="0"/>
                <a:ea typeface="+mn-ea"/>
                <a:cs typeface="Arial" panose="020B0604020202020204" pitchFamily="34" charset="0"/>
              </a:rPr>
              <a:t>Internet</a:t>
            </a:r>
            <a:r>
              <a:rPr lang="zh-CN" altLang="en-US" sz="2800" dirty="0">
                <a:latin typeface="Arial" panose="020B0604020202020204" pitchFamily="34" charset="0"/>
                <a:ea typeface="+mn-ea"/>
                <a:cs typeface="Arial" panose="020B0604020202020204" pitchFamily="34" charset="0"/>
              </a:rPr>
              <a:t>连接</a:t>
            </a:r>
          </a:p>
        </p:txBody>
      </p:sp>
      <p:sp>
        <p:nvSpPr>
          <p:cNvPr id="16" name="MH_Other_6"/>
          <p:cNvSpPr txBox="1">
            <a:spLocks noChangeArrowheads="1"/>
          </p:cNvSpPr>
          <p:nvPr>
            <p:custDataLst>
              <p:tags r:id="rId12"/>
            </p:custDataLst>
          </p:nvPr>
        </p:nvSpPr>
        <p:spPr bwMode="auto">
          <a:xfrm>
            <a:off x="843542" y="4438635"/>
            <a:ext cx="879475"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b="1" dirty="0">
                <a:latin typeface="Agency FB" pitchFamily="34" charset="0"/>
                <a:ea typeface="微软雅黑" panose="020B0503020204020204" pitchFamily="34" charset="-122"/>
              </a:rPr>
              <a:t>C</a:t>
            </a:r>
            <a:endParaRPr lang="zh-CN" altLang="en-US" sz="3600" b="1" dirty="0">
              <a:latin typeface="Agency FB" pitchFamily="34" charset="0"/>
              <a:ea typeface="微软雅黑" panose="020B0503020204020204" pitchFamily="34" charset="-122"/>
            </a:endParaRPr>
          </a:p>
        </p:txBody>
      </p:sp>
    </p:spTree>
    <p:extLst>
      <p:ext uri="{BB962C8B-B14F-4D97-AF65-F5344CB8AC3E}">
        <p14:creationId xmlns:p14="http://schemas.microsoft.com/office/powerpoint/2010/main" val="14640723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工作原理</a:t>
            </a:r>
          </a:p>
        </p:txBody>
      </p:sp>
      <p:grpSp>
        <p:nvGrpSpPr>
          <p:cNvPr id="3" name="组合 2"/>
          <p:cNvGrpSpPr/>
          <p:nvPr/>
        </p:nvGrpSpPr>
        <p:grpSpPr>
          <a:xfrm>
            <a:off x="690418" y="2404780"/>
            <a:ext cx="10227983" cy="2724273"/>
            <a:chOff x="588353" y="2565201"/>
            <a:chExt cx="10227983" cy="2724273"/>
          </a:xfrm>
        </p:grpSpPr>
        <p:sp>
          <p:nvSpPr>
            <p:cNvPr id="28" name="椭圆 27"/>
            <p:cNvSpPr/>
            <p:nvPr/>
          </p:nvSpPr>
          <p:spPr>
            <a:xfrm>
              <a:off x="2042699" y="3048718"/>
              <a:ext cx="702647" cy="702647"/>
            </a:xfrm>
            <a:prstGeom prst="ellipse">
              <a:avLst/>
            </a:prstGeom>
            <a:ln w="57150">
              <a:solidFill>
                <a:schemeClr val="accent1"/>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29" name="椭圆 28"/>
            <p:cNvSpPr/>
            <p:nvPr/>
          </p:nvSpPr>
          <p:spPr>
            <a:xfrm>
              <a:off x="5248465" y="3029312"/>
              <a:ext cx="702647" cy="702647"/>
            </a:xfrm>
            <a:prstGeom prst="ellipse">
              <a:avLst/>
            </a:prstGeom>
            <a:ln w="57150">
              <a:solidFill>
                <a:schemeClr val="accent3">
                  <a:lumMod val="75000"/>
                </a:schemeClr>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30" name="椭圆 29"/>
            <p:cNvSpPr/>
            <p:nvPr/>
          </p:nvSpPr>
          <p:spPr>
            <a:xfrm>
              <a:off x="8454231" y="3019609"/>
              <a:ext cx="702647" cy="702647"/>
            </a:xfrm>
            <a:prstGeom prst="ellipse">
              <a:avLst/>
            </a:prstGeom>
            <a:ln w="57150">
              <a:solidFill>
                <a:schemeClr val="accent6">
                  <a:lumMod val="75000"/>
                </a:schemeClr>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31" name="直接箭头连接符 30"/>
            <p:cNvCxnSpPr>
              <a:stCxn id="28" idx="7"/>
              <a:endCxn id="29" idx="1"/>
            </p:cNvCxnSpPr>
            <p:nvPr/>
          </p:nvCxnSpPr>
          <p:spPr>
            <a:xfrm flipV="1">
              <a:off x="2642446" y="3132212"/>
              <a:ext cx="2708919" cy="1940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3185294" y="2565201"/>
              <a:ext cx="1621766"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RREQ</a:t>
              </a:r>
              <a:endParaRPr lang="zh-CN" altLang="en-US" sz="28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432934" y="2565201"/>
              <a:ext cx="1621766"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RREQ</a:t>
              </a:r>
              <a:endParaRPr lang="zh-CN" altLang="en-US" sz="2800" dirty="0">
                <a:latin typeface="微软雅黑" panose="020B0503020204020204" pitchFamily="34" charset="-122"/>
                <a:ea typeface="微软雅黑" panose="020B0503020204020204" pitchFamily="34" charset="-122"/>
              </a:endParaRPr>
            </a:p>
          </p:txBody>
        </p:sp>
        <p:cxnSp>
          <p:nvCxnSpPr>
            <p:cNvPr id="34" name="直接箭头连接符 33"/>
            <p:cNvCxnSpPr>
              <a:stCxn id="28" idx="5"/>
              <a:endCxn id="29" idx="3"/>
            </p:cNvCxnSpPr>
            <p:nvPr/>
          </p:nvCxnSpPr>
          <p:spPr>
            <a:xfrm flipV="1">
              <a:off x="2642446" y="3629059"/>
              <a:ext cx="2708919" cy="19406"/>
            </a:xfrm>
            <a:prstGeom prst="straightConnector1">
              <a:avLst/>
            </a:prstGeom>
            <a:ln w="25400">
              <a:solidFill>
                <a:schemeClr val="accent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9" idx="7"/>
              <a:endCxn id="30" idx="1"/>
            </p:cNvCxnSpPr>
            <p:nvPr/>
          </p:nvCxnSpPr>
          <p:spPr>
            <a:xfrm flipV="1">
              <a:off x="5848212" y="3122509"/>
              <a:ext cx="2708919" cy="970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9" idx="5"/>
              <a:endCxn id="30" idx="3"/>
            </p:cNvCxnSpPr>
            <p:nvPr/>
          </p:nvCxnSpPr>
          <p:spPr>
            <a:xfrm flipV="1">
              <a:off x="5848212" y="3619356"/>
              <a:ext cx="2708919" cy="9703"/>
            </a:xfrm>
            <a:prstGeom prst="straightConnector1">
              <a:avLst/>
            </a:prstGeom>
            <a:ln w="25400">
              <a:solidFill>
                <a:schemeClr val="accent2"/>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185294" y="3682099"/>
              <a:ext cx="1621766"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RREP</a:t>
              </a:r>
              <a:endParaRPr lang="zh-CN" altLang="en-US" sz="28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432934" y="3682099"/>
              <a:ext cx="1621766"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RREP</a:t>
              </a:r>
              <a:endParaRPr lang="zh-CN" altLang="en-US" sz="2800"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588353" y="3109322"/>
              <a:ext cx="1621766"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源节点</a:t>
              </a:r>
            </a:p>
          </p:txBody>
        </p:sp>
        <p:sp>
          <p:nvSpPr>
            <p:cNvPr id="40" name="文本框 39"/>
            <p:cNvSpPr txBox="1"/>
            <p:nvPr/>
          </p:nvSpPr>
          <p:spPr>
            <a:xfrm>
              <a:off x="9194570" y="3109322"/>
              <a:ext cx="1621766"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目的节点</a:t>
              </a:r>
            </a:p>
          </p:txBody>
        </p:sp>
        <p:sp>
          <p:nvSpPr>
            <p:cNvPr id="41" name="文本框 40"/>
            <p:cNvSpPr txBox="1"/>
            <p:nvPr/>
          </p:nvSpPr>
          <p:spPr>
            <a:xfrm>
              <a:off x="4427224" y="4766254"/>
              <a:ext cx="1621766"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中间节点</a:t>
              </a:r>
            </a:p>
          </p:txBody>
        </p:sp>
        <p:cxnSp>
          <p:nvCxnSpPr>
            <p:cNvPr id="42" name="曲线连接符 41"/>
            <p:cNvCxnSpPr>
              <a:stCxn id="28" idx="0"/>
              <a:endCxn id="29" idx="0"/>
            </p:cNvCxnSpPr>
            <p:nvPr/>
          </p:nvCxnSpPr>
          <p:spPr>
            <a:xfrm rot="5400000" flipH="1" flipV="1">
              <a:off x="3987203" y="1436132"/>
              <a:ext cx="19406" cy="3205766"/>
            </a:xfrm>
            <a:prstGeom prst="curvedConnector3">
              <a:avLst>
                <a:gd name="adj1" fmla="val 4994450"/>
              </a:avLst>
            </a:prstGeom>
            <a:ln w="57150">
              <a:solidFill>
                <a:schemeClr val="accent1"/>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29" idx="0"/>
              <a:endCxn id="30" idx="0"/>
            </p:cNvCxnSpPr>
            <p:nvPr/>
          </p:nvCxnSpPr>
          <p:spPr>
            <a:xfrm rot="5400000" flipH="1" flipV="1">
              <a:off x="7197821" y="1421578"/>
              <a:ext cx="9703" cy="3205766"/>
            </a:xfrm>
            <a:prstGeom prst="curvedConnector3">
              <a:avLst>
                <a:gd name="adj1" fmla="val 10419819"/>
              </a:avLst>
            </a:prstGeom>
            <a:ln w="57150">
              <a:solidFill>
                <a:schemeClr val="accent1"/>
              </a:solidFill>
              <a:prstDash val="sysDot"/>
              <a:tailEnd type="arrow" w="lg" len="med"/>
            </a:ln>
          </p:spPr>
          <p:style>
            <a:lnRef idx="1">
              <a:schemeClr val="accent1"/>
            </a:lnRef>
            <a:fillRef idx="0">
              <a:schemeClr val="accent1"/>
            </a:fillRef>
            <a:effectRef idx="0">
              <a:schemeClr val="accent1"/>
            </a:effectRef>
            <a:fontRef idx="minor">
              <a:schemeClr val="tx1"/>
            </a:fontRef>
          </p:style>
        </p:cxnSp>
        <p:cxnSp>
          <p:nvCxnSpPr>
            <p:cNvPr id="44" name="曲线连接符 43"/>
            <p:cNvCxnSpPr>
              <a:stCxn id="29" idx="4"/>
              <a:endCxn id="28" idx="4"/>
            </p:cNvCxnSpPr>
            <p:nvPr/>
          </p:nvCxnSpPr>
          <p:spPr>
            <a:xfrm rot="5400000">
              <a:off x="3987203" y="2138779"/>
              <a:ext cx="19406" cy="3205766"/>
            </a:xfrm>
            <a:prstGeom prst="curvedConnector3">
              <a:avLst>
                <a:gd name="adj1" fmla="val 4662620"/>
              </a:avLst>
            </a:prstGeom>
            <a:ln w="57150">
              <a:solidFill>
                <a:schemeClr val="accent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30" idx="4"/>
              <a:endCxn id="29" idx="4"/>
            </p:cNvCxnSpPr>
            <p:nvPr/>
          </p:nvCxnSpPr>
          <p:spPr>
            <a:xfrm rot="5400000">
              <a:off x="7197821" y="2124224"/>
              <a:ext cx="9703" cy="3205766"/>
            </a:xfrm>
            <a:prstGeom prst="curvedConnector3">
              <a:avLst>
                <a:gd name="adj1" fmla="val 9357982"/>
              </a:avLst>
            </a:prstGeom>
            <a:ln w="57150">
              <a:solidFill>
                <a:schemeClr val="accent2"/>
              </a:solidFill>
              <a:prstDash val="dash"/>
              <a:tailEnd type="arrow"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4631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581726" y="3341897"/>
            <a:ext cx="573468" cy="573468"/>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7" name="直接箭头连接符 6"/>
          <p:cNvCxnSpPr>
            <a:stCxn id="5" idx="6"/>
          </p:cNvCxnSpPr>
          <p:nvPr/>
        </p:nvCxnSpPr>
        <p:spPr>
          <a:xfrm>
            <a:off x="1155194" y="3628631"/>
            <a:ext cx="2697688" cy="6110"/>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802344" y="3105411"/>
            <a:ext cx="1221809" cy="523220"/>
          </a:xfrm>
          <a:prstGeom prst="rect">
            <a:avLst/>
          </a:prstGeom>
        </p:spPr>
        <p:txBody>
          <a:bodyPr wrap="none">
            <a:spAutoFit/>
          </a:bodyPr>
          <a:lstStyle/>
          <a:p>
            <a:r>
              <a:rPr lang="en-US" altLang="zh-CN" sz="2800" b="1" dirty="0"/>
              <a:t>RREQ</a:t>
            </a:r>
            <a:endParaRPr lang="zh-CN" altLang="en-US" sz="2800" b="1" dirty="0"/>
          </a:p>
        </p:txBody>
      </p:sp>
      <p:sp>
        <p:nvSpPr>
          <p:cNvPr id="10" name="云形标注 9"/>
          <p:cNvSpPr/>
          <p:nvPr/>
        </p:nvSpPr>
        <p:spPr>
          <a:xfrm>
            <a:off x="6241462" y="1400202"/>
            <a:ext cx="5074237" cy="2202001"/>
          </a:xfrm>
          <a:prstGeom prst="cloudCallout">
            <a:avLst>
              <a:gd name="adj1" fmla="val -66488"/>
              <a:gd name="adj2" fmla="val 39266"/>
            </a:avLst>
          </a:prstGeom>
          <a:ln>
            <a:solidFill>
              <a:schemeClr val="accent1"/>
            </a:solidFill>
          </a:ln>
        </p:spPr>
        <p:txBody>
          <a:bodyPr wrap="square" lIns="0" tIns="0" rIns="0" bIns="0" rtlCol="0" anchor="ctr">
            <a:spAutoFit/>
          </a:bodyPr>
          <a:lstStyle/>
          <a:p>
            <a:pPr marL="0" lvl="2" algn="ctr">
              <a:spcBef>
                <a:spcPts val="1200"/>
              </a:spcBef>
            </a:pPr>
            <a:r>
              <a:rPr lang="zh-CN" altLang="en-US" sz="2800" dirty="0"/>
              <a:t>判断：有去往目的节点的</a:t>
            </a:r>
            <a:r>
              <a:rPr lang="zh-CN" altLang="en-US" sz="2800" b="1" dirty="0">
                <a:solidFill>
                  <a:schemeClr val="accent1"/>
                </a:solidFill>
              </a:rPr>
              <a:t>比较新</a:t>
            </a:r>
            <a:r>
              <a:rPr lang="zh-CN" altLang="en-US" sz="2800" dirty="0"/>
              <a:t>的路径</a:t>
            </a:r>
          </a:p>
          <a:p>
            <a:pPr marL="0" lvl="3" algn="ctr">
              <a:spcBef>
                <a:spcPts val="1200"/>
              </a:spcBef>
              <a:buClr>
                <a:schemeClr val="accent1"/>
              </a:buClr>
            </a:pPr>
            <a:r>
              <a:rPr lang="zh-CN" altLang="en-US" sz="2800" dirty="0"/>
              <a:t>我就停止转发</a:t>
            </a:r>
            <a:r>
              <a:rPr lang="en-US" altLang="zh-CN" sz="2800" dirty="0"/>
              <a:t>RREQ</a:t>
            </a:r>
            <a:endParaRPr lang="zh-CN" altLang="en-US" sz="3200" dirty="0">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1842419" y="4060577"/>
            <a:ext cx="1181734" cy="523220"/>
          </a:xfrm>
          <a:prstGeom prst="rect">
            <a:avLst/>
          </a:prstGeom>
        </p:spPr>
        <p:txBody>
          <a:bodyPr wrap="none">
            <a:spAutoFit/>
          </a:bodyPr>
          <a:lstStyle/>
          <a:p>
            <a:r>
              <a:rPr lang="en-US" altLang="zh-CN" sz="2800" b="1" dirty="0"/>
              <a:t>RREP</a:t>
            </a:r>
            <a:endParaRPr lang="zh-CN" altLang="en-US" sz="2800" b="1" dirty="0"/>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504" y="3204272"/>
            <a:ext cx="983268" cy="983268"/>
          </a:xfrm>
          <a:prstGeom prst="rect">
            <a:avLst/>
          </a:prstGeom>
        </p:spPr>
      </p:pic>
      <p:cxnSp>
        <p:nvCxnSpPr>
          <p:cNvPr id="21" name="直接箭头连接符 20"/>
          <p:cNvCxnSpPr/>
          <p:nvPr/>
        </p:nvCxnSpPr>
        <p:spPr>
          <a:xfrm flipH="1">
            <a:off x="1243238" y="3964780"/>
            <a:ext cx="2810782" cy="0"/>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5584372" y="4187540"/>
            <a:ext cx="2351314" cy="988617"/>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5686" y="4684523"/>
            <a:ext cx="983268" cy="983268"/>
          </a:xfrm>
          <a:prstGeom prst="rect">
            <a:avLst/>
          </a:prstGeom>
        </p:spPr>
      </p:pic>
      <p:sp>
        <p:nvSpPr>
          <p:cNvPr id="22" name="标题 21"/>
          <p:cNvSpPr>
            <a:spLocks noGrp="1"/>
          </p:cNvSpPr>
          <p:nvPr>
            <p:ph type="title"/>
          </p:nvPr>
        </p:nvSpPr>
        <p:spPr/>
        <p:txBody>
          <a:bodyPr>
            <a:normAutofit/>
          </a:bodyPr>
          <a:lstStyle/>
          <a:p>
            <a:r>
              <a:rPr lang="zh-CN" altLang="en-US" dirty="0"/>
              <a:t>源向目的发送</a:t>
            </a:r>
            <a:r>
              <a:rPr lang="en-US" altLang="zh-CN" dirty="0"/>
              <a:t>RREQ</a:t>
            </a:r>
            <a:endParaRPr lang="zh-CN" altLang="en-US" dirty="0"/>
          </a:p>
        </p:txBody>
      </p:sp>
      <p:sp>
        <p:nvSpPr>
          <p:cNvPr id="2" name="矩形 1"/>
          <p:cNvSpPr/>
          <p:nvPr/>
        </p:nvSpPr>
        <p:spPr>
          <a:xfrm>
            <a:off x="311860" y="2700434"/>
            <a:ext cx="1261884" cy="523220"/>
          </a:xfrm>
          <a:prstGeom prst="rect">
            <a:avLst/>
          </a:prstGeom>
        </p:spPr>
        <p:txBody>
          <a:bodyPr wrap="none">
            <a:spAutoFit/>
          </a:bodyPr>
          <a:lstStyle/>
          <a:p>
            <a:r>
              <a:rPr lang="zh-CN" altLang="en-US" sz="2800" b="1" dirty="0"/>
              <a:t>源节点</a:t>
            </a:r>
          </a:p>
        </p:txBody>
      </p:sp>
      <p:sp>
        <p:nvSpPr>
          <p:cNvPr id="3" name="矩形 2"/>
          <p:cNvSpPr/>
          <p:nvPr/>
        </p:nvSpPr>
        <p:spPr>
          <a:xfrm>
            <a:off x="1327136" y="1899350"/>
            <a:ext cx="2726884" cy="1126462"/>
          </a:xfrm>
          <a:prstGeom prst="rect">
            <a:avLst/>
          </a:prstGeom>
        </p:spPr>
        <p:txBody>
          <a:bodyPr wrap="square">
            <a:spAutoFit/>
          </a:bodyPr>
          <a:lstStyle/>
          <a:p>
            <a:pPr lvl="1">
              <a:lnSpc>
                <a:spcPct val="120000"/>
              </a:lnSpc>
            </a:pPr>
            <a:r>
              <a:rPr lang="zh-CN" altLang="en-US" sz="2800" dirty="0"/>
              <a:t>在网络中查找目的节点</a:t>
            </a:r>
          </a:p>
        </p:txBody>
      </p:sp>
      <p:sp>
        <p:nvSpPr>
          <p:cNvPr id="14" name="矩形 13"/>
          <p:cNvSpPr/>
          <p:nvPr/>
        </p:nvSpPr>
        <p:spPr>
          <a:xfrm>
            <a:off x="6402053" y="3964780"/>
            <a:ext cx="1221809" cy="523220"/>
          </a:xfrm>
          <a:prstGeom prst="rect">
            <a:avLst/>
          </a:prstGeom>
        </p:spPr>
        <p:txBody>
          <a:bodyPr wrap="none">
            <a:spAutoFit/>
          </a:bodyPr>
          <a:lstStyle/>
          <a:p>
            <a:r>
              <a:rPr lang="en-US" altLang="zh-CN" sz="2800" b="1" dirty="0"/>
              <a:t>RREQ</a:t>
            </a:r>
            <a:endParaRPr lang="zh-CN" altLang="en-US" sz="2800" b="1" dirty="0"/>
          </a:p>
        </p:txBody>
      </p:sp>
    </p:spTree>
    <p:extLst>
      <p:ext uri="{BB962C8B-B14F-4D97-AF65-F5344CB8AC3E}">
        <p14:creationId xmlns:p14="http://schemas.microsoft.com/office/powerpoint/2010/main" val="7276215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45703" y="1429544"/>
            <a:ext cx="9386698" cy="4893282"/>
            <a:chOff x="1245703" y="1241974"/>
            <a:chExt cx="9386698" cy="4893282"/>
          </a:xfrm>
        </p:grpSpPr>
        <p:sp>
          <p:nvSpPr>
            <p:cNvPr id="5" name="椭圆 4"/>
            <p:cNvSpPr/>
            <p:nvPr/>
          </p:nvSpPr>
          <p:spPr>
            <a:xfrm>
              <a:off x="1589911" y="3412236"/>
              <a:ext cx="573468" cy="573468"/>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7" name="直接箭头连接符 6"/>
            <p:cNvCxnSpPr>
              <a:stCxn id="5" idx="6"/>
            </p:cNvCxnSpPr>
            <p:nvPr/>
          </p:nvCxnSpPr>
          <p:spPr>
            <a:xfrm>
              <a:off x="2163379" y="3698970"/>
              <a:ext cx="2697688" cy="6110"/>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752082" y="3719163"/>
              <a:ext cx="2339102" cy="954107"/>
            </a:xfrm>
            <a:prstGeom prst="rect">
              <a:avLst/>
            </a:prstGeom>
          </p:spPr>
          <p:txBody>
            <a:bodyPr wrap="none">
              <a:spAutoFit/>
            </a:bodyPr>
            <a:lstStyle/>
            <a:p>
              <a:pPr algn="ctr"/>
              <a:r>
                <a:rPr lang="en-US" altLang="zh-CN" sz="2800" b="1" dirty="0"/>
                <a:t>RREQ</a:t>
              </a:r>
            </a:p>
            <a:p>
              <a:pPr algn="ctr"/>
              <a:r>
                <a:rPr lang="zh-CN" altLang="en-US" sz="2800" dirty="0"/>
                <a:t>增加跳数字段</a:t>
              </a:r>
            </a:p>
          </p:txBody>
        </p:sp>
        <p:sp>
          <p:nvSpPr>
            <p:cNvPr id="10" name="云形标注 9"/>
            <p:cNvSpPr/>
            <p:nvPr/>
          </p:nvSpPr>
          <p:spPr>
            <a:xfrm>
              <a:off x="7087627" y="1424533"/>
              <a:ext cx="3544774" cy="1311831"/>
            </a:xfrm>
            <a:prstGeom prst="cloudCallout">
              <a:avLst>
                <a:gd name="adj1" fmla="val -80103"/>
                <a:gd name="adj2" fmla="val 103992"/>
              </a:avLst>
            </a:prstGeom>
            <a:ln>
              <a:solidFill>
                <a:schemeClr val="accent1"/>
              </a:solidFill>
            </a:ln>
          </p:spPr>
          <p:txBody>
            <a:bodyPr wrap="square" lIns="0" tIns="0" rIns="0" bIns="0" rtlCol="0" anchor="ctr">
              <a:spAutoFit/>
            </a:bodyPr>
            <a:lstStyle/>
            <a:p>
              <a:pPr marL="0" lvl="2"/>
              <a:r>
                <a:rPr lang="zh-CN" altLang="en-US" sz="2800" dirty="0"/>
                <a:t>判断：没有路径或路径</a:t>
              </a:r>
              <a:r>
                <a:rPr lang="zh-CN" altLang="en-US" sz="2800" b="1" dirty="0">
                  <a:solidFill>
                    <a:srgbClr val="0033CC"/>
                  </a:solidFill>
                </a:rPr>
                <a:t>陈旧</a:t>
              </a:r>
              <a:endParaRPr lang="zh-CN" altLang="en-US" sz="2800" b="1" dirty="0"/>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335" y="3047930"/>
              <a:ext cx="983268" cy="983268"/>
            </a:xfrm>
            <a:prstGeom prst="rect">
              <a:avLst/>
            </a:prstGeom>
          </p:spPr>
        </p:pic>
        <p:cxnSp>
          <p:nvCxnSpPr>
            <p:cNvPr id="24" name="直接箭头连接符 23"/>
            <p:cNvCxnSpPr>
              <a:stCxn id="13" idx="2"/>
              <a:endCxn id="27" idx="1"/>
            </p:cNvCxnSpPr>
            <p:nvPr/>
          </p:nvCxnSpPr>
          <p:spPr>
            <a:xfrm>
              <a:off x="5733969" y="4031198"/>
              <a:ext cx="2707317" cy="1579968"/>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1286" y="5119532"/>
              <a:ext cx="983268" cy="983268"/>
            </a:xfrm>
            <a:prstGeom prst="rect">
              <a:avLst/>
            </a:prstGeom>
          </p:spPr>
        </p:pic>
        <p:sp>
          <p:nvSpPr>
            <p:cNvPr id="4" name="矩形 3"/>
            <p:cNvSpPr/>
            <p:nvPr/>
          </p:nvSpPr>
          <p:spPr>
            <a:xfrm>
              <a:off x="3050362" y="1732800"/>
              <a:ext cx="2182509" cy="954107"/>
            </a:xfrm>
            <a:prstGeom prst="rect">
              <a:avLst/>
            </a:prstGeom>
          </p:spPr>
          <p:txBody>
            <a:bodyPr wrap="square">
              <a:spAutoFit/>
            </a:bodyPr>
            <a:lstStyle/>
            <a:p>
              <a:pPr marL="0" lvl="3">
                <a:buClr>
                  <a:schemeClr val="accent1"/>
                </a:buClr>
              </a:pPr>
              <a:r>
                <a:rPr lang="zh-CN" altLang="en-US" sz="2800" dirty="0"/>
                <a:t>记录</a:t>
              </a:r>
              <a:r>
                <a:rPr lang="zh-CN" altLang="en-US" sz="2800" b="1" dirty="0"/>
                <a:t>去往源节点的路径</a:t>
              </a:r>
            </a:p>
          </p:txBody>
        </p:sp>
        <p:grpSp>
          <p:nvGrpSpPr>
            <p:cNvPr id="30" name="组合 29"/>
            <p:cNvGrpSpPr/>
            <p:nvPr/>
          </p:nvGrpSpPr>
          <p:grpSpPr>
            <a:xfrm>
              <a:off x="5232871" y="1241974"/>
              <a:ext cx="1107996" cy="1449795"/>
              <a:chOff x="6395852" y="1171635"/>
              <a:chExt cx="1107996" cy="1449795"/>
            </a:xfrm>
          </p:grpSpPr>
          <p:sp>
            <p:nvSpPr>
              <p:cNvPr id="11" name="矩形 10"/>
              <p:cNvSpPr/>
              <p:nvPr/>
            </p:nvSpPr>
            <p:spPr>
              <a:xfrm>
                <a:off x="6395852" y="1171635"/>
                <a:ext cx="1107996" cy="461665"/>
              </a:xfrm>
              <a:prstGeom prst="rect">
                <a:avLst/>
              </a:prstGeom>
            </p:spPr>
            <p:txBody>
              <a:bodyPr wrap="none">
                <a:spAutoFit/>
              </a:bodyPr>
              <a:lstStyle/>
              <a:p>
                <a:r>
                  <a:rPr lang="zh-CN" altLang="en-US" sz="2400" dirty="0"/>
                  <a:t>路由表</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70" y="1663269"/>
                <a:ext cx="958161" cy="958161"/>
              </a:xfrm>
              <a:prstGeom prst="rect">
                <a:avLst/>
              </a:prstGeom>
            </p:spPr>
          </p:pic>
        </p:grpSp>
        <p:cxnSp>
          <p:nvCxnSpPr>
            <p:cNvPr id="19" name="直接箭头连接符 18"/>
            <p:cNvCxnSpPr>
              <a:stCxn id="13" idx="2"/>
              <a:endCxn id="22" idx="3"/>
            </p:cNvCxnSpPr>
            <p:nvPr/>
          </p:nvCxnSpPr>
          <p:spPr>
            <a:xfrm flipH="1">
              <a:off x="3234691" y="4031198"/>
              <a:ext cx="2499278" cy="1612424"/>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1423" y="5151988"/>
              <a:ext cx="983268" cy="983268"/>
            </a:xfrm>
            <a:prstGeom prst="rect">
              <a:avLst/>
            </a:prstGeom>
          </p:spPr>
        </p:pic>
        <p:sp>
          <p:nvSpPr>
            <p:cNvPr id="26" name="矩形 25"/>
            <p:cNvSpPr/>
            <p:nvPr/>
          </p:nvSpPr>
          <p:spPr>
            <a:xfrm>
              <a:off x="5232871" y="4833932"/>
              <a:ext cx="1002197" cy="523220"/>
            </a:xfrm>
            <a:prstGeom prst="rect">
              <a:avLst/>
            </a:prstGeom>
          </p:spPr>
          <p:txBody>
            <a:bodyPr wrap="none">
              <a:spAutoFit/>
            </a:bodyPr>
            <a:lstStyle/>
            <a:p>
              <a:pPr algn="ctr"/>
              <a:r>
                <a:rPr lang="en-US" altLang="zh-CN" sz="2800" b="1" dirty="0"/>
                <a:t>… …</a:t>
              </a:r>
              <a:endParaRPr lang="zh-CN" altLang="en-US" sz="2800" dirty="0"/>
            </a:p>
          </p:txBody>
        </p:sp>
        <p:sp>
          <p:nvSpPr>
            <p:cNvPr id="28" name="矩形 27"/>
            <p:cNvSpPr/>
            <p:nvPr/>
          </p:nvSpPr>
          <p:spPr>
            <a:xfrm>
              <a:off x="3866310" y="5476563"/>
              <a:ext cx="3735318" cy="523220"/>
            </a:xfrm>
            <a:prstGeom prst="rect">
              <a:avLst/>
            </a:prstGeom>
          </p:spPr>
          <p:txBody>
            <a:bodyPr wrap="none">
              <a:spAutoFit/>
            </a:bodyPr>
            <a:lstStyle/>
            <a:p>
              <a:pPr marL="0" lvl="3">
                <a:buClr>
                  <a:schemeClr val="accent1"/>
                </a:buClr>
              </a:pPr>
              <a:r>
                <a:rPr lang="zh-CN" altLang="en-US" sz="2800" dirty="0"/>
                <a:t>向所有邻居广播</a:t>
              </a:r>
              <a:r>
                <a:rPr lang="en-US" altLang="zh-CN" sz="2800" dirty="0"/>
                <a:t>RREQ</a:t>
              </a:r>
            </a:p>
          </p:txBody>
        </p:sp>
        <p:sp>
          <p:nvSpPr>
            <p:cNvPr id="20" name="矩形 19"/>
            <p:cNvSpPr/>
            <p:nvPr/>
          </p:nvSpPr>
          <p:spPr>
            <a:xfrm>
              <a:off x="1245703" y="2745649"/>
              <a:ext cx="1261884" cy="523220"/>
            </a:xfrm>
            <a:prstGeom prst="rect">
              <a:avLst/>
            </a:prstGeom>
          </p:spPr>
          <p:txBody>
            <a:bodyPr wrap="none">
              <a:spAutoFit/>
            </a:bodyPr>
            <a:lstStyle/>
            <a:p>
              <a:r>
                <a:rPr lang="zh-CN" altLang="en-US" sz="2800" b="1" dirty="0"/>
                <a:t>源节点</a:t>
              </a:r>
            </a:p>
          </p:txBody>
        </p:sp>
      </p:grpSp>
    </p:spTree>
    <p:extLst>
      <p:ext uri="{BB962C8B-B14F-4D97-AF65-F5344CB8AC3E}">
        <p14:creationId xmlns:p14="http://schemas.microsoft.com/office/powerpoint/2010/main" val="1396579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185446" y="3565401"/>
            <a:ext cx="573468" cy="573468"/>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7" name="直接箭头连接符 6"/>
          <p:cNvCxnSpPr>
            <a:stCxn id="5" idx="6"/>
            <a:endCxn id="13" idx="1"/>
          </p:cNvCxnSpPr>
          <p:nvPr/>
        </p:nvCxnSpPr>
        <p:spPr>
          <a:xfrm>
            <a:off x="1758914" y="3852135"/>
            <a:ext cx="1580883" cy="600125"/>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9797" y="3960626"/>
            <a:ext cx="983268" cy="983268"/>
          </a:xfrm>
          <a:prstGeom prst="rect">
            <a:avLst/>
          </a:prstGeom>
        </p:spPr>
      </p:pic>
      <p:cxnSp>
        <p:nvCxnSpPr>
          <p:cNvPr id="19" name="直接箭头连接符 18"/>
          <p:cNvCxnSpPr>
            <a:stCxn id="13" idx="3"/>
            <a:endCxn id="31" idx="1"/>
          </p:cNvCxnSpPr>
          <p:nvPr/>
        </p:nvCxnSpPr>
        <p:spPr>
          <a:xfrm>
            <a:off x="4323065" y="4452260"/>
            <a:ext cx="904426" cy="1061027"/>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357244" y="5159092"/>
            <a:ext cx="1002197" cy="523220"/>
          </a:xfrm>
          <a:prstGeom prst="rect">
            <a:avLst/>
          </a:prstGeom>
        </p:spPr>
        <p:txBody>
          <a:bodyPr wrap="none">
            <a:spAutoFit/>
          </a:bodyPr>
          <a:lstStyle/>
          <a:p>
            <a:pPr algn="ctr"/>
            <a:r>
              <a:rPr lang="en-US" altLang="zh-CN" sz="2800" b="1" dirty="0"/>
              <a:t>… …</a:t>
            </a:r>
            <a:endParaRPr lang="zh-CN" altLang="en-US" sz="2800" dirty="0"/>
          </a:p>
        </p:txBody>
      </p:sp>
      <p:sp>
        <p:nvSpPr>
          <p:cNvPr id="23" name="椭圆 22"/>
          <p:cNvSpPr/>
          <p:nvPr/>
        </p:nvSpPr>
        <p:spPr>
          <a:xfrm>
            <a:off x="9580881" y="3584753"/>
            <a:ext cx="573468" cy="573468"/>
          </a:xfrm>
          <a:prstGeom prst="ellipse">
            <a:avLst/>
          </a:prstGeom>
          <a:ln>
            <a:solidFill>
              <a:schemeClr val="accent2">
                <a:lumMod val="75000"/>
              </a:schemeClr>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7491" y="5021653"/>
            <a:ext cx="983268" cy="983268"/>
          </a:xfrm>
          <a:prstGeom prst="rect">
            <a:avLst/>
          </a:prstGeom>
        </p:spPr>
      </p:pic>
      <p:grpSp>
        <p:nvGrpSpPr>
          <p:cNvPr id="43" name="组合 42"/>
          <p:cNvGrpSpPr/>
          <p:nvPr/>
        </p:nvGrpSpPr>
        <p:grpSpPr>
          <a:xfrm>
            <a:off x="931946" y="1689770"/>
            <a:ext cx="1107996" cy="1449795"/>
            <a:chOff x="6395852" y="1171635"/>
            <a:chExt cx="1107996" cy="1449795"/>
          </a:xfrm>
        </p:grpSpPr>
        <p:sp>
          <p:nvSpPr>
            <p:cNvPr id="44" name="矩形 43"/>
            <p:cNvSpPr/>
            <p:nvPr/>
          </p:nvSpPr>
          <p:spPr>
            <a:xfrm>
              <a:off x="6395852" y="1171635"/>
              <a:ext cx="1107996" cy="461665"/>
            </a:xfrm>
            <a:prstGeom prst="rect">
              <a:avLst/>
            </a:prstGeom>
          </p:spPr>
          <p:txBody>
            <a:bodyPr wrap="none">
              <a:spAutoFit/>
            </a:bodyPr>
            <a:lstStyle/>
            <a:p>
              <a:r>
                <a:rPr lang="zh-CN" altLang="en-US" sz="2400" dirty="0"/>
                <a:t>路由表</a:t>
              </a:r>
            </a:p>
          </p:txBody>
        </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70" y="1663269"/>
              <a:ext cx="958161" cy="958161"/>
            </a:xfrm>
            <a:prstGeom prst="rect">
              <a:avLst/>
            </a:prstGeom>
          </p:spPr>
        </p:pic>
      </p:grpSp>
      <p:grpSp>
        <p:nvGrpSpPr>
          <p:cNvPr id="46" name="组合 45"/>
          <p:cNvGrpSpPr/>
          <p:nvPr/>
        </p:nvGrpSpPr>
        <p:grpSpPr>
          <a:xfrm>
            <a:off x="10510482" y="2989912"/>
            <a:ext cx="1107996" cy="1449795"/>
            <a:chOff x="6395852" y="1171635"/>
            <a:chExt cx="1107996" cy="1449795"/>
          </a:xfrm>
        </p:grpSpPr>
        <p:sp>
          <p:nvSpPr>
            <p:cNvPr id="47" name="矩形 46"/>
            <p:cNvSpPr/>
            <p:nvPr/>
          </p:nvSpPr>
          <p:spPr>
            <a:xfrm>
              <a:off x="6395852" y="1171635"/>
              <a:ext cx="1107996" cy="461665"/>
            </a:xfrm>
            <a:prstGeom prst="rect">
              <a:avLst/>
            </a:prstGeom>
          </p:spPr>
          <p:txBody>
            <a:bodyPr wrap="none">
              <a:spAutoFit/>
            </a:bodyPr>
            <a:lstStyle/>
            <a:p>
              <a:r>
                <a:rPr lang="zh-CN" altLang="en-US" sz="2400" dirty="0"/>
                <a:t>路由表</a:t>
              </a:r>
            </a:p>
          </p:txBody>
        </p:sp>
        <p:pic>
          <p:nvPicPr>
            <p:cNvPr id="48" name="图片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70" y="1663269"/>
              <a:ext cx="958161" cy="958161"/>
            </a:xfrm>
            <a:prstGeom prst="rect">
              <a:avLst/>
            </a:prstGeom>
          </p:spPr>
        </p:pic>
      </p:grpSp>
      <p:sp>
        <p:nvSpPr>
          <p:cNvPr id="49" name="矩形 48"/>
          <p:cNvSpPr/>
          <p:nvPr/>
        </p:nvSpPr>
        <p:spPr>
          <a:xfrm>
            <a:off x="10154349" y="5100198"/>
            <a:ext cx="1221809" cy="523220"/>
          </a:xfrm>
          <a:prstGeom prst="rect">
            <a:avLst/>
          </a:prstGeom>
        </p:spPr>
        <p:txBody>
          <a:bodyPr wrap="none">
            <a:spAutoFit/>
          </a:bodyPr>
          <a:lstStyle/>
          <a:p>
            <a:r>
              <a:rPr lang="en-US" altLang="zh-CN" sz="2800" b="1" dirty="0"/>
              <a:t>RREQ</a:t>
            </a:r>
            <a:endParaRPr lang="zh-CN" altLang="en-US" sz="2800" b="1" dirty="0"/>
          </a:p>
        </p:txBody>
      </p:sp>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05926" y="5061491"/>
            <a:ext cx="983268" cy="983268"/>
          </a:xfrm>
          <a:prstGeom prst="rect">
            <a:avLst/>
          </a:prstGeom>
        </p:spPr>
      </p:pic>
      <p:cxnSp>
        <p:nvCxnSpPr>
          <p:cNvPr id="56" name="直接箭头连接符 55"/>
          <p:cNvCxnSpPr>
            <a:stCxn id="55" idx="3"/>
            <a:endCxn id="23" idx="3"/>
          </p:cNvCxnSpPr>
          <p:nvPr/>
        </p:nvCxnSpPr>
        <p:spPr>
          <a:xfrm flipV="1">
            <a:off x="8489194" y="4074239"/>
            <a:ext cx="1175669" cy="1478886"/>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1998207" y="4439707"/>
            <a:ext cx="1221809" cy="523220"/>
          </a:xfrm>
          <a:prstGeom prst="rect">
            <a:avLst/>
          </a:prstGeom>
        </p:spPr>
        <p:txBody>
          <a:bodyPr wrap="none">
            <a:spAutoFit/>
          </a:bodyPr>
          <a:lstStyle/>
          <a:p>
            <a:r>
              <a:rPr lang="en-US" altLang="zh-CN" sz="2800" b="1" dirty="0"/>
              <a:t>RREQ</a:t>
            </a:r>
            <a:endParaRPr lang="zh-CN" altLang="en-US" sz="2800" b="1" dirty="0"/>
          </a:p>
        </p:txBody>
      </p:sp>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9396" y="1829148"/>
            <a:ext cx="983268" cy="983268"/>
          </a:xfrm>
          <a:prstGeom prst="rect">
            <a:avLst/>
          </a:prstGeom>
        </p:spPr>
      </p:pic>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011" y="1829148"/>
            <a:ext cx="983268" cy="983268"/>
          </a:xfrm>
          <a:prstGeom prst="rect">
            <a:avLst/>
          </a:prstGeom>
        </p:spPr>
      </p:pic>
      <p:sp>
        <p:nvSpPr>
          <p:cNvPr id="71" name="矩形 70"/>
          <p:cNvSpPr/>
          <p:nvPr/>
        </p:nvSpPr>
        <p:spPr>
          <a:xfrm>
            <a:off x="6393119" y="3724144"/>
            <a:ext cx="1002197" cy="523220"/>
          </a:xfrm>
          <a:prstGeom prst="rect">
            <a:avLst/>
          </a:prstGeom>
        </p:spPr>
        <p:txBody>
          <a:bodyPr wrap="none">
            <a:spAutoFit/>
          </a:bodyPr>
          <a:lstStyle/>
          <a:p>
            <a:pPr algn="ctr"/>
            <a:r>
              <a:rPr lang="en-US" altLang="zh-CN" sz="2800" b="1" dirty="0"/>
              <a:t>… …</a:t>
            </a:r>
            <a:endParaRPr lang="zh-CN" altLang="en-US" sz="2800" dirty="0"/>
          </a:p>
        </p:txBody>
      </p:sp>
      <p:cxnSp>
        <p:nvCxnSpPr>
          <p:cNvPr id="72" name="直接箭头连接符 71"/>
          <p:cNvCxnSpPr>
            <a:stCxn id="13" idx="3"/>
            <a:endCxn id="69" idx="1"/>
          </p:cNvCxnSpPr>
          <p:nvPr/>
        </p:nvCxnSpPr>
        <p:spPr>
          <a:xfrm flipV="1">
            <a:off x="4323065" y="2320782"/>
            <a:ext cx="1176331" cy="2131478"/>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6393118" y="2274810"/>
            <a:ext cx="1002197" cy="523220"/>
          </a:xfrm>
          <a:prstGeom prst="rect">
            <a:avLst/>
          </a:prstGeom>
        </p:spPr>
        <p:txBody>
          <a:bodyPr wrap="none">
            <a:spAutoFit/>
          </a:bodyPr>
          <a:lstStyle/>
          <a:p>
            <a:pPr algn="ctr"/>
            <a:r>
              <a:rPr lang="en-US" altLang="zh-CN" sz="2800" b="1" dirty="0"/>
              <a:t>… …</a:t>
            </a:r>
            <a:endParaRPr lang="zh-CN" altLang="en-US" sz="2800" dirty="0"/>
          </a:p>
        </p:txBody>
      </p:sp>
      <p:cxnSp>
        <p:nvCxnSpPr>
          <p:cNvPr id="76" name="直接箭头连接符 75"/>
          <p:cNvCxnSpPr>
            <a:stCxn id="70" idx="3"/>
            <a:endCxn id="23" idx="1"/>
          </p:cNvCxnSpPr>
          <p:nvPr/>
        </p:nvCxnSpPr>
        <p:spPr>
          <a:xfrm>
            <a:off x="8436279" y="2320782"/>
            <a:ext cx="1228584" cy="1347953"/>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7352" y="2126289"/>
            <a:ext cx="983268" cy="983268"/>
          </a:xfrm>
          <a:prstGeom prst="rect">
            <a:avLst/>
          </a:prstGeom>
        </p:spPr>
      </p:pic>
      <p:cxnSp>
        <p:nvCxnSpPr>
          <p:cNvPr id="88" name="直接箭头连接符 87"/>
          <p:cNvCxnSpPr>
            <a:stCxn id="5" idx="7"/>
            <a:endCxn id="87" idx="1"/>
          </p:cNvCxnSpPr>
          <p:nvPr/>
        </p:nvCxnSpPr>
        <p:spPr>
          <a:xfrm flipV="1">
            <a:off x="1674932" y="2617923"/>
            <a:ext cx="1302420" cy="1031460"/>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87" idx="3"/>
          </p:cNvCxnSpPr>
          <p:nvPr/>
        </p:nvCxnSpPr>
        <p:spPr>
          <a:xfrm>
            <a:off x="3960620" y="2617923"/>
            <a:ext cx="2174120" cy="1382808"/>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75459" y="3304730"/>
            <a:ext cx="1002197" cy="523220"/>
          </a:xfrm>
          <a:prstGeom prst="rect">
            <a:avLst/>
          </a:prstGeom>
        </p:spPr>
        <p:txBody>
          <a:bodyPr wrap="none">
            <a:spAutoFit/>
          </a:bodyPr>
          <a:lstStyle/>
          <a:p>
            <a:pPr algn="ctr"/>
            <a:r>
              <a:rPr lang="en-US" altLang="zh-CN" sz="2800" b="1" dirty="0"/>
              <a:t>… …</a:t>
            </a:r>
            <a:endParaRPr lang="zh-CN" altLang="en-US" sz="2800" dirty="0"/>
          </a:p>
        </p:txBody>
      </p:sp>
      <p:cxnSp>
        <p:nvCxnSpPr>
          <p:cNvPr id="107" name="直接箭头连接符 106"/>
          <p:cNvCxnSpPr>
            <a:stCxn id="5" idx="4"/>
            <a:endCxn id="109" idx="1"/>
          </p:cNvCxnSpPr>
          <p:nvPr/>
        </p:nvCxnSpPr>
        <p:spPr>
          <a:xfrm>
            <a:off x="1472180" y="4138869"/>
            <a:ext cx="1613130" cy="1811764"/>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5310" y="5458999"/>
            <a:ext cx="983268" cy="983268"/>
          </a:xfrm>
          <a:prstGeom prst="rect">
            <a:avLst/>
          </a:prstGeom>
        </p:spPr>
      </p:pic>
      <p:cxnSp>
        <p:nvCxnSpPr>
          <p:cNvPr id="111" name="直接箭头连接符 110"/>
          <p:cNvCxnSpPr>
            <a:stCxn id="109" idx="3"/>
            <a:endCxn id="31" idx="1"/>
          </p:cNvCxnSpPr>
          <p:nvPr/>
        </p:nvCxnSpPr>
        <p:spPr>
          <a:xfrm flipV="1">
            <a:off x="4068578" y="5513287"/>
            <a:ext cx="1158913" cy="437346"/>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17" name="直接箭头连接符 116"/>
          <p:cNvCxnSpPr>
            <a:stCxn id="71" idx="3"/>
            <a:endCxn id="23" idx="2"/>
          </p:cNvCxnSpPr>
          <p:nvPr/>
        </p:nvCxnSpPr>
        <p:spPr>
          <a:xfrm flipV="1">
            <a:off x="7395316" y="3871487"/>
            <a:ext cx="2185565" cy="114267"/>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21" name="文本框 120"/>
          <p:cNvSpPr txBox="1"/>
          <p:nvPr/>
        </p:nvSpPr>
        <p:spPr>
          <a:xfrm>
            <a:off x="4938012" y="726953"/>
            <a:ext cx="1975537" cy="646331"/>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广播                         </a:t>
            </a:r>
          </a:p>
        </p:txBody>
      </p:sp>
    </p:spTree>
    <p:extLst>
      <p:ext uri="{BB962C8B-B14F-4D97-AF65-F5344CB8AC3E}">
        <p14:creationId xmlns:p14="http://schemas.microsoft.com/office/powerpoint/2010/main" val="2918904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云形标注 9"/>
          <p:cNvSpPr/>
          <p:nvPr/>
        </p:nvSpPr>
        <p:spPr>
          <a:xfrm>
            <a:off x="375136" y="1303021"/>
            <a:ext cx="8440615" cy="2155150"/>
          </a:xfrm>
          <a:prstGeom prst="cloudCallout">
            <a:avLst>
              <a:gd name="adj1" fmla="val 40646"/>
              <a:gd name="adj2" fmla="val 95308"/>
            </a:avLst>
          </a:prstGeom>
          <a:ln>
            <a:solidFill>
              <a:schemeClr val="accent1"/>
            </a:solidFill>
          </a:ln>
        </p:spPr>
        <p:txBody>
          <a:bodyPr wrap="square" lIns="0" tIns="0" rIns="0" bIns="0" rtlCol="0" anchor="ctr">
            <a:spAutoFit/>
          </a:bodyPr>
          <a:lstStyle/>
          <a:p>
            <a:pPr marL="0" lvl="2" algn="ctr">
              <a:spcBef>
                <a:spcPts val="1200"/>
              </a:spcBef>
            </a:pPr>
            <a:r>
              <a:rPr lang="zh-CN" altLang="en-US" sz="2400" b="1" dirty="0"/>
              <a:t>同一源节点的</a:t>
            </a:r>
            <a:r>
              <a:rPr lang="en-US" altLang="zh-CN" sz="2400" b="1" dirty="0"/>
              <a:t>RREP</a:t>
            </a:r>
          </a:p>
          <a:p>
            <a:pPr marL="0" lvl="2">
              <a:spcBef>
                <a:spcPts val="1200"/>
              </a:spcBef>
            </a:pPr>
            <a:r>
              <a:rPr lang="zh-CN" altLang="en-US" sz="2400" dirty="0"/>
              <a:t>后到的</a:t>
            </a:r>
            <a:r>
              <a:rPr lang="en-US" altLang="zh-CN" sz="2400" dirty="0"/>
              <a:t>RREP</a:t>
            </a:r>
            <a:r>
              <a:rPr lang="zh-CN" altLang="en-US" sz="2400" dirty="0"/>
              <a:t>中包含了更高的目的序列号</a:t>
            </a:r>
            <a:endParaRPr lang="en-US" altLang="zh-CN" sz="2400" dirty="0"/>
          </a:p>
          <a:p>
            <a:pPr marL="0" lvl="2">
              <a:spcBef>
                <a:spcPts val="1200"/>
              </a:spcBef>
            </a:pPr>
            <a:r>
              <a:rPr lang="zh-CN" altLang="en-US" sz="2400" dirty="0"/>
              <a:t>或有相同序列号，且经过的跳数较少</a:t>
            </a: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9182087" y="5136422"/>
            <a:ext cx="1181734" cy="523220"/>
          </a:xfrm>
          <a:prstGeom prst="rect">
            <a:avLst/>
          </a:prstGeom>
        </p:spPr>
        <p:txBody>
          <a:bodyPr wrap="none">
            <a:spAutoFit/>
          </a:bodyPr>
          <a:lstStyle/>
          <a:p>
            <a:r>
              <a:rPr lang="en-US" altLang="zh-CN" sz="2800" b="1" dirty="0"/>
              <a:t>RREP</a:t>
            </a:r>
            <a:endParaRPr lang="zh-CN" altLang="en-US" sz="2800" b="1" dirty="0"/>
          </a:p>
        </p:txBody>
      </p:sp>
      <p:cxnSp>
        <p:nvCxnSpPr>
          <p:cNvPr id="24" name="直接箭头连接符 23"/>
          <p:cNvCxnSpPr>
            <a:endCxn id="14" idx="2"/>
          </p:cNvCxnSpPr>
          <p:nvPr/>
        </p:nvCxnSpPr>
        <p:spPr>
          <a:xfrm>
            <a:off x="8747714" y="4799440"/>
            <a:ext cx="1884836" cy="0"/>
          </a:xfrm>
          <a:prstGeom prst="straightConnector1">
            <a:avLst/>
          </a:prstGeom>
          <a:ln w="28575">
            <a:prstDash val="dash"/>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4446" y="4594540"/>
            <a:ext cx="983268" cy="983268"/>
          </a:xfrm>
          <a:prstGeom prst="rect">
            <a:avLst/>
          </a:prstGeom>
        </p:spPr>
      </p:pic>
      <p:sp>
        <p:nvSpPr>
          <p:cNvPr id="22" name="标题 21"/>
          <p:cNvSpPr>
            <a:spLocks noGrp="1"/>
          </p:cNvSpPr>
          <p:nvPr>
            <p:ph type="title"/>
          </p:nvPr>
        </p:nvSpPr>
        <p:spPr/>
        <p:txBody>
          <a:bodyPr>
            <a:normAutofit/>
          </a:bodyPr>
          <a:lstStyle/>
          <a:p>
            <a:r>
              <a:rPr lang="zh-CN" altLang="en-US" dirty="0"/>
              <a:t>目的向源发送</a:t>
            </a:r>
            <a:r>
              <a:rPr lang="en-US" altLang="zh-CN" dirty="0"/>
              <a:t>RREP</a:t>
            </a:r>
            <a:endParaRPr lang="zh-CN" altLang="en-US" dirty="0"/>
          </a:p>
        </p:txBody>
      </p:sp>
      <p:sp>
        <p:nvSpPr>
          <p:cNvPr id="14" name="椭圆 13"/>
          <p:cNvSpPr/>
          <p:nvPr/>
        </p:nvSpPr>
        <p:spPr>
          <a:xfrm>
            <a:off x="10632550" y="4512706"/>
            <a:ext cx="573468" cy="573468"/>
          </a:xfrm>
          <a:prstGeom prst="ellipse">
            <a:avLst/>
          </a:prstGeom>
          <a:ln>
            <a:solidFill>
              <a:schemeClr val="accent2">
                <a:lumMod val="75000"/>
              </a:schemeClr>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15" name="直接箭头连接符 14"/>
          <p:cNvCxnSpPr>
            <a:stCxn id="14" idx="4"/>
            <a:endCxn id="27" idx="3"/>
          </p:cNvCxnSpPr>
          <p:nvPr/>
        </p:nvCxnSpPr>
        <p:spPr>
          <a:xfrm flipH="1">
            <a:off x="8747714" y="5086174"/>
            <a:ext cx="2171570" cy="0"/>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4" idx="4"/>
            <a:endCxn id="29" idx="3"/>
          </p:cNvCxnSpPr>
          <p:nvPr/>
        </p:nvCxnSpPr>
        <p:spPr>
          <a:xfrm flipH="1">
            <a:off x="10403896" y="5086174"/>
            <a:ext cx="515388" cy="1188115"/>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9" idx="1"/>
            <a:endCxn id="27" idx="2"/>
          </p:cNvCxnSpPr>
          <p:nvPr/>
        </p:nvCxnSpPr>
        <p:spPr>
          <a:xfrm flipH="1" flipV="1">
            <a:off x="8256080" y="5577808"/>
            <a:ext cx="1145619" cy="696481"/>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401699" y="6012679"/>
            <a:ext cx="1002197" cy="523220"/>
          </a:xfrm>
          <a:prstGeom prst="rect">
            <a:avLst/>
          </a:prstGeom>
        </p:spPr>
        <p:txBody>
          <a:bodyPr wrap="none">
            <a:spAutoFit/>
          </a:bodyPr>
          <a:lstStyle/>
          <a:p>
            <a:pPr algn="ctr"/>
            <a:r>
              <a:rPr lang="en-US" altLang="zh-CN" sz="2800" b="1" dirty="0"/>
              <a:t>… …</a:t>
            </a:r>
            <a:endParaRPr lang="zh-CN" altLang="en-US" sz="2800" dirty="0"/>
          </a:p>
        </p:txBody>
      </p:sp>
      <p:sp>
        <p:nvSpPr>
          <p:cNvPr id="33" name="椭圆 32"/>
          <p:cNvSpPr/>
          <p:nvPr/>
        </p:nvSpPr>
        <p:spPr>
          <a:xfrm>
            <a:off x="690418" y="4954793"/>
            <a:ext cx="573468" cy="573468"/>
          </a:xfrm>
          <a:prstGeom prst="ellipse">
            <a:avLst/>
          </a:prstGeom>
          <a:ln>
            <a:solidFill>
              <a:schemeClr val="accent1"/>
            </a:solidFill>
          </a:ln>
        </p:spPr>
        <p:txBody>
          <a:bodyPr wrap="non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7869" y="4743882"/>
            <a:ext cx="983268" cy="983268"/>
          </a:xfrm>
          <a:prstGeom prst="rect">
            <a:avLst/>
          </a:prstGeom>
        </p:spPr>
      </p:pic>
      <p:cxnSp>
        <p:nvCxnSpPr>
          <p:cNvPr id="35" name="直接箭头连接符 34"/>
          <p:cNvCxnSpPr>
            <a:stCxn id="34" idx="1"/>
            <a:endCxn id="33" idx="6"/>
          </p:cNvCxnSpPr>
          <p:nvPr/>
        </p:nvCxnSpPr>
        <p:spPr>
          <a:xfrm flipH="1">
            <a:off x="1263886" y="5235516"/>
            <a:ext cx="1283983" cy="6011"/>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199" y="4142195"/>
            <a:ext cx="904689" cy="904689"/>
          </a:xfrm>
          <a:prstGeom prst="rect">
            <a:avLst/>
          </a:prstGeom>
        </p:spPr>
      </p:pic>
      <p:cxnSp>
        <p:nvCxnSpPr>
          <p:cNvPr id="40" name="直接箭头连接符 39"/>
          <p:cNvCxnSpPr>
            <a:stCxn id="27" idx="1"/>
            <a:endCxn id="39" idx="3"/>
          </p:cNvCxnSpPr>
          <p:nvPr/>
        </p:nvCxnSpPr>
        <p:spPr>
          <a:xfrm flipH="1" flipV="1">
            <a:off x="6466888" y="4594540"/>
            <a:ext cx="1297558" cy="491634"/>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9" idx="1"/>
            <a:endCxn id="34" idx="3"/>
          </p:cNvCxnSpPr>
          <p:nvPr/>
        </p:nvCxnSpPr>
        <p:spPr>
          <a:xfrm flipH="1">
            <a:off x="3531137" y="4594540"/>
            <a:ext cx="2031062" cy="640976"/>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5424" y="5528261"/>
            <a:ext cx="831895" cy="831895"/>
          </a:xfrm>
          <a:prstGeom prst="rect">
            <a:avLst/>
          </a:prstGeom>
        </p:spPr>
      </p:pic>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742" y="5341082"/>
            <a:ext cx="582589" cy="582589"/>
          </a:xfrm>
          <a:prstGeom prst="rect">
            <a:avLst/>
          </a:prstGeom>
        </p:spPr>
      </p:pic>
      <p:sp>
        <p:nvSpPr>
          <p:cNvPr id="65" name="文本框 64"/>
          <p:cNvSpPr txBox="1"/>
          <p:nvPr/>
        </p:nvSpPr>
        <p:spPr>
          <a:xfrm>
            <a:off x="9292443" y="2429068"/>
            <a:ext cx="1156043" cy="646331"/>
          </a:xfrm>
          <a:prstGeom prst="rect">
            <a:avLst/>
          </a:prstGeom>
        </p:spPr>
        <p:txBody>
          <a:bodyPr vert="horz" wrap="square" lIns="91440" tIns="45720" rIns="91440" bIns="45720" rtlCol="0">
            <a:spAutoFit/>
          </a:bodyPr>
          <a:lstStyle/>
          <a:p>
            <a:pPr marL="0" indent="0" algn="ctr">
              <a:buFont typeface="Arial" panose="020B0604020202020204" pitchFamily="34" charset="0"/>
              <a:buNone/>
            </a:pPr>
            <a:r>
              <a:rPr lang="zh-CN" altLang="en-US" sz="3600" b="1" dirty="0">
                <a:latin typeface="微软雅黑" panose="020B0503020204020204" pitchFamily="34" charset="-122"/>
                <a:ea typeface="微软雅黑" panose="020B0503020204020204" pitchFamily="34" charset="-122"/>
                <a:cs typeface="Times New Roman" panose="02020603050405020304" pitchFamily="18" charset="0"/>
              </a:rPr>
              <a:t>单播</a:t>
            </a:r>
          </a:p>
        </p:txBody>
      </p:sp>
      <p:sp>
        <p:nvSpPr>
          <p:cNvPr id="28" name="矩形 27"/>
          <p:cNvSpPr/>
          <p:nvPr/>
        </p:nvSpPr>
        <p:spPr>
          <a:xfrm>
            <a:off x="9182087" y="4184838"/>
            <a:ext cx="1221809" cy="523220"/>
          </a:xfrm>
          <a:prstGeom prst="rect">
            <a:avLst/>
          </a:prstGeom>
        </p:spPr>
        <p:txBody>
          <a:bodyPr wrap="none">
            <a:spAutoFit/>
          </a:bodyPr>
          <a:lstStyle/>
          <a:p>
            <a:r>
              <a:rPr lang="en-US" altLang="zh-CN" sz="2800" b="1" dirty="0"/>
              <a:t>RREQ</a:t>
            </a:r>
            <a:endParaRPr lang="zh-CN" altLang="en-US" sz="2800" b="1" dirty="0"/>
          </a:p>
        </p:txBody>
      </p:sp>
      <p:sp>
        <p:nvSpPr>
          <p:cNvPr id="13" name="矩形 12"/>
          <p:cNvSpPr/>
          <p:nvPr/>
        </p:nvSpPr>
        <p:spPr>
          <a:xfrm>
            <a:off x="1836700" y="3607513"/>
            <a:ext cx="4054315" cy="523220"/>
          </a:xfrm>
          <a:prstGeom prst="rect">
            <a:avLst/>
          </a:prstGeom>
        </p:spPr>
        <p:txBody>
          <a:bodyPr wrap="none">
            <a:spAutoFit/>
          </a:bodyPr>
          <a:lstStyle/>
          <a:p>
            <a:r>
              <a:rPr lang="zh-CN" altLang="en-US" sz="2800" b="1" dirty="0"/>
              <a:t>更新路由，并转发</a:t>
            </a:r>
            <a:r>
              <a:rPr lang="en-US" altLang="zh-CN" sz="2800" b="1" dirty="0"/>
              <a:t>RREP</a:t>
            </a:r>
            <a:endParaRPr lang="zh-CN" altLang="en-US" sz="2800" b="1" dirty="0"/>
          </a:p>
        </p:txBody>
      </p:sp>
    </p:spTree>
    <p:extLst>
      <p:ext uri="{BB962C8B-B14F-4D97-AF65-F5344CB8AC3E}">
        <p14:creationId xmlns:p14="http://schemas.microsoft.com/office/powerpoint/2010/main" val="36352856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AODV</a:t>
            </a:r>
            <a:r>
              <a:rPr lang="zh-CN" altLang="en-US" dirty="0"/>
              <a:t>的路由维护</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8811" y="2617922"/>
            <a:ext cx="1863426" cy="1863426"/>
          </a:xfrm>
          <a:prstGeom prst="rect">
            <a:avLst/>
          </a:prstGeom>
          <a:effectLst>
            <a:outerShdw blurRad="50800" dist="38100" dir="2700000" algn="tl" rotWithShape="0">
              <a:prstClr val="black">
                <a:alpha val="40000"/>
              </a:prst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1027" y="2921543"/>
            <a:ext cx="1318993" cy="1256184"/>
          </a:xfrm>
          <a:prstGeom prst="rect">
            <a:avLst/>
          </a:prstGeom>
        </p:spPr>
      </p:pic>
      <p:sp>
        <p:nvSpPr>
          <p:cNvPr id="8" name="文本框 7"/>
          <p:cNvSpPr txBox="1"/>
          <p:nvPr/>
        </p:nvSpPr>
        <p:spPr>
          <a:xfrm>
            <a:off x="3333286" y="1479200"/>
            <a:ext cx="7498079" cy="1092607"/>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源节点移动</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spcBef>
                <a:spcPts val="600"/>
              </a:spcBef>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向目的节点重新发起路由发现</a:t>
            </a:r>
          </a:p>
        </p:txBody>
      </p:sp>
      <p:sp>
        <p:nvSpPr>
          <p:cNvPr id="9" name="文本框 8"/>
          <p:cNvSpPr txBox="1"/>
          <p:nvPr/>
        </p:nvSpPr>
        <p:spPr>
          <a:xfrm>
            <a:off x="3206677" y="2995292"/>
            <a:ext cx="7999341" cy="1523494"/>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目的节点移动</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spcBef>
                <a:spcPts val="600"/>
              </a:spcBef>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发送一个特殊的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RREP</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RERR</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分组到那些受影响的源节点</a:t>
            </a:r>
          </a:p>
        </p:txBody>
      </p:sp>
      <p:sp>
        <p:nvSpPr>
          <p:cNvPr id="10" name="文本框 9"/>
          <p:cNvSpPr txBox="1"/>
          <p:nvPr/>
        </p:nvSpPr>
        <p:spPr>
          <a:xfrm>
            <a:off x="3206677" y="4704474"/>
            <a:ext cx="7999341" cy="1523494"/>
          </a:xfrm>
          <a:prstGeom prst="rect">
            <a:avLst/>
          </a:prstGeom>
        </p:spPr>
        <p:txBody>
          <a:bodyPr vert="horz" wrap="square" lIns="91440" tIns="45720" rIns="91440" bIns="45720" rtlCol="0">
            <a:spAutoFit/>
          </a:bodyPr>
          <a:lstStyle/>
          <a:p>
            <a:pPr marL="0" indent="0">
              <a:buFont typeface="Arial" panose="020B0604020202020204" pitchFamily="34" charset="0"/>
              <a:buNone/>
            </a:pP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中间节点</a:t>
            </a:r>
            <a:endParaRPr lang="en-US" altLang="zh-CN" sz="3200" b="1" dirty="0">
              <a:latin typeface="微软雅黑" panose="020B0503020204020204" pitchFamily="34" charset="-122"/>
              <a:ea typeface="微软雅黑" panose="020B0503020204020204" pitchFamily="34" charset="-122"/>
              <a:cs typeface="Times New Roman" panose="02020603050405020304" pitchFamily="18" charset="0"/>
            </a:endParaRPr>
          </a:p>
          <a:p>
            <a:pPr marL="0" indent="0">
              <a:spcBef>
                <a:spcPts val="600"/>
              </a:spcBef>
              <a:buFont typeface="Arial" panose="020B0604020202020204" pitchFamily="34" charset="0"/>
              <a:buNone/>
            </a:pP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通过周期性发送的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Hello</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分组确保链路的对称性，当检测到链路失效时，启动路由维护过程</a:t>
            </a:r>
          </a:p>
        </p:txBody>
      </p:sp>
      <p:sp>
        <p:nvSpPr>
          <p:cNvPr id="13" name="Freeform 108"/>
          <p:cNvSpPr>
            <a:spLocks/>
          </p:cNvSpPr>
          <p:nvPr/>
        </p:nvSpPr>
        <p:spPr bwMode="auto">
          <a:xfrm flipV="1">
            <a:off x="2149811" y="4481347"/>
            <a:ext cx="3856336" cy="1823020"/>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8"/>
          <p:cNvSpPr>
            <a:spLocks/>
          </p:cNvSpPr>
          <p:nvPr/>
        </p:nvSpPr>
        <p:spPr bwMode="auto">
          <a:xfrm>
            <a:off x="2149811" y="1273428"/>
            <a:ext cx="3856336" cy="1433624"/>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15470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dirty="0"/>
              <a:t>中间节点的路由维护过程</a:t>
            </a:r>
          </a:p>
        </p:txBody>
      </p:sp>
      <p:sp>
        <p:nvSpPr>
          <p:cNvPr id="13" name="椭圆 12"/>
          <p:cNvSpPr/>
          <p:nvPr/>
        </p:nvSpPr>
        <p:spPr>
          <a:xfrm>
            <a:off x="2929982" y="2321943"/>
            <a:ext cx="443053" cy="423468"/>
          </a:xfrm>
          <a:prstGeom prst="ellipse">
            <a:avLst/>
          </a:prstGeom>
          <a:ln w="38100">
            <a:solidFill>
              <a:schemeClr val="accent1"/>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2126" y="1745567"/>
            <a:ext cx="526135" cy="502877"/>
          </a:xfrm>
          <a:prstGeom prst="rect">
            <a:avLst/>
          </a:prstGeom>
        </p:spPr>
      </p:pic>
      <p:cxnSp>
        <p:nvCxnSpPr>
          <p:cNvPr id="15" name="直接箭头连接符 14"/>
          <p:cNvCxnSpPr/>
          <p:nvPr/>
        </p:nvCxnSpPr>
        <p:spPr>
          <a:xfrm flipH="1" flipV="1">
            <a:off x="4701585" y="2260252"/>
            <a:ext cx="691934" cy="572426"/>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6"/>
            <a:endCxn id="14" idx="1"/>
          </p:cNvCxnSpPr>
          <p:nvPr/>
        </p:nvCxnSpPr>
        <p:spPr>
          <a:xfrm flipV="1">
            <a:off x="3373035" y="1997005"/>
            <a:ext cx="799091" cy="536672"/>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59794" y="2392818"/>
            <a:ext cx="1479602" cy="456253"/>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源节点</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4131" y="2454391"/>
            <a:ext cx="526135" cy="502877"/>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595" y="1676092"/>
            <a:ext cx="526135" cy="502877"/>
          </a:xfrm>
          <a:prstGeom prst="rect">
            <a:avLst/>
          </a:prstGeom>
        </p:spPr>
      </p:pic>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2379" y="1077947"/>
            <a:ext cx="526135" cy="502877"/>
          </a:xfrm>
          <a:prstGeom prst="rect">
            <a:avLst/>
          </a:prstGeom>
        </p:spPr>
      </p:pic>
      <p:sp>
        <p:nvSpPr>
          <p:cNvPr id="21" name="椭圆 20"/>
          <p:cNvSpPr/>
          <p:nvPr/>
        </p:nvSpPr>
        <p:spPr>
          <a:xfrm>
            <a:off x="8512379" y="2620944"/>
            <a:ext cx="443053" cy="423468"/>
          </a:xfrm>
          <a:prstGeom prst="ellipse">
            <a:avLst/>
          </a:prstGeom>
          <a:ln w="38100">
            <a:solidFill>
              <a:schemeClr val="accent2"/>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22" name="文本框 21"/>
          <p:cNvSpPr txBox="1"/>
          <p:nvPr/>
        </p:nvSpPr>
        <p:spPr>
          <a:xfrm>
            <a:off x="8955432" y="2620944"/>
            <a:ext cx="1621268"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目的节点</a:t>
            </a:r>
          </a:p>
        </p:txBody>
      </p:sp>
      <p:cxnSp>
        <p:nvCxnSpPr>
          <p:cNvPr id="23" name="直接箭头连接符 22"/>
          <p:cNvCxnSpPr>
            <a:stCxn id="14" idx="3"/>
            <a:endCxn id="18" idx="1"/>
          </p:cNvCxnSpPr>
          <p:nvPr/>
        </p:nvCxnSpPr>
        <p:spPr>
          <a:xfrm>
            <a:off x="4698262" y="1997005"/>
            <a:ext cx="825869" cy="708824"/>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8" idx="3"/>
            <a:endCxn id="19" idx="1"/>
          </p:cNvCxnSpPr>
          <p:nvPr/>
        </p:nvCxnSpPr>
        <p:spPr>
          <a:xfrm flipV="1">
            <a:off x="6050266" y="1927531"/>
            <a:ext cx="876329" cy="778299"/>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9" idx="3"/>
            <a:endCxn id="20" idx="1"/>
          </p:cNvCxnSpPr>
          <p:nvPr/>
        </p:nvCxnSpPr>
        <p:spPr>
          <a:xfrm flipV="1">
            <a:off x="7452730" y="1329386"/>
            <a:ext cx="1059649" cy="598145"/>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6" name="图片 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38059" y="2674605"/>
            <a:ext cx="526135" cy="502877"/>
          </a:xfrm>
          <a:prstGeom prst="rect">
            <a:avLst/>
          </a:prstGeom>
        </p:spPr>
      </p:pic>
      <p:pic>
        <p:nvPicPr>
          <p:cNvPr id="27" name="图片 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48474" y="1336369"/>
            <a:ext cx="526135" cy="502877"/>
          </a:xfrm>
          <a:prstGeom prst="rect">
            <a:avLst/>
          </a:prstGeom>
        </p:spPr>
      </p:pic>
      <p:pic>
        <p:nvPicPr>
          <p:cNvPr id="28" name="图片 2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72133" y="2825758"/>
            <a:ext cx="526135" cy="502877"/>
          </a:xfrm>
          <a:prstGeom prst="rect">
            <a:avLst/>
          </a:prstGeom>
        </p:spPr>
      </p:pic>
      <p:sp>
        <p:nvSpPr>
          <p:cNvPr id="29" name="文本框 28"/>
          <p:cNvSpPr txBox="1"/>
          <p:nvPr/>
        </p:nvSpPr>
        <p:spPr>
          <a:xfrm>
            <a:off x="3995588" y="1437895"/>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5736809" y="2044411"/>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6911230" y="1191676"/>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7640583" y="2940340"/>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a:off x="6625322" y="1857680"/>
            <a:ext cx="0" cy="642577"/>
          </a:xfrm>
          <a:prstGeom prst="straightConnector1">
            <a:avLst/>
          </a:prstGeom>
          <a:ln w="57150">
            <a:solidFill>
              <a:srgbClr val="C0000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982554" y="2030128"/>
            <a:ext cx="0" cy="642577"/>
          </a:xfrm>
          <a:prstGeom prst="straightConnector1">
            <a:avLst/>
          </a:prstGeom>
          <a:ln w="57150">
            <a:solidFill>
              <a:srgbClr val="C00000"/>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19" idx="3"/>
            <a:endCxn id="21" idx="2"/>
          </p:cNvCxnSpPr>
          <p:nvPr/>
        </p:nvCxnSpPr>
        <p:spPr>
          <a:xfrm>
            <a:off x="7452730" y="1927531"/>
            <a:ext cx="1059649" cy="905148"/>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a:off x="3512585" y="2260251"/>
            <a:ext cx="589360" cy="410547"/>
          </a:xfrm>
          <a:prstGeom prst="straightConnector1">
            <a:avLst/>
          </a:prstGeom>
          <a:ln w="28575">
            <a:solidFill>
              <a:schemeClr val="accent2">
                <a:lumMod val="75000"/>
              </a:schemeClr>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2929982" y="5457226"/>
            <a:ext cx="443053" cy="423468"/>
          </a:xfrm>
          <a:prstGeom prst="ellipse">
            <a:avLst/>
          </a:prstGeom>
          <a:ln w="38100">
            <a:solidFill>
              <a:schemeClr val="accent1"/>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2126" y="4880850"/>
            <a:ext cx="526135" cy="502877"/>
          </a:xfrm>
          <a:prstGeom prst="rect">
            <a:avLst/>
          </a:prstGeom>
        </p:spPr>
      </p:pic>
      <p:cxnSp>
        <p:nvCxnSpPr>
          <p:cNvPr id="40" name="直接箭头连接符 39"/>
          <p:cNvCxnSpPr>
            <a:stCxn id="38" idx="6"/>
            <a:endCxn id="39" idx="1"/>
          </p:cNvCxnSpPr>
          <p:nvPr/>
        </p:nvCxnSpPr>
        <p:spPr>
          <a:xfrm flipV="1">
            <a:off x="3373035" y="5132288"/>
            <a:ext cx="799091" cy="536672"/>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559794" y="5528101"/>
            <a:ext cx="1479601" cy="456253"/>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源节点</a:t>
            </a: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4130" y="5589674"/>
            <a:ext cx="526135" cy="502877"/>
          </a:xfrm>
          <a:prstGeom prst="rect">
            <a:avLst/>
          </a:prstGeom>
        </p:spPr>
      </p:pic>
      <p:pic>
        <p:nvPicPr>
          <p:cNvPr id="43" name="图片 42"/>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26594" y="4811375"/>
            <a:ext cx="526135" cy="502877"/>
          </a:xfrm>
          <a:prstGeom prst="rect">
            <a:avLst/>
          </a:prstGeom>
        </p:spPr>
      </p:pic>
      <p:pic>
        <p:nvPicPr>
          <p:cNvPr id="44" name="图片 4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512378" y="4213230"/>
            <a:ext cx="526135" cy="502877"/>
          </a:xfrm>
          <a:prstGeom prst="rect">
            <a:avLst/>
          </a:prstGeom>
        </p:spPr>
      </p:pic>
      <p:sp>
        <p:nvSpPr>
          <p:cNvPr id="45" name="椭圆 44"/>
          <p:cNvSpPr/>
          <p:nvPr/>
        </p:nvSpPr>
        <p:spPr>
          <a:xfrm>
            <a:off x="8512378" y="5756227"/>
            <a:ext cx="443053" cy="423468"/>
          </a:xfrm>
          <a:prstGeom prst="ellipse">
            <a:avLst/>
          </a:prstGeom>
          <a:ln w="38100">
            <a:solidFill>
              <a:schemeClr val="accent2"/>
            </a:solidFill>
          </a:ln>
        </p:spPr>
        <p:txBody>
          <a:bodyPr wrap="square" rtlCol="0" anchor="ctr">
            <a:spAutoFit/>
          </a:bodyPr>
          <a:lstStyle/>
          <a:p>
            <a:pPr algn="ctr"/>
            <a:endParaRPr lang="zh-CN" altLang="en-US" sz="2400" dirty="0">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45"/>
          <p:cNvSpPr txBox="1"/>
          <p:nvPr/>
        </p:nvSpPr>
        <p:spPr>
          <a:xfrm>
            <a:off x="8955431" y="5756227"/>
            <a:ext cx="1621269"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目的节点</a:t>
            </a:r>
          </a:p>
        </p:txBody>
      </p:sp>
      <p:cxnSp>
        <p:nvCxnSpPr>
          <p:cNvPr id="47" name="直接箭头连接符 46"/>
          <p:cNvCxnSpPr>
            <a:stCxn id="39" idx="3"/>
            <a:endCxn id="42" idx="1"/>
          </p:cNvCxnSpPr>
          <p:nvPr/>
        </p:nvCxnSpPr>
        <p:spPr>
          <a:xfrm>
            <a:off x="4698261" y="5132288"/>
            <a:ext cx="825869" cy="708824"/>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2" idx="3"/>
            <a:endCxn id="51" idx="1"/>
          </p:cNvCxnSpPr>
          <p:nvPr/>
        </p:nvCxnSpPr>
        <p:spPr>
          <a:xfrm>
            <a:off x="6050266" y="5841112"/>
            <a:ext cx="1021867" cy="371368"/>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49" name="图片 48"/>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38059" y="5791362"/>
            <a:ext cx="526135" cy="502877"/>
          </a:xfrm>
          <a:prstGeom prst="rect">
            <a:avLst/>
          </a:prstGeom>
        </p:spPr>
      </p:pic>
      <p:pic>
        <p:nvPicPr>
          <p:cNvPr id="50" name="图片 4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47361" y="4424246"/>
            <a:ext cx="526135" cy="502877"/>
          </a:xfrm>
          <a:prstGeom prst="rect">
            <a:avLst/>
          </a:prstGeom>
        </p:spPr>
      </p:pic>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2133" y="5961041"/>
            <a:ext cx="526135" cy="502877"/>
          </a:xfrm>
          <a:prstGeom prst="rect">
            <a:avLst/>
          </a:prstGeom>
        </p:spPr>
      </p:pic>
      <p:sp>
        <p:nvSpPr>
          <p:cNvPr id="52" name="文本框 51"/>
          <p:cNvSpPr txBox="1"/>
          <p:nvPr/>
        </p:nvSpPr>
        <p:spPr>
          <a:xfrm>
            <a:off x="3995587" y="4573178"/>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sp>
        <p:nvSpPr>
          <p:cNvPr id="53" name="文本框 52"/>
          <p:cNvSpPr txBox="1"/>
          <p:nvPr/>
        </p:nvSpPr>
        <p:spPr>
          <a:xfrm>
            <a:off x="5736809" y="5179694"/>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sp>
        <p:nvSpPr>
          <p:cNvPr id="54" name="文本框 53"/>
          <p:cNvSpPr txBox="1"/>
          <p:nvPr/>
        </p:nvSpPr>
        <p:spPr>
          <a:xfrm>
            <a:off x="6911230" y="4326959"/>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sp>
        <p:nvSpPr>
          <p:cNvPr id="55" name="文本框 54"/>
          <p:cNvSpPr txBox="1"/>
          <p:nvPr/>
        </p:nvSpPr>
        <p:spPr>
          <a:xfrm>
            <a:off x="7644723" y="6235792"/>
            <a:ext cx="521508" cy="456253"/>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cxnSp>
        <p:nvCxnSpPr>
          <p:cNvPr id="56" name="直接箭头连接符 55"/>
          <p:cNvCxnSpPr>
            <a:stCxn id="51" idx="3"/>
            <a:endCxn id="45" idx="2"/>
          </p:cNvCxnSpPr>
          <p:nvPr/>
        </p:nvCxnSpPr>
        <p:spPr>
          <a:xfrm flipV="1">
            <a:off x="7598268" y="5967962"/>
            <a:ext cx="914110" cy="244519"/>
          </a:xfrm>
          <a:prstGeom prst="straightConnector1">
            <a:avLst/>
          </a:prstGeom>
          <a:ln w="28575">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79098" y="3783180"/>
            <a:ext cx="11778298" cy="84300"/>
          </a:xfrm>
          <a:prstGeom prst="straightConnector1">
            <a:avLst/>
          </a:prstGeom>
          <a:ln w="22225">
            <a:prstDash val="solid"/>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4463913" y="2617880"/>
            <a:ext cx="838691" cy="369332"/>
          </a:xfrm>
          <a:prstGeom prst="rect">
            <a:avLst/>
          </a:prstGeom>
        </p:spPr>
        <p:txBody>
          <a:bodyPr wrap="none">
            <a:spAutoFit/>
          </a:bodyPr>
          <a:lstStyle/>
          <a:p>
            <a:r>
              <a:rPr lang="en-US" altLang="zh-CN" b="1" dirty="0">
                <a:solidFill>
                  <a:srgbClr val="C00000"/>
                </a:solidFill>
              </a:rPr>
              <a:t>RERR</a:t>
            </a:r>
            <a:endParaRPr lang="zh-CN" altLang="en-US" b="1" dirty="0">
              <a:solidFill>
                <a:srgbClr val="C00000"/>
              </a:solidFill>
            </a:endParaRPr>
          </a:p>
        </p:txBody>
      </p:sp>
    </p:spTree>
    <p:extLst>
      <p:ext uri="{BB962C8B-B14F-4D97-AF65-F5344CB8AC3E}">
        <p14:creationId xmlns:p14="http://schemas.microsoft.com/office/powerpoint/2010/main" val="4058954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C462EB6A-79E1-44F4-B01F-8562344C569F}" type="slidenum">
              <a:rPr lang="en-US" altLang="zh-CN"/>
              <a:pPr/>
              <a:t>9</a:t>
            </a:fld>
            <a:endParaRPr lang="en-US" altLang="zh-CN"/>
          </a:p>
        </p:txBody>
      </p:sp>
      <p:sp>
        <p:nvSpPr>
          <p:cNvPr id="832514" name="Rectangle 2"/>
          <p:cNvSpPr>
            <a:spLocks noGrp="1" noChangeArrowheads="1"/>
          </p:cNvSpPr>
          <p:nvPr>
            <p:ph type="title"/>
          </p:nvPr>
        </p:nvSpPr>
        <p:spPr/>
        <p:txBody>
          <a:bodyPr/>
          <a:lstStyle/>
          <a:p>
            <a:r>
              <a:rPr lang="zh-CN" altLang="en-US"/>
              <a:t>例</a:t>
            </a:r>
          </a:p>
        </p:txBody>
      </p:sp>
      <p:sp>
        <p:nvSpPr>
          <p:cNvPr id="832515" name="Rectangle 3"/>
          <p:cNvSpPr>
            <a:spLocks noGrp="1" noChangeArrowheads="1"/>
          </p:cNvSpPr>
          <p:nvPr>
            <p:ph type="body" idx="1"/>
          </p:nvPr>
        </p:nvSpPr>
        <p:spPr>
          <a:xfrm>
            <a:off x="2146300" y="1257300"/>
            <a:ext cx="7772400" cy="1028700"/>
          </a:xfrm>
        </p:spPr>
        <p:txBody>
          <a:bodyPr/>
          <a:lstStyle/>
          <a:p>
            <a:pPr>
              <a:lnSpc>
                <a:spcPct val="115000"/>
              </a:lnSpc>
              <a:buFont typeface="ZapfDingbats" pitchFamily="82" charset="2"/>
              <a:buNone/>
            </a:pPr>
            <a:r>
              <a:rPr lang="zh-CN" altLang="en-US" sz="2400" b="1">
                <a:ea typeface="华文中宋" panose="02010600040101010101" pitchFamily="2" charset="-122"/>
              </a:rPr>
              <a:t>    两个节点</a:t>
            </a:r>
            <a:r>
              <a:rPr lang="en-US" altLang="zh-CN" sz="2400" b="1">
                <a:ea typeface="华文中宋" panose="02010600040101010101" pitchFamily="2" charset="-122"/>
              </a:rPr>
              <a:t>B</a:t>
            </a:r>
            <a:r>
              <a:rPr lang="zh-CN" altLang="en-US" sz="2400" b="1">
                <a:ea typeface="华文中宋" panose="02010600040101010101" pitchFamily="2" charset="-122"/>
              </a:rPr>
              <a:t>、</a:t>
            </a:r>
            <a:r>
              <a:rPr lang="en-US" altLang="zh-CN" sz="2400" b="1">
                <a:ea typeface="华文中宋" panose="02010600040101010101" pitchFamily="2" charset="-122"/>
              </a:rPr>
              <a:t>D</a:t>
            </a:r>
            <a:r>
              <a:rPr lang="zh-CN" altLang="en-US" sz="2400" b="1">
                <a:ea typeface="华文中宋" panose="02010600040101010101" pitchFamily="2" charset="-122"/>
              </a:rPr>
              <a:t>在检测到冲突之后很短的时间内都放弃传输。</a:t>
            </a:r>
          </a:p>
        </p:txBody>
      </p:sp>
      <p:pic>
        <p:nvPicPr>
          <p:cNvPr id="832516" name="Picture 4"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9889" y="2319339"/>
            <a:ext cx="4433887" cy="3870325"/>
          </a:xfrm>
          <a:prstGeom prst="rect">
            <a:avLst/>
          </a:prstGeom>
          <a:noFill/>
          <a:extLst>
            <a:ext uri="{909E8E84-426E-40DD-AFC4-6F175D3DCCD1}">
              <a14:hiddenFill xmlns:a14="http://schemas.microsoft.com/office/drawing/2010/main">
                <a:solidFill>
                  <a:srgbClr val="FFFFFF"/>
                </a:solidFill>
              </a14:hiddenFill>
            </a:ext>
          </a:extLst>
        </p:spPr>
      </p:pic>
      <p:sp>
        <p:nvSpPr>
          <p:cNvPr id="832517" name="Text Box 5"/>
          <p:cNvSpPr txBox="1">
            <a:spLocks noChangeArrowheads="1"/>
          </p:cNvSpPr>
          <p:nvPr/>
        </p:nvSpPr>
        <p:spPr bwMode="auto">
          <a:xfrm>
            <a:off x="2095500" y="3886200"/>
            <a:ext cx="2692400" cy="8318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宋体" panose="02010600030101010101" pitchFamily="2" charset="-122"/>
              </a:rPr>
              <a:t>     以太网即采用</a:t>
            </a:r>
            <a:r>
              <a:rPr lang="en-US" altLang="zh-CN" sz="2400" b="1">
                <a:solidFill>
                  <a:srgbClr val="FF0000"/>
                </a:solidFill>
                <a:ea typeface="宋体" panose="02010600030101010101" pitchFamily="2" charset="-122"/>
              </a:rPr>
              <a:t>CSMA/CD</a:t>
            </a:r>
            <a:r>
              <a:rPr lang="zh-CN" altLang="en-US" sz="2400" b="1">
                <a:ea typeface="宋体" panose="02010600030101010101" pitchFamily="2" charset="-122"/>
              </a:rPr>
              <a:t>协议。</a:t>
            </a:r>
          </a:p>
        </p:txBody>
      </p:sp>
      <p:sp>
        <p:nvSpPr>
          <p:cNvPr id="832518" name="Text Box 6"/>
          <p:cNvSpPr txBox="1">
            <a:spLocks noChangeArrowheads="1"/>
          </p:cNvSpPr>
          <p:nvPr/>
        </p:nvSpPr>
        <p:spPr bwMode="auto">
          <a:xfrm>
            <a:off x="7277100" y="5486401"/>
            <a:ext cx="1498600" cy="7794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hlink"/>
                </a:solidFill>
                <a:latin typeface="华文中宋" panose="02010600040101010101" pitchFamily="2" charset="-122"/>
                <a:ea typeface="华文中宋" panose="02010600040101010101" pitchFamily="2" charset="-122"/>
              </a:rPr>
              <a:t>检测到冲突</a:t>
            </a:r>
          </a:p>
          <a:p>
            <a:pPr>
              <a:spcBef>
                <a:spcPct val="50000"/>
              </a:spcBef>
            </a:pPr>
            <a:r>
              <a:rPr lang="zh-CN" altLang="en-US" b="1">
                <a:solidFill>
                  <a:schemeClr val="hlink"/>
                </a:solidFill>
                <a:latin typeface="华文中宋" panose="02010600040101010101" pitchFamily="2" charset="-122"/>
                <a:ea typeface="华文中宋" panose="02010600040101010101" pitchFamily="2" charset="-122"/>
              </a:rPr>
              <a:t>放弃传输</a:t>
            </a:r>
          </a:p>
        </p:txBody>
      </p:sp>
    </p:spTree>
    <p:extLst>
      <p:ext uri="{BB962C8B-B14F-4D97-AF65-F5344CB8AC3E}">
        <p14:creationId xmlns:p14="http://schemas.microsoft.com/office/powerpoint/2010/main" val="2792863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32517"/>
                                        </p:tgtEl>
                                        <p:attrNameLst>
                                          <p:attrName>style.visibility</p:attrName>
                                        </p:attrNameLst>
                                      </p:cBhvr>
                                      <p:to>
                                        <p:strVal val="visible"/>
                                      </p:to>
                                    </p:set>
                                    <p:animEffect transition="in" filter="dissolve">
                                      <p:cBhvr>
                                        <p:cTn id="7" dur="500"/>
                                        <p:tgtEl>
                                          <p:spTgt spid="832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5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AODV</a:t>
            </a:r>
            <a:r>
              <a:rPr lang="zh-CN" altLang="en-US" dirty="0"/>
              <a:t>协议的特点</a:t>
            </a:r>
          </a:p>
        </p:txBody>
      </p:sp>
      <p:grpSp>
        <p:nvGrpSpPr>
          <p:cNvPr id="8" name="组合 7"/>
          <p:cNvGrpSpPr/>
          <p:nvPr/>
        </p:nvGrpSpPr>
        <p:grpSpPr>
          <a:xfrm>
            <a:off x="405180" y="1567778"/>
            <a:ext cx="8779483" cy="1204363"/>
            <a:chOff x="405180" y="1567778"/>
            <a:chExt cx="8779483" cy="1204363"/>
          </a:xfrm>
        </p:grpSpPr>
        <p:cxnSp>
          <p:nvCxnSpPr>
            <p:cNvPr id="11" name="MH_Other_1"/>
            <p:cNvCxnSpPr/>
            <p:nvPr>
              <p:custDataLst>
                <p:tags r:id="rId7"/>
              </p:custDataLst>
            </p:nvPr>
          </p:nvCxnSpPr>
          <p:spPr>
            <a:xfrm>
              <a:off x="405180" y="1811703"/>
              <a:ext cx="1008063" cy="96043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H_Other_2"/>
            <p:cNvSpPr/>
            <p:nvPr>
              <p:custDataLst>
                <p:tags r:id="rId8"/>
              </p:custDataLst>
            </p:nvPr>
          </p:nvSpPr>
          <p:spPr>
            <a:xfrm>
              <a:off x="838200" y="1800591"/>
              <a:ext cx="1241425" cy="563562"/>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800" b="1">
                  <a:solidFill>
                    <a:srgbClr val="FFFFFF"/>
                  </a:solidFill>
                  <a:latin typeface="Agency FB" panose="020B0503020202020204" pitchFamily="34" charset="0"/>
                  <a:ea typeface="黑体" panose="02010609060101010101" pitchFamily="49" charset="-122"/>
                </a:rPr>
                <a:t>01</a:t>
              </a:r>
              <a:endParaRPr lang="zh-CN" altLang="en-US" sz="2800" b="1">
                <a:solidFill>
                  <a:srgbClr val="FFFFFF"/>
                </a:solidFill>
                <a:latin typeface="Agency FB" panose="020B0503020202020204" pitchFamily="34" charset="0"/>
                <a:ea typeface="黑体" panose="02010609060101010101" pitchFamily="49" charset="-122"/>
              </a:endParaRPr>
            </a:p>
          </p:txBody>
        </p:sp>
        <p:sp>
          <p:nvSpPr>
            <p:cNvPr id="14" name="MH_SubTitle_1"/>
            <p:cNvSpPr txBox="1">
              <a:spLocks noChangeArrowheads="1"/>
            </p:cNvSpPr>
            <p:nvPr>
              <p:custDataLst>
                <p:tags r:id="rId9"/>
              </p:custDataLst>
            </p:nvPr>
          </p:nvSpPr>
          <p:spPr bwMode="auto">
            <a:xfrm>
              <a:off x="2079625" y="1567778"/>
              <a:ext cx="7105038"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indent="0" algn="ctr">
                <a:buClr>
                  <a:srgbClr val="009900"/>
                </a:buClr>
                <a:buNone/>
              </a:pPr>
              <a:r>
                <a:rPr lang="zh-CN" altLang="en-US" sz="2800" dirty="0">
                  <a:latin typeface="+mn-ea"/>
                  <a:ea typeface="+mn-ea"/>
                </a:rPr>
                <a:t>基于传统的距离向量路由机制，简单、易懂</a:t>
              </a:r>
            </a:p>
          </p:txBody>
        </p:sp>
      </p:grpSp>
      <p:grpSp>
        <p:nvGrpSpPr>
          <p:cNvPr id="7" name="组合 6"/>
          <p:cNvGrpSpPr/>
          <p:nvPr/>
        </p:nvGrpSpPr>
        <p:grpSpPr>
          <a:xfrm>
            <a:off x="405180" y="3080910"/>
            <a:ext cx="11458574" cy="2058469"/>
            <a:chOff x="405180" y="3052183"/>
            <a:chExt cx="11458574" cy="2058469"/>
          </a:xfrm>
        </p:grpSpPr>
        <p:cxnSp>
          <p:nvCxnSpPr>
            <p:cNvPr id="15" name="MH_Other_3"/>
            <p:cNvCxnSpPr/>
            <p:nvPr>
              <p:custDataLst>
                <p:tags r:id="rId4"/>
              </p:custDataLst>
            </p:nvPr>
          </p:nvCxnSpPr>
          <p:spPr>
            <a:xfrm>
              <a:off x="405180" y="3311891"/>
              <a:ext cx="1008063" cy="9588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MH_Other_4"/>
            <p:cNvSpPr/>
            <p:nvPr>
              <p:custDataLst>
                <p:tags r:id="rId5"/>
              </p:custDataLst>
            </p:nvPr>
          </p:nvSpPr>
          <p:spPr>
            <a:xfrm>
              <a:off x="838200" y="3370508"/>
              <a:ext cx="1241425" cy="561975"/>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800" b="1">
                  <a:solidFill>
                    <a:srgbClr val="FFFFFF"/>
                  </a:solidFill>
                  <a:latin typeface="Agency FB" panose="020B0503020202020204" pitchFamily="34" charset="0"/>
                  <a:ea typeface="黑体" panose="02010609060101010101" pitchFamily="49" charset="-122"/>
                </a:rPr>
                <a:t>02</a:t>
              </a:r>
              <a:endParaRPr lang="zh-CN" altLang="en-US" sz="2800" b="1">
                <a:solidFill>
                  <a:srgbClr val="FFFFFF"/>
                </a:solidFill>
                <a:latin typeface="Agency FB" panose="020B0503020202020204" pitchFamily="34" charset="0"/>
                <a:ea typeface="黑体" panose="02010609060101010101" pitchFamily="49" charset="-122"/>
              </a:endParaRPr>
            </a:p>
          </p:txBody>
        </p:sp>
        <p:sp>
          <p:nvSpPr>
            <p:cNvPr id="22" name="MH_SubTitle_2"/>
            <p:cNvSpPr txBox="1">
              <a:spLocks noChangeArrowheads="1"/>
            </p:cNvSpPr>
            <p:nvPr>
              <p:custDataLst>
                <p:tags r:id="rId6"/>
              </p:custDataLst>
            </p:nvPr>
          </p:nvSpPr>
          <p:spPr bwMode="auto">
            <a:xfrm>
              <a:off x="2197099" y="3052183"/>
              <a:ext cx="9666655" cy="2058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nSpc>
                  <a:spcPct val="120000"/>
                </a:lnSpc>
                <a:spcBef>
                  <a:spcPts val="600"/>
                </a:spcBef>
                <a:buClr>
                  <a:srgbClr val="009900"/>
                </a:buClr>
              </a:pPr>
              <a:r>
                <a:rPr lang="zh-CN" altLang="en-US" sz="2800" dirty="0">
                  <a:latin typeface="+mj-ea"/>
                  <a:ea typeface="+mj-ea"/>
                </a:rPr>
                <a:t>支持中间节点应答，源节点快速获得路由，有效减少广播数</a:t>
              </a:r>
            </a:p>
            <a:p>
              <a:pPr marL="0" lvl="1">
                <a:lnSpc>
                  <a:spcPct val="120000"/>
                </a:lnSpc>
                <a:spcBef>
                  <a:spcPts val="600"/>
                </a:spcBef>
                <a:buClr>
                  <a:srgbClr val="009900"/>
                </a:buClr>
              </a:pPr>
              <a:r>
                <a:rPr lang="zh-CN" altLang="en-US" sz="2800" dirty="0">
                  <a:latin typeface="+mj-ea"/>
                  <a:ea typeface="+mj-ea"/>
                </a:rPr>
                <a:t>节点只存储需要的路由，减少了内存的需求和不必要的复制</a:t>
              </a:r>
            </a:p>
            <a:p>
              <a:pPr marL="0" lvl="1">
                <a:lnSpc>
                  <a:spcPct val="120000"/>
                </a:lnSpc>
                <a:spcBef>
                  <a:spcPts val="600"/>
                </a:spcBef>
                <a:buClr>
                  <a:srgbClr val="009900"/>
                </a:buClr>
              </a:pPr>
              <a:r>
                <a:rPr lang="zh-CN" altLang="en-US" sz="2800" dirty="0">
                  <a:latin typeface="+mj-ea"/>
                  <a:ea typeface="+mj-ea"/>
                </a:rPr>
                <a:t>快速解决活跃路径上的断链，通过使用序列号避免路由环路</a:t>
              </a:r>
            </a:p>
          </p:txBody>
        </p:sp>
      </p:grpSp>
      <p:grpSp>
        <p:nvGrpSpPr>
          <p:cNvPr id="9" name="组合 8"/>
          <p:cNvGrpSpPr/>
          <p:nvPr/>
        </p:nvGrpSpPr>
        <p:grpSpPr>
          <a:xfrm>
            <a:off x="522655" y="5213688"/>
            <a:ext cx="6805244" cy="1173161"/>
            <a:chOff x="522655" y="5213688"/>
            <a:chExt cx="6805244" cy="1173161"/>
          </a:xfrm>
        </p:grpSpPr>
        <p:cxnSp>
          <p:nvCxnSpPr>
            <p:cNvPr id="23" name="MH_Other_5"/>
            <p:cNvCxnSpPr/>
            <p:nvPr>
              <p:custDataLst>
                <p:tags r:id="rId1"/>
              </p:custDataLst>
            </p:nvPr>
          </p:nvCxnSpPr>
          <p:spPr>
            <a:xfrm>
              <a:off x="522655" y="5427999"/>
              <a:ext cx="1008063" cy="95885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MH_Other_6"/>
            <p:cNvSpPr/>
            <p:nvPr>
              <p:custDataLst>
                <p:tags r:id="rId2"/>
              </p:custDataLst>
            </p:nvPr>
          </p:nvSpPr>
          <p:spPr>
            <a:xfrm>
              <a:off x="838200" y="5416888"/>
              <a:ext cx="1241425" cy="561975"/>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08000" anchor="ctr">
              <a:normAutofit/>
            </a:bodyPr>
            <a:lstStyle/>
            <a:p>
              <a:pPr algn="ctr">
                <a:defRPr/>
              </a:pPr>
              <a:r>
                <a:rPr lang="en-US" altLang="zh-CN" sz="2800" b="1" dirty="0">
                  <a:solidFill>
                    <a:srgbClr val="FFFFFF"/>
                  </a:solidFill>
                  <a:latin typeface="Agency FB" panose="020B0503020202020204" pitchFamily="34" charset="0"/>
                  <a:ea typeface="黑体" panose="02010609060101010101" pitchFamily="49" charset="-122"/>
                </a:rPr>
                <a:t>03</a:t>
              </a:r>
              <a:endParaRPr lang="zh-CN" altLang="en-US" sz="2800" b="1" dirty="0">
                <a:solidFill>
                  <a:srgbClr val="FFFFFF"/>
                </a:solidFill>
                <a:latin typeface="Agency FB" panose="020B0503020202020204" pitchFamily="34" charset="0"/>
                <a:ea typeface="黑体" panose="02010609060101010101" pitchFamily="49" charset="-122"/>
              </a:endParaRPr>
            </a:p>
          </p:txBody>
        </p:sp>
        <p:sp>
          <p:nvSpPr>
            <p:cNvPr id="26" name="MH_SubTitle_3"/>
            <p:cNvSpPr txBox="1">
              <a:spLocks noChangeArrowheads="1"/>
            </p:cNvSpPr>
            <p:nvPr>
              <p:custDataLst>
                <p:tags r:id="rId3"/>
              </p:custDataLst>
            </p:nvPr>
          </p:nvSpPr>
          <p:spPr bwMode="auto">
            <a:xfrm>
              <a:off x="2197099" y="5213688"/>
              <a:ext cx="51308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buClr>
                  <a:srgbClr val="009900"/>
                </a:buClr>
              </a:pPr>
              <a:r>
                <a:rPr lang="zh-CN" altLang="en-US" sz="2800" dirty="0">
                  <a:latin typeface="+mj-ea"/>
                  <a:ea typeface="+mj-ea"/>
                </a:rPr>
                <a:t>网络具有可扩充性</a:t>
              </a:r>
            </a:p>
          </p:txBody>
        </p:sp>
      </p:grpSp>
    </p:spTree>
    <p:extLst>
      <p:ext uri="{BB962C8B-B14F-4D97-AF65-F5344CB8AC3E}">
        <p14:creationId xmlns:p14="http://schemas.microsoft.com/office/powerpoint/2010/main" val="3075021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6"/>
</p:tagLst>
</file>

<file path=ppt/tags/tag14.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8"/>
</p:tagLst>
</file>

<file path=ppt/tags/tag16.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0"/>
</p:tagLst>
</file>

<file path=ppt/tags/tag17.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1"/>
</p:tagLst>
</file>

<file path=ppt/tags/tag18.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2"/>
</p:tagLst>
</file>

<file path=ppt/tags/tag19.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3"/>
</p:tagLst>
</file>

<file path=ppt/tags/tag2.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7"/>
</p:tagLst>
</file>

<file path=ppt/tags/tag20.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4"/>
</p:tagLst>
</file>

<file path=ppt/tags/tag21.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5"/>
</p:tagLst>
</file>

<file path=ppt/tags/tag22.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7"/>
</p:tagLst>
</file>

<file path=ppt/tags/tag23.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8"/>
</p:tagLst>
</file>

<file path=ppt/tags/tag24.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SubTitle"/>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Text"/>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8"/>
</p:tagLst>
</file>

<file path=ppt/tags/tag30.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6"/>
</p:tagLst>
</file>

<file path=ppt/tags/tag31.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831082856"/>
  <p:tag name="MH_LIBRARY" val="GRAPHIC"/>
  <p:tag name="MH_TYPE" val="Other"/>
  <p:tag name="MH_ORDER" val="5"/>
</p:tagLst>
</file>

<file path=ppt/tags/tag34.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3"/>
</p:tagLst>
</file>

<file path=ppt/tags/tag38.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4"/>
</p:tagLst>
</file>

<file path=ppt/tags/tag39.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5"/>
</p:tagLst>
</file>

<file path=ppt/tags/tag40.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SubTitle"/>
  <p:tag name="MH_ORDER" val="2"/>
</p:tagLst>
</file>

<file path=ppt/tags/tag41.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6"/>
</p:tagLst>
</file>

<file path=ppt/tags/tag42.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4"/>
</p:tagLst>
</file>

<file path=ppt/tags/tag43.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5"/>
</p:tagLst>
</file>

<file path=ppt/tags/tag44.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SubTitle"/>
  <p:tag name="MH_ORDER" val="2"/>
</p:tagLst>
</file>

<file path=ppt/tags/tag45.xml><?xml version="1.0" encoding="utf-8"?>
<p:tagLst xmlns:a="http://schemas.openxmlformats.org/drawingml/2006/main" xmlns:r="http://schemas.openxmlformats.org/officeDocument/2006/relationships" xmlns:p="http://schemas.openxmlformats.org/presentationml/2006/main">
  <p:tag name="MH" val="20170831090453"/>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5"/>
</p:tagLst>
</file>

<file path=ppt/tags/tag47.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6"/>
</p:tagLst>
</file>

<file path=ppt/tags/tag48.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SubTitle"/>
  <p:tag name="MH_ORDER" val="3"/>
</p:tagLst>
</file>

<file path=ppt/tags/tag49.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6"/>
</p:tagLst>
</file>

<file path=ppt/tags/tag50.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4"/>
</p:tagLst>
</file>

<file path=ppt/tags/tag51.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Other"/>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70831094841"/>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70904144150"/>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831004723"/>
  <p:tag name="MH_LIBRARY" val="GRAPHIC"/>
  <p:tag name="MH_TYPE" val="Other"/>
  <p:tag name="MH_ORDER" val="2"/>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noAutofit/>
      </a:bodyPr>
      <a:lstStyle>
        <a:defPPr algn="ctr">
          <a:defRPr sz="240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defPPr>
      </a:lstStyle>
    </a:spDef>
    <a:txDef>
      <a:spPr/>
      <a:bodyPr vert="horz" lIns="91440" tIns="45720" rIns="91440" bIns="45720" rtlCol="0">
        <a:spAutoFit/>
      </a:bodyPr>
      <a:lstStyle>
        <a:defPPr marL="0" indent="0" algn="ctr">
          <a:buFont typeface="Arial" panose="020B0604020202020204" pitchFamily="34" charset="0"/>
          <a:buNone/>
          <a:defRPr sz="2800" dirty="0">
            <a:latin typeface="微软雅黑" panose="020B0503020204020204" pitchFamily="34" charset="-122"/>
            <a:ea typeface="微软雅黑" panose="020B0503020204020204" pitchFamily="3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13462</TotalTime>
  <Words>12020</Words>
  <Application>Microsoft Macintosh PowerPoint</Application>
  <PresentationFormat>宽屏</PresentationFormat>
  <Paragraphs>1084</Paragraphs>
  <Slides>90</Slides>
  <Notes>50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90</vt:i4>
      </vt:variant>
    </vt:vector>
  </HeadingPairs>
  <TitlesOfParts>
    <vt:vector size="109" baseType="lpstr">
      <vt:lpstr>等线</vt:lpstr>
      <vt:lpstr>黑体</vt:lpstr>
      <vt:lpstr>华文中宋</vt:lpstr>
      <vt:lpstr>楷体_GB2312</vt:lpstr>
      <vt:lpstr>宋体</vt:lpstr>
      <vt:lpstr>Microsoft YaHei</vt:lpstr>
      <vt:lpstr>Microsoft YaHei</vt:lpstr>
      <vt:lpstr>Agency FB</vt:lpstr>
      <vt:lpstr>Arial Unicode MS</vt:lpstr>
      <vt:lpstr>新細明體</vt:lpstr>
      <vt:lpstr>ZapfDingbats</vt:lpstr>
      <vt:lpstr>Arial</vt:lpstr>
      <vt:lpstr>Arial</vt:lpstr>
      <vt:lpstr>Impact</vt:lpstr>
      <vt:lpstr>Times New Roman</vt:lpstr>
      <vt:lpstr>Wingdings</vt:lpstr>
      <vt:lpstr>Office 主题​​</vt:lpstr>
      <vt:lpstr>Visio</vt:lpstr>
      <vt:lpstr>Clip</vt:lpstr>
      <vt:lpstr>PowerPoint 演示文稿</vt:lpstr>
      <vt:lpstr>局域网</vt:lpstr>
      <vt:lpstr>拓扑结构</vt:lpstr>
      <vt:lpstr>WIFI</vt:lpstr>
      <vt:lpstr>DFWMAC</vt:lpstr>
      <vt:lpstr>结构</vt:lpstr>
      <vt:lpstr>CSMA/CD</vt:lpstr>
      <vt:lpstr>带冲突检测的CSMA(CSMA/CD)：</vt:lpstr>
      <vt:lpstr>例</vt:lpstr>
      <vt:lpstr>CSMA/CA</vt:lpstr>
      <vt:lpstr>冲突避免  CSMA/Collision Avoidance</vt:lpstr>
      <vt:lpstr>碰撞避免: RTS-CTS交换</vt:lpstr>
      <vt:lpstr>解决隐藏终端问题</vt:lpstr>
      <vt:lpstr>RTS/CTS握手协议</vt:lpstr>
      <vt:lpstr>CSMA/CA  vs  CSMA/CD</vt:lpstr>
      <vt:lpstr>问题</vt:lpstr>
      <vt:lpstr>ZigBee</vt:lpstr>
      <vt:lpstr>Zigbee</vt:lpstr>
      <vt:lpstr>Zigbee简介</vt:lpstr>
      <vt:lpstr>结构</vt:lpstr>
      <vt:lpstr>Zigbee名称的由来</vt:lpstr>
      <vt:lpstr>起源</vt:lpstr>
      <vt:lpstr>特性</vt:lpstr>
      <vt:lpstr>PowerPoint 演示文稿</vt:lpstr>
      <vt:lpstr>PowerPoint 演示文稿</vt:lpstr>
      <vt:lpstr>PowerPoint 演示文稿</vt:lpstr>
      <vt:lpstr>Zigbee、蓝牙、WIFI传输标准对比图</vt:lpstr>
      <vt:lpstr>ZigBee节点的分类</vt:lpstr>
      <vt:lpstr>协调器的功能特点 </vt:lpstr>
      <vt:lpstr>终端节点的功能特点</vt:lpstr>
      <vt:lpstr>路由器的功能特点</vt:lpstr>
      <vt:lpstr>PowerPoint 演示文稿</vt:lpstr>
      <vt:lpstr>PowerPoint 演示文稿</vt:lpstr>
      <vt:lpstr>节点类型</vt:lpstr>
      <vt:lpstr>网络拓扑结构</vt:lpstr>
      <vt:lpstr>星型网</vt:lpstr>
      <vt:lpstr>树型网</vt:lpstr>
      <vt:lpstr>网状网</vt:lpstr>
      <vt:lpstr>应用</vt:lpstr>
      <vt:lpstr>PowerPoint 演示文稿</vt:lpstr>
      <vt:lpstr>UWB技术</vt:lpstr>
      <vt:lpstr>UWB技术背景和概述</vt:lpstr>
      <vt:lpstr>PowerPoint 演示文稿</vt:lpstr>
      <vt:lpstr>PowerPoint 演示文稿</vt:lpstr>
      <vt:lpstr>如何实现远程无人监控？</vt:lpstr>
      <vt:lpstr>传感器 二十世纪60-70年代 “Ω”传感器</vt:lpstr>
      <vt:lpstr>数据采集</vt:lpstr>
      <vt:lpstr>传感器</vt:lpstr>
      <vt:lpstr>手机传感器</vt:lpstr>
      <vt:lpstr>网络节点</vt:lpstr>
      <vt:lpstr>节点内部结构</vt:lpstr>
      <vt:lpstr>网络结构</vt:lpstr>
      <vt:lpstr>接入方式</vt:lpstr>
      <vt:lpstr>组织方式</vt:lpstr>
      <vt:lpstr>平面网络结构</vt:lpstr>
      <vt:lpstr>分级网络结构</vt:lpstr>
      <vt:lpstr>Mesh网络结构</vt:lpstr>
      <vt:lpstr>软件架构</vt:lpstr>
      <vt:lpstr>存在问题</vt:lpstr>
      <vt:lpstr>能量问题</vt:lpstr>
      <vt:lpstr>无效能耗来源</vt:lpstr>
      <vt:lpstr>S-MAC协议（Sensor MAC)</vt:lpstr>
      <vt:lpstr>周期性侦听和睡眠机制</vt:lpstr>
      <vt:lpstr>周期性的侦听和睡眠</vt:lpstr>
      <vt:lpstr>同步机制</vt:lpstr>
      <vt:lpstr>网络分配矢量（NAV）</vt:lpstr>
      <vt:lpstr>消息传递</vt:lpstr>
      <vt:lpstr>特征</vt:lpstr>
      <vt:lpstr>特征</vt:lpstr>
      <vt:lpstr>应用</vt:lpstr>
      <vt:lpstr>如何临时快速自动地组建移动网络？</vt:lpstr>
      <vt:lpstr>发展历史</vt:lpstr>
      <vt:lpstr>Ad hoc 网络</vt:lpstr>
      <vt:lpstr>移动自组织网络与无线传感器网络</vt:lpstr>
      <vt:lpstr>隐藏终端问题</vt:lpstr>
      <vt:lpstr>两种隐藏终端</vt:lpstr>
      <vt:lpstr>暴露终端问题</vt:lpstr>
      <vt:lpstr>暴露终端问题</vt:lpstr>
      <vt:lpstr>原因及影响</vt:lpstr>
      <vt:lpstr>解决</vt:lpstr>
      <vt:lpstr>移动路由</vt:lpstr>
      <vt:lpstr>示例：Ad hoc On-demand Distance Vectorsi</vt:lpstr>
      <vt:lpstr>工作原理</vt:lpstr>
      <vt:lpstr>源向目的发送RREQ</vt:lpstr>
      <vt:lpstr>PowerPoint 演示文稿</vt:lpstr>
      <vt:lpstr>PowerPoint 演示文稿</vt:lpstr>
      <vt:lpstr>目的向源发送RREP</vt:lpstr>
      <vt:lpstr>AODV的路由维护</vt:lpstr>
      <vt:lpstr>中间节点的路由维护过程</vt:lpstr>
      <vt:lpstr>AODV协议的特点</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zdy cn</dc:creator>
  <cp:lastModifiedBy>Xu Felix</cp:lastModifiedBy>
  <cp:revision>1177</cp:revision>
  <dcterms:created xsi:type="dcterms:W3CDTF">2016-12-23T00:50:08Z</dcterms:created>
  <dcterms:modified xsi:type="dcterms:W3CDTF">2019-09-24T05:00:09Z</dcterms:modified>
</cp:coreProperties>
</file>